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84" r:id="rId2"/>
    <p:sldId id="386" r:id="rId3"/>
    <p:sldId id="467" r:id="rId4"/>
    <p:sldId id="585" r:id="rId5"/>
    <p:sldId id="586" r:id="rId6"/>
    <p:sldId id="587" r:id="rId7"/>
    <p:sldId id="588" r:id="rId8"/>
    <p:sldId id="394" r:id="rId9"/>
    <p:sldId id="596" r:id="rId10"/>
    <p:sldId id="396" r:id="rId11"/>
    <p:sldId id="589" r:id="rId12"/>
    <p:sldId id="611" r:id="rId13"/>
    <p:sldId id="599" r:id="rId14"/>
    <p:sldId id="601" r:id="rId15"/>
    <p:sldId id="621" r:id="rId16"/>
    <p:sldId id="602" r:id="rId17"/>
    <p:sldId id="604" r:id="rId18"/>
    <p:sldId id="622" r:id="rId19"/>
    <p:sldId id="603" r:id="rId20"/>
    <p:sldId id="590" r:id="rId21"/>
    <p:sldId id="605" r:id="rId22"/>
    <p:sldId id="623" r:id="rId23"/>
    <p:sldId id="626" r:id="rId24"/>
    <p:sldId id="606" r:id="rId25"/>
    <p:sldId id="624" r:id="rId26"/>
    <p:sldId id="607" r:id="rId27"/>
    <p:sldId id="627" r:id="rId28"/>
    <p:sldId id="608" r:id="rId29"/>
    <p:sldId id="609" r:id="rId30"/>
    <p:sldId id="625" r:id="rId31"/>
    <p:sldId id="612" r:id="rId32"/>
    <p:sldId id="595" r:id="rId33"/>
    <p:sldId id="591" r:id="rId34"/>
    <p:sldId id="594" r:id="rId35"/>
    <p:sldId id="613" r:id="rId36"/>
    <p:sldId id="614" r:id="rId37"/>
    <p:sldId id="592" r:id="rId38"/>
    <p:sldId id="615" r:id="rId39"/>
    <p:sldId id="616" r:id="rId40"/>
    <p:sldId id="619" r:id="rId41"/>
    <p:sldId id="617" r:id="rId42"/>
    <p:sldId id="620" r:id="rId43"/>
    <p:sldId id="593" r:id="rId44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0" autoAdjust="0"/>
    <p:restoredTop sz="94473" autoAdjust="0"/>
  </p:normalViewPr>
  <p:slideViewPr>
    <p:cSldViewPr>
      <p:cViewPr>
        <p:scale>
          <a:sx n="100" d="100"/>
          <a:sy n="100" d="100"/>
        </p:scale>
        <p:origin x="-1672" y="-56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5/7/17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5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image" Target="../media/image73.png"/><Relationship Id="rId18" Type="http://schemas.openxmlformats.org/officeDocument/2006/relationships/image" Target="../media/image74.png"/><Relationship Id="rId19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20.emf"/><Relationship Id="rId6" Type="http://schemas.openxmlformats.org/officeDocument/2006/relationships/image" Target="../media/image50.emf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60.png"/><Relationship Id="rId10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png"/><Relationship Id="rId12" Type="http://schemas.openxmlformats.org/officeDocument/2006/relationships/image" Target="../media/image73.png"/><Relationship Id="rId13" Type="http://schemas.openxmlformats.org/officeDocument/2006/relationships/image" Target="../media/image75.png"/><Relationship Id="rId14" Type="http://schemas.openxmlformats.org/officeDocument/2006/relationships/image" Target="../media/image69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6.png"/><Relationship Id="rId4" Type="http://schemas.openxmlformats.org/officeDocument/2006/relationships/image" Target="../media/image20.emf"/><Relationship Id="rId5" Type="http://schemas.openxmlformats.org/officeDocument/2006/relationships/image" Target="../media/image50.emf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emf"/><Relationship Id="rId4" Type="http://schemas.openxmlformats.org/officeDocument/2006/relationships/image" Target="../media/image16.emf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Relationship Id="rId24" Type="http://schemas.openxmlformats.org/officeDocument/2006/relationships/image" Target="../media/image92.png"/><Relationship Id="rId10" Type="http://schemas.openxmlformats.org/officeDocument/2006/relationships/image" Target="../media/image69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70.png"/><Relationship Id="rId14" Type="http://schemas.openxmlformats.org/officeDocument/2006/relationships/image" Target="../media/image65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60.png"/><Relationship Id="rId8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png"/><Relationship Id="rId25" Type="http://schemas.openxmlformats.org/officeDocument/2006/relationships/image" Target="../media/image103.png"/><Relationship Id="rId26" Type="http://schemas.openxmlformats.org/officeDocument/2006/relationships/image" Target="../media/image104.png"/><Relationship Id="rId10" Type="http://schemas.openxmlformats.org/officeDocument/2006/relationships/image" Target="../media/image67.png"/><Relationship Id="rId11" Type="http://schemas.openxmlformats.org/officeDocument/2006/relationships/image" Target="../media/image73.png"/><Relationship Id="rId12" Type="http://schemas.openxmlformats.org/officeDocument/2006/relationships/image" Target="../media/image75.png"/><Relationship Id="rId13" Type="http://schemas.openxmlformats.org/officeDocument/2006/relationships/image" Target="../media/image69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emf"/><Relationship Id="rId4" Type="http://schemas.openxmlformats.org/officeDocument/2006/relationships/image" Target="../media/image16.emf"/><Relationship Id="rId5" Type="http://schemas.openxmlformats.org/officeDocument/2006/relationships/image" Target="../media/image81.png"/><Relationship Id="rId6" Type="http://schemas.openxmlformats.org/officeDocument/2006/relationships/image" Target="../media/image92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40.png"/><Relationship Id="rId10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Relationship Id="rId4" Type="http://schemas.openxmlformats.org/officeDocument/2006/relationships/image" Target="../media/image105.png"/><Relationship Id="rId5" Type="http://schemas.openxmlformats.org/officeDocument/2006/relationships/image" Target="../media/image92.png"/><Relationship Id="rId6" Type="http://schemas.openxmlformats.org/officeDocument/2006/relationships/image" Target="../media/image69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png"/><Relationship Id="rId20" Type="http://schemas.openxmlformats.org/officeDocument/2006/relationships/image" Target="../media/image20.emf"/><Relationship Id="rId21" Type="http://schemas.openxmlformats.org/officeDocument/2006/relationships/image" Target="../media/image50.emf"/><Relationship Id="rId22" Type="http://schemas.openxmlformats.org/officeDocument/2006/relationships/image" Target="../media/image122.png"/><Relationship Id="rId23" Type="http://schemas.openxmlformats.org/officeDocument/2006/relationships/image" Target="../media/image123.png"/><Relationship Id="rId24" Type="http://schemas.openxmlformats.org/officeDocument/2006/relationships/image" Target="../media/image85.png"/><Relationship Id="rId25" Type="http://schemas.openxmlformats.org/officeDocument/2006/relationships/image" Target="../media/image124.png"/><Relationship Id="rId26" Type="http://schemas.openxmlformats.org/officeDocument/2006/relationships/image" Target="../media/image86.png"/><Relationship Id="rId10" Type="http://schemas.openxmlformats.org/officeDocument/2006/relationships/image" Target="../media/image99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93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png"/><Relationship Id="rId20" Type="http://schemas.openxmlformats.org/officeDocument/2006/relationships/image" Target="../media/image133.png"/><Relationship Id="rId21" Type="http://schemas.openxmlformats.org/officeDocument/2006/relationships/image" Target="../media/image134.png"/><Relationship Id="rId22" Type="http://schemas.openxmlformats.org/officeDocument/2006/relationships/image" Target="../media/image135.png"/><Relationship Id="rId23" Type="http://schemas.openxmlformats.org/officeDocument/2006/relationships/image" Target="../media/image136.png"/><Relationship Id="rId24" Type="http://schemas.openxmlformats.org/officeDocument/2006/relationships/image" Target="../media/image137.png"/><Relationship Id="rId25" Type="http://schemas.openxmlformats.org/officeDocument/2006/relationships/image" Target="../media/image138.png"/><Relationship Id="rId26" Type="http://schemas.openxmlformats.org/officeDocument/2006/relationships/image" Target="../media/image118.png"/><Relationship Id="rId27" Type="http://schemas.openxmlformats.org/officeDocument/2006/relationships/image" Target="../media/image84.png"/><Relationship Id="rId28" Type="http://schemas.openxmlformats.org/officeDocument/2006/relationships/image" Target="../media/image139.png"/><Relationship Id="rId29" Type="http://schemas.openxmlformats.org/officeDocument/2006/relationships/image" Target="../media/image117.png"/><Relationship Id="rId10" Type="http://schemas.openxmlformats.org/officeDocument/2006/relationships/image" Target="../media/image20.emf"/><Relationship Id="rId11" Type="http://schemas.openxmlformats.org/officeDocument/2006/relationships/image" Target="../media/image50.emf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65.png"/><Relationship Id="rId15" Type="http://schemas.openxmlformats.org/officeDocument/2006/relationships/image" Target="../media/image129.png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140.png"/><Relationship Id="rId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20" Type="http://schemas.openxmlformats.org/officeDocument/2006/relationships/image" Target="../media/image145.png"/><Relationship Id="rId21" Type="http://schemas.openxmlformats.org/officeDocument/2006/relationships/image" Target="../media/image146.png"/><Relationship Id="rId22" Type="http://schemas.openxmlformats.org/officeDocument/2006/relationships/image" Target="../media/image147.png"/><Relationship Id="rId10" Type="http://schemas.openxmlformats.org/officeDocument/2006/relationships/image" Target="../media/image99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120.png"/><Relationship Id="rId16" Type="http://schemas.openxmlformats.org/officeDocument/2006/relationships/image" Target="../media/image142.png"/><Relationship Id="rId17" Type="http://schemas.openxmlformats.org/officeDocument/2006/relationships/image" Target="../media/image98.png"/><Relationship Id="rId18" Type="http://schemas.openxmlformats.org/officeDocument/2006/relationships/image" Target="../media/image143.png"/><Relationship Id="rId19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1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65.png"/><Relationship Id="rId7" Type="http://schemas.openxmlformats.org/officeDocument/2006/relationships/image" Target="../media/image20.emf"/><Relationship Id="rId8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3.png"/><Relationship Id="rId4" Type="http://schemas.openxmlformats.org/officeDocument/2006/relationships/image" Target="../media/image116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92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20" Type="http://schemas.openxmlformats.org/officeDocument/2006/relationships/image" Target="../media/image153.png"/><Relationship Id="rId21" Type="http://schemas.openxmlformats.org/officeDocument/2006/relationships/image" Target="../media/image154.png"/><Relationship Id="rId22" Type="http://schemas.openxmlformats.org/officeDocument/2006/relationships/image" Target="../media/image155.png"/><Relationship Id="rId23" Type="http://schemas.openxmlformats.org/officeDocument/2006/relationships/image" Target="../media/image156.png"/><Relationship Id="rId24" Type="http://schemas.openxmlformats.org/officeDocument/2006/relationships/image" Target="../media/image157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25.png"/><Relationship Id="rId15" Type="http://schemas.openxmlformats.org/officeDocument/2006/relationships/image" Target="../media/image131.png"/><Relationship Id="rId16" Type="http://schemas.openxmlformats.org/officeDocument/2006/relationships/image" Target="../media/image118.png"/><Relationship Id="rId17" Type="http://schemas.openxmlformats.org/officeDocument/2006/relationships/image" Target="../media/image135.png"/><Relationship Id="rId18" Type="http://schemas.openxmlformats.org/officeDocument/2006/relationships/image" Target="../media/image84.png"/><Relationship Id="rId19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65.png"/><Relationship Id="rId8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3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161.png"/><Relationship Id="rId9" Type="http://schemas.openxmlformats.org/officeDocument/2006/relationships/image" Target="../media/image60.png"/><Relationship Id="rId10" Type="http://schemas.openxmlformats.org/officeDocument/2006/relationships/image" Target="../media/image65.png"/><Relationship Id="rId11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png"/><Relationship Id="rId20" Type="http://schemas.openxmlformats.org/officeDocument/2006/relationships/image" Target="../media/image147.png"/><Relationship Id="rId21" Type="http://schemas.openxmlformats.org/officeDocument/2006/relationships/image" Target="../media/image115.png"/><Relationship Id="rId22" Type="http://schemas.openxmlformats.org/officeDocument/2006/relationships/image" Target="../media/image166.png"/><Relationship Id="rId23" Type="http://schemas.openxmlformats.org/officeDocument/2006/relationships/image" Target="../media/image167.png"/><Relationship Id="rId24" Type="http://schemas.openxmlformats.org/officeDocument/2006/relationships/image" Target="../media/image168.png"/><Relationship Id="rId10" Type="http://schemas.openxmlformats.org/officeDocument/2006/relationships/image" Target="../media/image165.png"/><Relationship Id="rId11" Type="http://schemas.openxmlformats.org/officeDocument/2006/relationships/image" Target="../media/image65.png"/><Relationship Id="rId12" Type="http://schemas.openxmlformats.org/officeDocument/2006/relationships/image" Target="../media/image141.png"/><Relationship Id="rId13" Type="http://schemas.openxmlformats.org/officeDocument/2006/relationships/image" Target="../media/image99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8" Type="http://schemas.openxmlformats.org/officeDocument/2006/relationships/image" Target="../media/image98.png"/><Relationship Id="rId19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3.png"/><Relationship Id="rId4" Type="http://schemas.openxmlformats.org/officeDocument/2006/relationships/image" Target="../media/image20.emf"/><Relationship Id="rId5" Type="http://schemas.openxmlformats.org/officeDocument/2006/relationships/image" Target="../media/image50.emf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164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6.png"/><Relationship Id="rId20" Type="http://schemas.openxmlformats.org/officeDocument/2006/relationships/image" Target="../media/image163.png"/><Relationship Id="rId21" Type="http://schemas.openxmlformats.org/officeDocument/2006/relationships/image" Target="../media/image164.png"/><Relationship Id="rId22" Type="http://schemas.openxmlformats.org/officeDocument/2006/relationships/image" Target="../media/image156.png"/><Relationship Id="rId23" Type="http://schemas.openxmlformats.org/officeDocument/2006/relationships/image" Target="../media/image115.png"/><Relationship Id="rId24" Type="http://schemas.openxmlformats.org/officeDocument/2006/relationships/image" Target="../media/image169.png"/><Relationship Id="rId25" Type="http://schemas.openxmlformats.org/officeDocument/2006/relationships/image" Target="../media/image153.png"/><Relationship Id="rId26" Type="http://schemas.openxmlformats.org/officeDocument/2006/relationships/image" Target="../media/image14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25.png"/><Relationship Id="rId14" Type="http://schemas.openxmlformats.org/officeDocument/2006/relationships/image" Target="../media/image131.png"/><Relationship Id="rId15" Type="http://schemas.openxmlformats.org/officeDocument/2006/relationships/image" Target="../media/image118.png"/><Relationship Id="rId16" Type="http://schemas.openxmlformats.org/officeDocument/2006/relationships/image" Target="../media/image135.png"/><Relationship Id="rId17" Type="http://schemas.openxmlformats.org/officeDocument/2006/relationships/image" Target="../media/image84.png"/><Relationship Id="rId18" Type="http://schemas.openxmlformats.org/officeDocument/2006/relationships/image" Target="../media/image154.png"/><Relationship Id="rId19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65.png"/><Relationship Id="rId8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60.png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3.png"/><Relationship Id="rId20" Type="http://schemas.openxmlformats.org/officeDocument/2006/relationships/image" Target="../media/image184.png"/><Relationship Id="rId10" Type="http://schemas.openxmlformats.org/officeDocument/2006/relationships/image" Target="../media/image174.png"/><Relationship Id="rId11" Type="http://schemas.openxmlformats.org/officeDocument/2006/relationships/image" Target="../media/image175.png"/><Relationship Id="rId12" Type="http://schemas.openxmlformats.org/officeDocument/2006/relationships/image" Target="../media/image176.png"/><Relationship Id="rId13" Type="http://schemas.openxmlformats.org/officeDocument/2006/relationships/image" Target="../media/image177.png"/><Relationship Id="rId14" Type="http://schemas.openxmlformats.org/officeDocument/2006/relationships/image" Target="../media/image178.png"/><Relationship Id="rId15" Type="http://schemas.openxmlformats.org/officeDocument/2006/relationships/image" Target="../media/image179.png"/><Relationship Id="rId16" Type="http://schemas.openxmlformats.org/officeDocument/2006/relationships/image" Target="../media/image180.png"/><Relationship Id="rId17" Type="http://schemas.openxmlformats.org/officeDocument/2006/relationships/image" Target="../media/image181.png"/><Relationship Id="rId18" Type="http://schemas.openxmlformats.org/officeDocument/2006/relationships/image" Target="../media/image182.png"/><Relationship Id="rId19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emf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65.png"/><Relationship Id="rId8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6.png"/><Relationship Id="rId12" Type="http://schemas.openxmlformats.org/officeDocument/2006/relationships/image" Target="../media/image187.png"/><Relationship Id="rId13" Type="http://schemas.openxmlformats.org/officeDocument/2006/relationships/image" Target="../media/image188.png"/><Relationship Id="rId14" Type="http://schemas.openxmlformats.org/officeDocument/2006/relationships/image" Target="../media/image189.png"/><Relationship Id="rId15" Type="http://schemas.openxmlformats.org/officeDocument/2006/relationships/image" Target="../media/image190.png"/><Relationship Id="rId16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emf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65.png"/><Relationship Id="rId8" Type="http://schemas.openxmlformats.org/officeDocument/2006/relationships/image" Target="../media/image161.png"/><Relationship Id="rId9" Type="http://schemas.openxmlformats.org/officeDocument/2006/relationships/image" Target="../media/image16.emf"/><Relationship Id="rId10" Type="http://schemas.openxmlformats.org/officeDocument/2006/relationships/image" Target="../media/image185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8.png"/><Relationship Id="rId12" Type="http://schemas.openxmlformats.org/officeDocument/2006/relationships/image" Target="../media/image185.png"/><Relationship Id="rId13" Type="http://schemas.openxmlformats.org/officeDocument/2006/relationships/image" Target="../media/image190.png"/><Relationship Id="rId14" Type="http://schemas.openxmlformats.org/officeDocument/2006/relationships/image" Target="../media/image116.png"/><Relationship Id="rId15" Type="http://schemas.openxmlformats.org/officeDocument/2006/relationships/image" Target="../media/image191.png"/><Relationship Id="rId16" Type="http://schemas.openxmlformats.org/officeDocument/2006/relationships/image" Target="../media/image192.png"/><Relationship Id="rId17" Type="http://schemas.openxmlformats.org/officeDocument/2006/relationships/image" Target="../media/image193.png"/><Relationship Id="rId18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emf"/><Relationship Id="rId4" Type="http://schemas.openxmlformats.org/officeDocument/2006/relationships/image" Target="../media/image53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65.png"/><Relationship Id="rId8" Type="http://schemas.openxmlformats.org/officeDocument/2006/relationships/image" Target="../media/image16.emf"/><Relationship Id="rId9" Type="http://schemas.openxmlformats.org/officeDocument/2006/relationships/image" Target="../media/image186.png"/><Relationship Id="rId10" Type="http://schemas.openxmlformats.org/officeDocument/2006/relationships/image" Target="../media/image18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5.png"/><Relationship Id="rId16" Type="http://schemas.openxmlformats.org/officeDocument/2006/relationships/image" Target="../media/image195.png"/><Relationship Id="rId17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20" Type="http://schemas.openxmlformats.org/officeDocument/2006/relationships/image" Target="../media/image19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5.png"/><Relationship Id="rId15" Type="http://schemas.openxmlformats.org/officeDocument/2006/relationships/image" Target="../media/image197.png"/><Relationship Id="rId16" Type="http://schemas.openxmlformats.org/officeDocument/2006/relationships/image" Target="../media/image125.png"/><Relationship Id="rId17" Type="http://schemas.openxmlformats.org/officeDocument/2006/relationships/image" Target="../media/image198.png"/><Relationship Id="rId18" Type="http://schemas.openxmlformats.org/officeDocument/2006/relationships/image" Target="../media/image199.png"/><Relationship Id="rId19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3.png"/><Relationship Id="rId4" Type="http://schemas.openxmlformats.org/officeDocument/2006/relationships/image" Target="../media/image20.emf"/><Relationship Id="rId5" Type="http://schemas.openxmlformats.org/officeDocument/2006/relationships/image" Target="../media/image50.emf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20" Type="http://schemas.openxmlformats.org/officeDocument/2006/relationships/image" Target="../media/image60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5.png"/><Relationship Id="rId15" Type="http://schemas.openxmlformats.org/officeDocument/2006/relationships/image" Target="../media/image201.png"/><Relationship Id="rId16" Type="http://schemas.openxmlformats.org/officeDocument/2006/relationships/image" Target="../media/image202.png"/><Relationship Id="rId17" Type="http://schemas.openxmlformats.org/officeDocument/2006/relationships/image" Target="../media/image195.png"/><Relationship Id="rId18" Type="http://schemas.openxmlformats.org/officeDocument/2006/relationships/image" Target="../media/image203.png"/><Relationship Id="rId19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20" Type="http://schemas.openxmlformats.org/officeDocument/2006/relationships/image" Target="../media/image195.png"/><Relationship Id="rId21" Type="http://schemas.openxmlformats.org/officeDocument/2006/relationships/image" Target="../media/image205.png"/><Relationship Id="rId22" Type="http://schemas.openxmlformats.org/officeDocument/2006/relationships/image" Target="../media/image206.png"/><Relationship Id="rId23" Type="http://schemas.openxmlformats.org/officeDocument/2006/relationships/image" Target="../media/image60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5.png"/><Relationship Id="rId15" Type="http://schemas.openxmlformats.org/officeDocument/2006/relationships/image" Target="../media/image201.png"/><Relationship Id="rId16" Type="http://schemas.openxmlformats.org/officeDocument/2006/relationships/image" Target="../media/image197.png"/><Relationship Id="rId17" Type="http://schemas.openxmlformats.org/officeDocument/2006/relationships/image" Target="../media/image125.png"/><Relationship Id="rId18" Type="http://schemas.openxmlformats.org/officeDocument/2006/relationships/image" Target="../media/image199.png"/><Relationship Id="rId19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5.png"/><Relationship Id="rId15" Type="http://schemas.openxmlformats.org/officeDocument/2006/relationships/image" Target="../media/image201.png"/><Relationship Id="rId16" Type="http://schemas.openxmlformats.org/officeDocument/2006/relationships/image" Target="../media/image195.png"/><Relationship Id="rId17" Type="http://schemas.openxmlformats.org/officeDocument/2006/relationships/image" Target="../media/image16.emf"/><Relationship Id="rId18" Type="http://schemas.openxmlformats.org/officeDocument/2006/relationships/image" Target="../media/image207.png"/><Relationship Id="rId19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emf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11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20.emf"/><Relationship Id="rId17" Type="http://schemas.openxmlformats.org/officeDocument/2006/relationships/image" Target="../media/image36.png"/><Relationship Id="rId18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4.em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23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20.emf"/><Relationship Id="rId5" Type="http://schemas.openxmlformats.org/officeDocument/2006/relationships/image" Target="../media/image15.emf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kushima-oct-2011-10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66363">
            <a:off x="4454110" y="2274153"/>
            <a:ext cx="6118639" cy="4323741"/>
          </a:xfrm>
          <a:prstGeom prst="rect">
            <a:avLst/>
          </a:prstGeom>
        </p:spPr>
      </p:pic>
      <p:sp>
        <p:nvSpPr>
          <p:cNvPr id="15365" name="Title 2"/>
          <p:cNvSpPr txBox="1">
            <a:spLocks noGrp="1"/>
          </p:cNvSpPr>
          <p:nvPr>
            <p:ph type="title" idx="4294967295"/>
          </p:nvPr>
        </p:nvSpPr>
        <p:spPr>
          <a:xfrm>
            <a:off x="696912" y="4571925"/>
            <a:ext cx="4991472" cy="492443"/>
          </a:xfrm>
        </p:spPr>
        <p:txBody>
          <a:bodyPr wrap="square">
            <a:spAutoFit/>
          </a:bodyPr>
          <a:lstStyle/>
          <a:p>
            <a:pPr eaLnBrk="1"/>
            <a:r>
              <a:rPr lang="en-US" sz="3200" dirty="0">
                <a:solidFill>
                  <a:schemeClr val="tx1"/>
                </a:solidFill>
                <a:latin typeface="Calibri"/>
              </a:rPr>
              <a:t>Manuel Gomez </a:t>
            </a:r>
            <a:r>
              <a:rPr lang="en-US" sz="3200" dirty="0" smtClean="0">
                <a:solidFill>
                  <a:schemeClr val="tx1"/>
                </a:solidFill>
                <a:latin typeface="Calibri"/>
              </a:rPr>
              <a:t>Rodriguez</a:t>
            </a:r>
            <a:endParaRPr lang="en-US" sz="3200" b="0" baseline="30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96912" y="4993521"/>
            <a:ext cx="65756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Max Planck Institute for Software Systems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4248224" y="6682433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lang="en-US" sz="2200" b="1" kern="0" cap="small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UC3M, May </a:t>
            </a:r>
            <a:r>
              <a:rPr lang="en-US" sz="2200" b="1" kern="0" cap="small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2017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96913" y="2555701"/>
            <a:ext cx="9095927" cy="11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Machine learning for 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dirty="0" smtClean="0">
                <a:solidFill>
                  <a:schemeClr val="tx1"/>
                </a:solidFill>
                <a:latin typeface="Calibri"/>
              </a:rPr>
              <a:t>Dynamic Social Network Analysis</a:t>
            </a:r>
          </a:p>
        </p:txBody>
      </p:sp>
    </p:spTree>
    <p:extLst>
      <p:ext uri="{BB962C8B-B14F-4D97-AF65-F5344CB8AC3E}">
        <p14:creationId xmlns:p14="http://schemas.microsoft.com/office/powerpoint/2010/main" val="4103540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Outline of the Seminar</a:t>
            </a:r>
            <a:endParaRPr lang="en-US" dirty="0"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96096" y="190007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Intensity function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Basic building blocks</a:t>
            </a:r>
            <a:endParaRPr lang="en-US" sz="2000" b="1" dirty="0">
              <a:solidFill>
                <a:srgbClr val="595959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Superposition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71960" y="1475581"/>
            <a:ext cx="58326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Representation: Temporal Point processes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24335" y="3305658"/>
            <a:ext cx="3744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Applications: Models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96096" y="3718542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Information propagation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</a:t>
            </a:r>
            <a:r>
              <a:rPr lang="en-US" sz="2000" b="1" dirty="0">
                <a:solidFill>
                  <a:srgbClr val="595959"/>
                </a:solidFill>
                <a:latin typeface="Calibri"/>
              </a:rPr>
              <a:t>Opinion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dynamics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</a:t>
            </a:r>
            <a:r>
              <a:rPr lang="en-US" sz="2000" b="1" dirty="0">
                <a:solidFill>
                  <a:srgbClr val="595959"/>
                </a:solidFill>
                <a:latin typeface="Calibri"/>
              </a:rPr>
              <a:t>Information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reliability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4. Knowledge acquisition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871960" y="1475581"/>
            <a:ext cx="5760640" cy="1755648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71960" y="3366053"/>
            <a:ext cx="5760640" cy="1709928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07864" y="6928444"/>
            <a:ext cx="7172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Slides/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learning.mpi-sws.org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/uc3m-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seminar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6096" y="5147989"/>
            <a:ext cx="31683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Applications: Control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8104" y="5624750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Influence maximization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Activity shaping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When-to-post</a:t>
            </a:r>
            <a:endParaRPr lang="en-US" sz="2000" b="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71960" y="5219997"/>
            <a:ext cx="5760640" cy="152704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8208664" y="1878014"/>
            <a:ext cx="15841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lecture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11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2087984" y="4427909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alibri"/>
              </a:rPr>
              <a:t>1. Intensity function</a:t>
            </a: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2. Basic building blocks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3. Superposition</a:t>
            </a: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05025" y="2843733"/>
            <a:ext cx="6215607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 smtClean="0">
                <a:solidFill>
                  <a:schemeClr val="tx1"/>
                </a:solidFill>
                <a:latin typeface="Calibri"/>
              </a:rPr>
              <a:t>Representation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dirty="0" smtClean="0">
                <a:solidFill>
                  <a:srgbClr val="7F7F7F"/>
                </a:solidFill>
                <a:latin typeface="Calibri"/>
              </a:rPr>
              <a:t>Temporal Point Processes</a:t>
            </a:r>
          </a:p>
        </p:txBody>
      </p:sp>
    </p:spTree>
    <p:extLst>
      <p:ext uri="{BB962C8B-B14F-4D97-AF65-F5344CB8AC3E}">
        <p14:creationId xmlns:p14="http://schemas.microsoft.com/office/powerpoint/2010/main" val="368455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Temporal point processes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726298" y="46327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64" y="4132390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1981484" y="38518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485540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413532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421644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141724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670116" y="38518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8" y="4826173"/>
            <a:ext cx="558800" cy="177800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 bwMode="auto">
          <a:xfrm>
            <a:off x="2485540" y="4478248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2502972" y="4499917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421644" y="4304512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3421644" y="4322800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4069716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349636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4141724" y="4121632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4121460" y="4121632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532" y="4787949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628" y="4787949"/>
            <a:ext cx="228864" cy="274637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/>
        </p:nvCxnSpPr>
        <p:spPr bwMode="auto">
          <a:xfrm flipH="1">
            <a:off x="4861804" y="4121632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812" y="4787949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8102164" y="435590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grpSp>
        <p:nvGrpSpPr>
          <p:cNvPr id="118" name="Group 117"/>
          <p:cNvGrpSpPr/>
          <p:nvPr/>
        </p:nvGrpSpPr>
        <p:grpSpPr>
          <a:xfrm>
            <a:off x="5099196" y="3923852"/>
            <a:ext cx="1922848" cy="386216"/>
            <a:chOff x="5760392" y="2051644"/>
            <a:chExt cx="1922848" cy="38621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sp>
        <p:nvSpPr>
          <p:cNvPr id="131" name="Rectangle 130"/>
          <p:cNvSpPr/>
          <p:nvPr/>
        </p:nvSpPr>
        <p:spPr>
          <a:xfrm>
            <a:off x="647824" y="1475581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Temporal point process: </a:t>
            </a:r>
            <a:br>
              <a:rPr lang="en-US" sz="2800" b="1" dirty="0" smtClean="0">
                <a:latin typeface="Calibri" charset="0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 random process whose realization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consists of 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discrete events localized in time 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04008" y="2915741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Discrete events</a:t>
            </a:r>
            <a:endParaRPr lang="en-US" sz="2400" b="1" dirty="0" smtClean="0"/>
          </a:p>
        </p:txBody>
      </p:sp>
      <p:cxnSp>
        <p:nvCxnSpPr>
          <p:cNvPr id="133" name="Straight Arrow Connector 132"/>
          <p:cNvCxnSpPr/>
          <p:nvPr/>
        </p:nvCxnSpPr>
        <p:spPr bwMode="auto">
          <a:xfrm flipH="1">
            <a:off x="2592040" y="3419797"/>
            <a:ext cx="576064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32" idx="2"/>
          </p:cNvCxnSpPr>
          <p:nvPr/>
        </p:nvCxnSpPr>
        <p:spPr bwMode="auto">
          <a:xfrm>
            <a:off x="3384128" y="3377406"/>
            <a:ext cx="0" cy="5464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>
            <a:off x="3600152" y="3419797"/>
            <a:ext cx="432048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Rectangle 135"/>
          <p:cNvSpPr/>
          <p:nvPr/>
        </p:nvSpPr>
        <p:spPr>
          <a:xfrm>
            <a:off x="2880072" y="5550421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History, </a:t>
            </a:r>
            <a:endParaRPr lang="en-US" sz="2400" b="1" dirty="0" smtClean="0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0192" y="5640040"/>
            <a:ext cx="655123" cy="372045"/>
          </a:xfrm>
          <a:prstGeom prst="rect">
            <a:avLst/>
          </a:prstGeom>
        </p:spPr>
      </p:pic>
      <p:sp>
        <p:nvSpPr>
          <p:cNvPr id="138" name="Left Brace 137"/>
          <p:cNvSpPr/>
          <p:nvPr/>
        </p:nvSpPr>
        <p:spPr bwMode="auto">
          <a:xfrm rot="16200000">
            <a:off x="3309852" y="3854114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91840" y="6444133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Formally: 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8024" y="6418718"/>
            <a:ext cx="2592288" cy="601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8384" y="6372125"/>
            <a:ext cx="3960440" cy="102124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>
            <a:off x="5184328" y="6588149"/>
            <a:ext cx="28803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8136656" y="6156101"/>
            <a:ext cx="0" cy="330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7056536" y="5724053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Dirac delta function</a:t>
            </a:r>
            <a:endParaRPr lang="en-US" sz="2000" b="1" dirty="0" smtClean="0"/>
          </a:p>
        </p:txBody>
      </p:sp>
      <p:cxnSp>
        <p:nvCxnSpPr>
          <p:cNvPr id="142" name="Straight Arrow Connector 141"/>
          <p:cNvCxnSpPr/>
          <p:nvPr/>
        </p:nvCxnSpPr>
        <p:spPr bwMode="auto">
          <a:xfrm>
            <a:off x="6120432" y="6156101"/>
            <a:ext cx="0" cy="330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76416" y="5724053"/>
            <a:ext cx="792088" cy="3265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8344" y="5742432"/>
            <a:ext cx="614306" cy="31306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32200" y="4787949"/>
            <a:ext cx="265430" cy="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36" grpId="0"/>
      <p:bldP spid="138" grpId="0" animBg="1"/>
      <p:bldP spid="139" grpId="0"/>
      <p:bldP spid="24" grpId="0" animBg="1"/>
      <p:bldP spid="1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4900986" y="5003973"/>
            <a:ext cx="571374" cy="360040"/>
            <a:chOff x="1788013" y="2771725"/>
            <a:chExt cx="732019" cy="461268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248224" y="2072404"/>
            <a:ext cx="2448272" cy="924637"/>
            <a:chOff x="5544368" y="1847088"/>
            <a:chExt cx="2448272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endCxn id="4" idx="0"/>
            </p:cNvCxnSpPr>
            <p:nvPr/>
          </p:nvCxnSpPr>
          <p:spPr bwMode="auto">
            <a:xfrm flipV="1">
              <a:off x="5544368" y="2129294"/>
              <a:ext cx="1019664" cy="64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Model time as a random variable</a:t>
            </a:r>
            <a:endParaRPr lang="en-US" sz="3800" dirty="0" smtClean="0"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832798" y="298586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364" y="2485498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2087984" y="220495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2952080" y="383152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History, </a:t>
            </a:r>
            <a:endParaRPr lang="en-US" sz="2400" b="1" dirty="0" smtClean="0"/>
          </a:p>
        </p:txBody>
      </p: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592040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520032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528144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248224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776616" y="220495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48" y="3179281"/>
            <a:ext cx="558800" cy="177800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 bwMode="auto">
          <a:xfrm>
            <a:off x="4176216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456136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032" y="3141057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128" y="3141057"/>
            <a:ext cx="228864" cy="274637"/>
          </a:xfrm>
          <a:prstGeom prst="rect">
            <a:avLst/>
          </a:prstGeom>
        </p:spPr>
      </p:pic>
      <p:sp>
        <p:nvSpPr>
          <p:cNvPr id="111" name="Left Brace 110"/>
          <p:cNvSpPr/>
          <p:nvPr/>
        </p:nvSpPr>
        <p:spPr bwMode="auto">
          <a:xfrm rot="16200000">
            <a:off x="3381860" y="2135213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2200" y="3921140"/>
            <a:ext cx="655123" cy="37204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0312" y="3141057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7992640" y="252492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6336" y="3160540"/>
            <a:ext cx="628651" cy="2286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810" y="3162710"/>
            <a:ext cx="265430" cy="286385"/>
          </a:xfrm>
          <a:prstGeom prst="rect">
            <a:avLst/>
          </a:prstGeom>
        </p:spPr>
      </p:pic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6376031" y="3501097"/>
            <a:ext cx="464481" cy="292666"/>
            <a:chOff x="1816272" y="5436021"/>
            <a:chExt cx="703760" cy="443433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cxnSp>
        <p:nvCxnSpPr>
          <p:cNvPr id="94" name="Straight Arrow Connector 93"/>
          <p:cNvCxnSpPr>
            <a:stCxn id="91" idx="0"/>
          </p:cNvCxnSpPr>
          <p:nvPr/>
        </p:nvCxnSpPr>
        <p:spPr bwMode="auto">
          <a:xfrm flipH="1" flipV="1">
            <a:off x="5976416" y="2781017"/>
            <a:ext cx="56595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4925734" y="2249097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464248" y="1844913"/>
            <a:ext cx="483132" cy="304436"/>
            <a:chOff x="1788013" y="2771725"/>
            <a:chExt cx="732019" cy="461268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8304" y="1844913"/>
            <a:ext cx="272034" cy="24536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3528144" y="1475581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charset="0"/>
              </a:rPr>
              <a:t>Prob. between [t, t+dt)</a:t>
            </a:r>
            <a:endParaRPr lang="en-US" b="1" dirty="0" smtClean="0"/>
          </a:p>
        </p:txBody>
      </p:sp>
      <p:sp>
        <p:nvSpPr>
          <p:cNvPr id="106" name="Rectangle 105"/>
          <p:cNvSpPr/>
          <p:nvPr/>
        </p:nvSpPr>
        <p:spPr>
          <a:xfrm>
            <a:off x="5760392" y="370782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charset="0"/>
              </a:rPr>
              <a:t>Prob. </a:t>
            </a:r>
            <a:r>
              <a:rPr lang="en-US" b="1" dirty="0">
                <a:latin typeface="Calibri" charset="0"/>
              </a:rPr>
              <a:t>n</a:t>
            </a:r>
            <a:r>
              <a:rPr lang="en-US" b="1" dirty="0" smtClean="0">
                <a:latin typeface="Calibri" charset="0"/>
              </a:rPr>
              <a:t>ot before t</a:t>
            </a:r>
            <a:endParaRPr lang="en-US" b="1" dirty="0" smtClean="0"/>
          </a:p>
        </p:txBody>
      </p:sp>
      <p:cxnSp>
        <p:nvCxnSpPr>
          <p:cNvPr id="107" name="Straight Arrow Connector 106"/>
          <p:cNvCxnSpPr/>
          <p:nvPr/>
        </p:nvCxnSpPr>
        <p:spPr bwMode="auto">
          <a:xfrm flipH="1">
            <a:off x="6111200" y="1916921"/>
            <a:ext cx="657304" cy="540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>
          <a:xfrm>
            <a:off x="6696496" y="1187549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charset="0"/>
              </a:rPr>
              <a:t>density</a:t>
            </a:r>
            <a:endParaRPr lang="en-US" b="1" dirty="0" smtClean="0"/>
          </a:p>
        </p:txBody>
      </p: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6392230" y="1556881"/>
            <a:ext cx="571374" cy="360040"/>
            <a:chOff x="1788013" y="2771725"/>
            <a:chExt cx="732019" cy="46126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cxnSp>
        <p:nvCxnSpPr>
          <p:cNvPr id="119" name="Straight Arrow Connector 118"/>
          <p:cNvCxnSpPr/>
          <p:nvPr/>
        </p:nvCxnSpPr>
        <p:spPr bwMode="auto">
          <a:xfrm flipV="1">
            <a:off x="1904806" y="614492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372" y="5644558"/>
            <a:ext cx="502410" cy="538728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 bwMode="auto">
          <a:xfrm>
            <a:off x="2159992" y="536401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647824" y="6804173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Likelihood of a timeline:</a:t>
            </a:r>
            <a:endParaRPr lang="en-US" sz="2400" b="1" dirty="0" smtClean="0"/>
          </a:p>
        </p:txBody>
      </p:sp>
      <p:cxnSp>
        <p:nvCxnSpPr>
          <p:cNvPr id="123" name="Straight Connector 122"/>
          <p:cNvCxnSpPr>
            <a:stCxn id="124" idx="4"/>
          </p:cNvCxnSpPr>
          <p:nvPr/>
        </p:nvCxnSpPr>
        <p:spPr bwMode="auto">
          <a:xfrm>
            <a:off x="2664048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2592040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3600152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130" idx="4"/>
          </p:cNvCxnSpPr>
          <p:nvPr/>
        </p:nvCxnSpPr>
        <p:spPr bwMode="auto">
          <a:xfrm>
            <a:off x="4320232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7848624" y="536401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56" y="6338341"/>
            <a:ext cx="558800" cy="177800"/>
          </a:xfrm>
          <a:prstGeom prst="rect">
            <a:avLst/>
          </a:prstGeom>
        </p:spPr>
      </p:pic>
      <p:sp>
        <p:nvSpPr>
          <p:cNvPr id="130" name="Oval 129"/>
          <p:cNvSpPr/>
          <p:nvPr/>
        </p:nvSpPr>
        <p:spPr bwMode="auto">
          <a:xfrm>
            <a:off x="4248224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528144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40" y="6300117"/>
            <a:ext cx="190207" cy="24923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136" y="6300117"/>
            <a:ext cx="228864" cy="27463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320" y="6300117"/>
            <a:ext cx="125412" cy="237623"/>
          </a:xfrm>
          <a:prstGeom prst="rect">
            <a:avLst/>
          </a:prstGeom>
        </p:spPr>
      </p:pic>
      <p:cxnSp>
        <p:nvCxnSpPr>
          <p:cNvPr id="135" name="Straight Connector 134"/>
          <p:cNvCxnSpPr>
            <a:stCxn id="136" idx="4"/>
          </p:cNvCxnSpPr>
          <p:nvPr/>
        </p:nvCxnSpPr>
        <p:spPr bwMode="auto">
          <a:xfrm>
            <a:off x="5184328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Oval 135"/>
          <p:cNvSpPr/>
          <p:nvPr/>
        </p:nvSpPr>
        <p:spPr bwMode="auto">
          <a:xfrm>
            <a:off x="5112320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" name="Left Brace 136"/>
          <p:cNvSpPr/>
          <p:nvPr/>
        </p:nvSpPr>
        <p:spPr bwMode="auto">
          <a:xfrm rot="5400000">
            <a:off x="6402156" y="4061561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8818" y="6321770"/>
            <a:ext cx="265430" cy="28638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431800" y="4427909"/>
            <a:ext cx="8712968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7272560" y="1529571"/>
            <a:ext cx="1067358" cy="387350"/>
            <a:chOff x="7920632" y="1403573"/>
            <a:chExt cx="2134716" cy="7747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20632" y="1403573"/>
              <a:ext cx="812800" cy="7747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12720" y="1475581"/>
              <a:ext cx="1206500" cy="6604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864848" y="1481328"/>
              <a:ext cx="190500" cy="5969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4528" y="1624945"/>
            <a:ext cx="313455" cy="21996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304008" y="5003973"/>
            <a:ext cx="665598" cy="360040"/>
            <a:chOff x="2232000" y="5075981"/>
            <a:chExt cx="665598" cy="360040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197395" y="5003973"/>
            <a:ext cx="690789" cy="360040"/>
            <a:chOff x="3125387" y="5075981"/>
            <a:chExt cx="690789" cy="360040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960192" y="5003973"/>
            <a:ext cx="665599" cy="360040"/>
            <a:chOff x="3816176" y="5075981"/>
            <a:chExt cx="665599" cy="360040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264446" y="4931965"/>
            <a:ext cx="648074" cy="331111"/>
            <a:chOff x="6264446" y="4528490"/>
            <a:chExt cx="648074" cy="33111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6341146" y="6876181"/>
            <a:ext cx="571374" cy="360040"/>
            <a:chOff x="1788013" y="2771725"/>
            <a:chExt cx="732019" cy="461268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65" name="Group 164"/>
          <p:cNvGrpSpPr/>
          <p:nvPr/>
        </p:nvGrpSpPr>
        <p:grpSpPr>
          <a:xfrm>
            <a:off x="4104208" y="6876181"/>
            <a:ext cx="665598" cy="360040"/>
            <a:chOff x="2232000" y="5075981"/>
            <a:chExt cx="665598" cy="360040"/>
          </a:xfrm>
        </p:grpSpPr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4828978" y="6876181"/>
            <a:ext cx="690789" cy="360040"/>
            <a:chOff x="3125387" y="5075981"/>
            <a:chExt cx="690789" cy="360040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5603539" y="6876181"/>
            <a:ext cx="665599" cy="360040"/>
            <a:chOff x="3816176" y="5075981"/>
            <a:chExt cx="665599" cy="360040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77" name="Group 176"/>
          <p:cNvGrpSpPr/>
          <p:nvPr/>
        </p:nvGrpSpPr>
        <p:grpSpPr>
          <a:xfrm>
            <a:off x="7061224" y="6876181"/>
            <a:ext cx="648074" cy="331111"/>
            <a:chOff x="6264446" y="4528490"/>
            <a:chExt cx="648074" cy="331111"/>
          </a:xfrm>
        </p:grpSpPr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717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8" grpId="0"/>
      <p:bldP spid="122" grpId="0"/>
      <p:bldP spid="124" grpId="0" animBg="1"/>
      <p:bldP spid="130" grpId="0" animBg="1"/>
      <p:bldP spid="131" grpId="0" animBg="1"/>
      <p:bldP spid="136" grpId="0" animBg="1"/>
      <p:bldP spid="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76" y="4859957"/>
            <a:ext cx="1296144" cy="485169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Problems </a:t>
            </a:r>
            <a:r>
              <a:rPr lang="en-US" sz="3800" dirty="0" smtClean="0">
                <a:latin typeface="Calibri"/>
              </a:rPr>
              <a:t>of </a:t>
            </a:r>
            <a:r>
              <a:rPr lang="en-US" sz="3800" dirty="0" smtClean="0">
                <a:latin typeface="Calibri"/>
              </a:rPr>
              <a:t>density parametrization (</a:t>
            </a:r>
            <a:r>
              <a:rPr lang="en-US" sz="3800" dirty="0" smtClean="0">
                <a:latin typeface="Calibri"/>
              </a:rPr>
              <a:t>I)</a:t>
            </a:r>
            <a:endParaRPr lang="en-US" sz="3800" dirty="0" smtClean="0">
              <a:latin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2048822" y="28325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332190"/>
            <a:ext cx="502410" cy="53872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2304008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8" idx="4"/>
          </p:cNvCxnSpPr>
          <p:nvPr/>
        </p:nvCxnSpPr>
        <p:spPr bwMode="auto">
          <a:xfrm>
            <a:off x="280806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73605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74416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4" idx="4"/>
          </p:cNvCxnSpPr>
          <p:nvPr/>
        </p:nvCxnSpPr>
        <p:spPr bwMode="auto">
          <a:xfrm>
            <a:off x="446424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992640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025973"/>
            <a:ext cx="558800" cy="177800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 bwMode="auto">
          <a:xfrm>
            <a:off x="439224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67216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056" y="2987749"/>
            <a:ext cx="190207" cy="24923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152" y="2987749"/>
            <a:ext cx="228864" cy="2746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336" y="2987749"/>
            <a:ext cx="125412" cy="237623"/>
          </a:xfrm>
          <a:prstGeom prst="rect">
            <a:avLst/>
          </a:prstGeom>
        </p:spPr>
      </p:pic>
      <p:cxnSp>
        <p:nvCxnSpPr>
          <p:cNvPr id="61" name="Straight Connector 60"/>
          <p:cNvCxnSpPr>
            <a:stCxn id="66" idx="4"/>
          </p:cNvCxnSpPr>
          <p:nvPr/>
        </p:nvCxnSpPr>
        <p:spPr bwMode="auto">
          <a:xfrm>
            <a:off x="532834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25633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51880" y="568020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It is </a:t>
            </a:r>
            <a:r>
              <a:rPr lang="en-US" sz="2400" b="1" dirty="0" smtClean="0">
                <a:solidFill>
                  <a:srgbClr val="C0504D"/>
                </a:solidFill>
                <a:latin typeface="Calibri" charset="0"/>
              </a:rPr>
              <a:t>difficult for model design and interpretability</a:t>
            </a:r>
            <a:r>
              <a:rPr lang="en-US" sz="2400" b="1" dirty="0" smtClean="0">
                <a:latin typeface="Calibri" charset="0"/>
              </a:rPr>
              <a:t>:</a:t>
            </a:r>
            <a:endParaRPr lang="en-US" sz="2400" b="1" dirty="0" smtClean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834" y="3009402"/>
            <a:ext cx="265430" cy="286385"/>
          </a:xfrm>
          <a:prstGeom prst="rect">
            <a:avLst/>
          </a:prstGeom>
        </p:spPr>
      </p:pic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4972994" y="1691605"/>
            <a:ext cx="571374" cy="360040"/>
            <a:chOff x="1788013" y="2771725"/>
            <a:chExt cx="732019" cy="4612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376016" y="1691605"/>
            <a:ext cx="665598" cy="360040"/>
            <a:chOff x="2232000" y="5075981"/>
            <a:chExt cx="665598" cy="36004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3269403" y="1691605"/>
            <a:ext cx="690789" cy="360040"/>
            <a:chOff x="3125387" y="5075981"/>
            <a:chExt cx="690789" cy="36004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4032200" y="1691605"/>
            <a:ext cx="665599" cy="360040"/>
            <a:chOff x="3816176" y="5075981"/>
            <a:chExt cx="665599" cy="360040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6336454" y="1619597"/>
            <a:ext cx="648074" cy="331111"/>
            <a:chOff x="6264446" y="4528490"/>
            <a:chExt cx="648074" cy="33111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05" name="Left Brace 104"/>
          <p:cNvSpPr/>
          <p:nvPr/>
        </p:nvSpPr>
        <p:spPr bwMode="auto">
          <a:xfrm rot="5400000">
            <a:off x="6546172" y="746913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583928" y="6184264"/>
            <a:ext cx="82089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Densities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need to integrate to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1 (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i.e.,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partition function)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Difficult to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combine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timelines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4843849" y="3707829"/>
            <a:ext cx="628511" cy="396044"/>
            <a:chOff x="1788013" y="2771725"/>
            <a:chExt cx="732019" cy="461268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2592040" y="3707829"/>
            <a:ext cx="665598" cy="396044"/>
            <a:chOff x="2232000" y="5075981"/>
            <a:chExt cx="665598" cy="360040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16" name="Group 115"/>
          <p:cNvGrpSpPr>
            <a:grpSpLocks noChangeAspect="1"/>
          </p:cNvGrpSpPr>
          <p:nvPr/>
        </p:nvGrpSpPr>
        <p:grpSpPr>
          <a:xfrm>
            <a:off x="3341411" y="3707829"/>
            <a:ext cx="690789" cy="396044"/>
            <a:chOff x="3125387" y="5075981"/>
            <a:chExt cx="690789" cy="360040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20" name="Group 119"/>
          <p:cNvGrpSpPr>
            <a:grpSpLocks noChangeAspect="1"/>
          </p:cNvGrpSpPr>
          <p:nvPr/>
        </p:nvGrpSpPr>
        <p:grpSpPr>
          <a:xfrm>
            <a:off x="4104208" y="3707829"/>
            <a:ext cx="665599" cy="396044"/>
            <a:chOff x="3816176" y="5075981"/>
            <a:chExt cx="665599" cy="360040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24" name="Group 123"/>
          <p:cNvGrpSpPr>
            <a:grpSpLocks noChangeAspect="1"/>
          </p:cNvGrpSpPr>
          <p:nvPr/>
        </p:nvGrpSpPr>
        <p:grpSpPr>
          <a:xfrm>
            <a:off x="5616376" y="3707829"/>
            <a:ext cx="712881" cy="400644"/>
            <a:chOff x="6264446" y="4528490"/>
            <a:chExt cx="648074" cy="331111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66" name="Rectangle 165"/>
          <p:cNvSpPr/>
          <p:nvPr/>
        </p:nvSpPr>
        <p:spPr>
          <a:xfrm>
            <a:off x="8352680" y="2699717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67" name="Straight Arrow Connector 166"/>
          <p:cNvCxnSpPr/>
          <p:nvPr/>
        </p:nvCxnSpPr>
        <p:spPr bwMode="auto">
          <a:xfrm flipH="1" flipV="1">
            <a:off x="5976416" y="4139877"/>
            <a:ext cx="122413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 flipH="1" flipV="1">
            <a:off x="5184328" y="4139877"/>
            <a:ext cx="504056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/>
          <p:nvPr/>
        </p:nvCxnSpPr>
        <p:spPr bwMode="auto">
          <a:xfrm flipV="1">
            <a:off x="4392240" y="4139877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 flipV="1">
            <a:off x="3384128" y="4139877"/>
            <a:ext cx="28803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flipV="1">
            <a:off x="2232000" y="4139877"/>
            <a:ext cx="64807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7904" y="4859957"/>
            <a:ext cx="1336682" cy="5040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4048" y="5219997"/>
            <a:ext cx="1255092" cy="4766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4328" y="5143175"/>
            <a:ext cx="1224136" cy="50887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336456" y="4715941"/>
            <a:ext cx="2376264" cy="681849"/>
            <a:chOff x="6336456" y="5003973"/>
            <a:chExt cx="2376264" cy="68184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36456" y="5003973"/>
              <a:ext cx="2376264" cy="681849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8008" y="5469165"/>
              <a:ext cx="96520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646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163"/>
          <p:cNvCxnSpPr/>
          <p:nvPr/>
        </p:nvCxnSpPr>
        <p:spPr bwMode="auto">
          <a:xfrm>
            <a:off x="5904408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336456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4752280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3154542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Problems </a:t>
            </a:r>
            <a:r>
              <a:rPr lang="en-US" sz="3800" dirty="0" smtClean="0">
                <a:latin typeface="Calibri"/>
              </a:rPr>
              <a:t>of </a:t>
            </a:r>
            <a:r>
              <a:rPr lang="en-US" sz="3800" dirty="0" smtClean="0">
                <a:latin typeface="Calibri"/>
              </a:rPr>
              <a:t>density parametrization (</a:t>
            </a:r>
            <a:r>
              <a:rPr lang="en-US" sz="3800" dirty="0" smtClean="0">
                <a:latin typeface="Calibri"/>
              </a:rPr>
              <a:t>II)</a:t>
            </a:r>
            <a:endParaRPr lang="en-US" sz="3800" dirty="0" smtClean="0">
              <a:latin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1832798" y="2915741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518" y="2377013"/>
            <a:ext cx="502410" cy="53872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2087984" y="2319671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8" idx="4"/>
          </p:cNvCxnSpPr>
          <p:nvPr/>
        </p:nvCxnSpPr>
        <p:spPr bwMode="auto">
          <a:xfrm>
            <a:off x="2592040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520032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528144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4" idx="4"/>
          </p:cNvCxnSpPr>
          <p:nvPr/>
        </p:nvCxnSpPr>
        <p:spPr bwMode="auto">
          <a:xfrm>
            <a:off x="4248224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176216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456136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1" name="Straight Connector 60"/>
          <p:cNvCxnSpPr>
            <a:stCxn id="66" idx="4"/>
          </p:cNvCxnSpPr>
          <p:nvPr/>
        </p:nvCxnSpPr>
        <p:spPr bwMode="auto">
          <a:xfrm>
            <a:off x="5112320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040312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91840" y="147558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Difficult to combine timelines: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064648" y="251563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32" name="Straight Arrow Connector 131"/>
          <p:cNvCxnSpPr/>
          <p:nvPr/>
        </p:nvCxnSpPr>
        <p:spPr bwMode="auto">
          <a:xfrm flipV="1">
            <a:off x="1799952" y="4355901"/>
            <a:ext cx="626469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3851845"/>
            <a:ext cx="506936" cy="504056"/>
          </a:xfrm>
          <a:prstGeom prst="rect">
            <a:avLst/>
          </a:prstGeom>
        </p:spPr>
      </p:pic>
      <p:cxnSp>
        <p:nvCxnSpPr>
          <p:cNvPr id="136" name="Straight Connector 135"/>
          <p:cNvCxnSpPr/>
          <p:nvPr/>
        </p:nvCxnSpPr>
        <p:spPr bwMode="auto">
          <a:xfrm>
            <a:off x="2087984" y="377983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Rectangle 136"/>
          <p:cNvSpPr/>
          <p:nvPr/>
        </p:nvSpPr>
        <p:spPr>
          <a:xfrm>
            <a:off x="8064648" y="395579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grpSp>
        <p:nvGrpSpPr>
          <p:cNvPr id="138" name="Group 137"/>
          <p:cNvGrpSpPr>
            <a:grpSpLocks noChangeAspect="1"/>
          </p:cNvGrpSpPr>
          <p:nvPr/>
        </p:nvGrpSpPr>
        <p:grpSpPr>
          <a:xfrm>
            <a:off x="6984528" y="5147989"/>
            <a:ext cx="571374" cy="360040"/>
            <a:chOff x="1788013" y="2771725"/>
            <a:chExt cx="732019" cy="461268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sp>
        <p:nvSpPr>
          <p:cNvPr id="141" name="Rectangle 140"/>
          <p:cNvSpPr/>
          <p:nvPr/>
        </p:nvSpPr>
        <p:spPr>
          <a:xfrm>
            <a:off x="863848" y="673216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Sum of random processes</a:t>
            </a:r>
            <a:endParaRPr lang="en-US" sz="2400" b="1" dirty="0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4464248" y="6804173"/>
            <a:ext cx="50405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1799952" y="6012085"/>
            <a:ext cx="626469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50" name="Straight Connector 149"/>
          <p:cNvCxnSpPr/>
          <p:nvPr/>
        </p:nvCxnSpPr>
        <p:spPr bwMode="auto">
          <a:xfrm>
            <a:off x="2087984" y="5436021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52" idx="4"/>
          </p:cNvCxnSpPr>
          <p:nvPr/>
        </p:nvCxnSpPr>
        <p:spPr bwMode="auto">
          <a:xfrm>
            <a:off x="2592040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2520032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3528144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stCxn id="155" idx="4"/>
          </p:cNvCxnSpPr>
          <p:nvPr/>
        </p:nvCxnSpPr>
        <p:spPr bwMode="auto">
          <a:xfrm>
            <a:off x="4248224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4176216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3456136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7" name="Straight Connector 156"/>
          <p:cNvCxnSpPr>
            <a:stCxn id="158" idx="4"/>
          </p:cNvCxnSpPr>
          <p:nvPr/>
        </p:nvCxnSpPr>
        <p:spPr bwMode="auto">
          <a:xfrm>
            <a:off x="5112320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/>
          <p:nvPr/>
        </p:nvSpPr>
        <p:spPr bwMode="auto">
          <a:xfrm>
            <a:off x="5040312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5832400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4680272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3082534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6264448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>
            <a:off x="5904408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6336456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4752280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3154542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Oval 178"/>
          <p:cNvSpPr/>
          <p:nvPr/>
        </p:nvSpPr>
        <p:spPr bwMode="auto">
          <a:xfrm>
            <a:off x="5832400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680272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3082534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264448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536256" y="3131765"/>
            <a:ext cx="360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/>
              <a:t>+</a:t>
            </a:r>
            <a:endParaRPr lang="en-US" sz="3500" b="1" dirty="0" smtClean="0"/>
          </a:p>
        </p:txBody>
      </p:sp>
      <p:sp>
        <p:nvSpPr>
          <p:cNvPr id="184" name="Rectangle 183"/>
          <p:cNvSpPr/>
          <p:nvPr/>
        </p:nvSpPr>
        <p:spPr>
          <a:xfrm>
            <a:off x="4536256" y="4571925"/>
            <a:ext cx="360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/>
              <a:t>=</a:t>
            </a:r>
            <a:endParaRPr lang="en-US" sz="3500" b="1" dirty="0" smtClean="0"/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80" y="5219997"/>
            <a:ext cx="579089" cy="1368152"/>
          </a:xfrm>
          <a:prstGeom prst="rect">
            <a:avLst/>
          </a:prstGeom>
        </p:spPr>
      </p:pic>
      <p:cxnSp>
        <p:nvCxnSpPr>
          <p:cNvPr id="189" name="Straight Connector 188"/>
          <p:cNvCxnSpPr/>
          <p:nvPr/>
        </p:nvCxnSpPr>
        <p:spPr bwMode="auto">
          <a:xfrm flipH="1">
            <a:off x="1651644" y="5219997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1075580" y="5219997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flipH="1">
            <a:off x="1075580" y="5219997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6989218" y="2051645"/>
            <a:ext cx="571374" cy="360040"/>
            <a:chOff x="4824288" y="2051645"/>
            <a:chExt cx="571374" cy="360040"/>
          </a:xfrm>
        </p:grpSpPr>
        <p:grpSp>
          <p:nvGrpSpPr>
            <p:cNvPr id="143" name="Group 142"/>
            <p:cNvGrpSpPr>
              <a:grpSpLocks noChangeAspect="1"/>
            </p:cNvGrpSpPr>
            <p:nvPr/>
          </p:nvGrpSpPr>
          <p:grpSpPr>
            <a:xfrm>
              <a:off x="4824288" y="2051645"/>
              <a:ext cx="571374" cy="360040"/>
              <a:chOff x="1788013" y="2771725"/>
              <a:chExt cx="732019" cy="461268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8304" y="2267668"/>
              <a:ext cx="91873" cy="14401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984528" y="3419797"/>
            <a:ext cx="571374" cy="360040"/>
            <a:chOff x="6048424" y="3419797"/>
            <a:chExt cx="571374" cy="360040"/>
          </a:xfrm>
        </p:grpSpPr>
        <p:grpSp>
          <p:nvGrpSpPr>
            <p:cNvPr id="146" name="Group 145"/>
            <p:cNvGrpSpPr>
              <a:grpSpLocks noChangeAspect="1"/>
            </p:cNvGrpSpPr>
            <p:nvPr/>
          </p:nvGrpSpPr>
          <p:grpSpPr>
            <a:xfrm>
              <a:off x="6048424" y="3419797"/>
              <a:ext cx="571374" cy="360040"/>
              <a:chOff x="1788013" y="2771725"/>
              <a:chExt cx="732019" cy="461268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2440" y="3635821"/>
              <a:ext cx="92039" cy="13989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56336" y="6516141"/>
            <a:ext cx="2664296" cy="360040"/>
            <a:chOff x="5256336" y="6588149"/>
            <a:chExt cx="2664296" cy="3600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94080" y="6660157"/>
              <a:ext cx="278480" cy="271215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7267" y="6697984"/>
              <a:ext cx="265173" cy="139328"/>
            </a:xfrm>
            <a:prstGeom prst="rect">
              <a:avLst/>
            </a:prstGeom>
          </p:spPr>
        </p:pic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5256336" y="6588149"/>
              <a:ext cx="571374" cy="360040"/>
              <a:chOff x="1788013" y="2771725"/>
              <a:chExt cx="732019" cy="46126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grpSp>
          <p:nvGrpSpPr>
            <p:cNvPr id="206" name="Group 205"/>
            <p:cNvGrpSpPr/>
            <p:nvPr/>
          </p:nvGrpSpPr>
          <p:grpSpPr>
            <a:xfrm>
              <a:off x="6341146" y="6588149"/>
              <a:ext cx="571374" cy="360040"/>
              <a:chOff x="4824288" y="2051645"/>
              <a:chExt cx="571374" cy="360040"/>
            </a:xfrm>
          </p:grpSpPr>
          <p:grpSp>
            <p:nvGrpSpPr>
              <p:cNvPr id="207" name="Group 206"/>
              <p:cNvGrpSpPr>
                <a:grpSpLocks noChangeAspect="1"/>
              </p:cNvGrpSpPr>
              <p:nvPr/>
            </p:nvGrpSpPr>
            <p:grpSpPr>
              <a:xfrm>
                <a:off x="4824288" y="2051645"/>
                <a:ext cx="571374" cy="360040"/>
                <a:chOff x="1788013" y="2771725"/>
                <a:chExt cx="732019" cy="461268"/>
              </a:xfrm>
            </p:grpSpPr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8304" y="2267668"/>
                <a:ext cx="91873" cy="144017"/>
              </a:xfrm>
              <a:prstGeom prst="rect">
                <a:avLst/>
              </a:prstGeom>
            </p:spPr>
          </p:pic>
        </p:grpSp>
        <p:grpSp>
          <p:nvGrpSpPr>
            <p:cNvPr id="211" name="Group 210"/>
            <p:cNvGrpSpPr/>
            <p:nvPr/>
          </p:nvGrpSpPr>
          <p:grpSpPr>
            <a:xfrm>
              <a:off x="7349258" y="6588149"/>
              <a:ext cx="571374" cy="360040"/>
              <a:chOff x="6048424" y="3419797"/>
              <a:chExt cx="571374" cy="360040"/>
            </a:xfrm>
          </p:grpSpPr>
          <p:grpSp>
            <p:nvGrpSpPr>
              <p:cNvPr id="212" name="Group 211"/>
              <p:cNvGrpSpPr>
                <a:grpSpLocks noChangeAspect="1"/>
              </p:cNvGrpSpPr>
              <p:nvPr/>
            </p:nvGrpSpPr>
            <p:grpSpPr>
              <a:xfrm>
                <a:off x="6048424" y="3419797"/>
                <a:ext cx="571374" cy="360040"/>
                <a:chOff x="1788013" y="2771725"/>
                <a:chExt cx="732019" cy="461268"/>
              </a:xfrm>
            </p:grpSpPr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pic>
            <p:nvPicPr>
              <p:cNvPr id="213" name="Picture 2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2440" y="3635821"/>
                <a:ext cx="92039" cy="139899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5256336" y="7092205"/>
            <a:ext cx="2664296" cy="360040"/>
            <a:chOff x="5256336" y="7164213"/>
            <a:chExt cx="2664296" cy="3600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7267" y="7274048"/>
              <a:ext cx="265173" cy="139328"/>
            </a:xfrm>
            <a:prstGeom prst="rect">
              <a:avLst/>
            </a:prstGeom>
          </p:spPr>
        </p:pic>
        <p:grpSp>
          <p:nvGrpSpPr>
            <p:cNvPr id="185" name="Group 184"/>
            <p:cNvGrpSpPr>
              <a:grpSpLocks noChangeAspect="1"/>
            </p:cNvGrpSpPr>
            <p:nvPr/>
          </p:nvGrpSpPr>
          <p:grpSpPr>
            <a:xfrm>
              <a:off x="5256336" y="7164213"/>
              <a:ext cx="571374" cy="360040"/>
              <a:chOff x="1788013" y="2771725"/>
              <a:chExt cx="732019" cy="461268"/>
            </a:xfrm>
          </p:grpSpPr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grpSp>
          <p:nvGrpSpPr>
            <p:cNvPr id="192" name="Group 191"/>
            <p:cNvGrpSpPr/>
            <p:nvPr/>
          </p:nvGrpSpPr>
          <p:grpSpPr>
            <a:xfrm>
              <a:off x="6341146" y="7164213"/>
              <a:ext cx="571374" cy="360040"/>
              <a:chOff x="4824288" y="2051645"/>
              <a:chExt cx="571374" cy="360040"/>
            </a:xfrm>
          </p:grpSpPr>
          <p:grpSp>
            <p:nvGrpSpPr>
              <p:cNvPr id="193" name="Group 192"/>
              <p:cNvGrpSpPr>
                <a:grpSpLocks noChangeAspect="1"/>
              </p:cNvGrpSpPr>
              <p:nvPr/>
            </p:nvGrpSpPr>
            <p:grpSpPr>
              <a:xfrm>
                <a:off x="4824288" y="2051645"/>
                <a:ext cx="571374" cy="360040"/>
                <a:chOff x="1788013" y="2771725"/>
                <a:chExt cx="732019" cy="461268"/>
              </a:xfrm>
            </p:grpSpPr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8304" y="2267668"/>
                <a:ext cx="91873" cy="144017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7349258" y="7164213"/>
              <a:ext cx="571374" cy="360040"/>
              <a:chOff x="6048424" y="3419797"/>
              <a:chExt cx="571374" cy="360040"/>
            </a:xfrm>
          </p:grpSpPr>
          <p:grpSp>
            <p:nvGrpSpPr>
              <p:cNvPr id="198" name="Group 197"/>
              <p:cNvGrpSpPr>
                <a:grpSpLocks noChangeAspect="1"/>
              </p:cNvGrpSpPr>
              <p:nvPr/>
            </p:nvGrpSpPr>
            <p:grpSpPr>
              <a:xfrm>
                <a:off x="6048424" y="3419797"/>
                <a:ext cx="571374" cy="360040"/>
                <a:chOff x="1788013" y="2771725"/>
                <a:chExt cx="732019" cy="461268"/>
              </a:xfrm>
            </p:grpSpPr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2440" y="3635821"/>
                <a:ext cx="92039" cy="139899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0552" y="7214616"/>
              <a:ext cx="242008" cy="274712"/>
            </a:xfrm>
            <a:prstGeom prst="rect">
              <a:avLst/>
            </a:prstGeom>
          </p:spPr>
        </p:pic>
      </p:grpSp>
      <p:sp>
        <p:nvSpPr>
          <p:cNvPr id="216" name="Rectangle 215"/>
          <p:cNvSpPr/>
          <p:nvPr/>
        </p:nvSpPr>
        <p:spPr>
          <a:xfrm flipH="1">
            <a:off x="5832400" y="6888375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000" dirty="0">
              <a:solidFill>
                <a:srgbClr val="C0504D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 flipH="1">
            <a:off x="5832400" y="6300117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5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7" grpId="0" animBg="1"/>
      <p:bldP spid="152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73" grpId="0" animBg="1"/>
      <p:bldP spid="184" grpId="0"/>
      <p:bldP spid="216" grpId="0"/>
      <p:bldP spid="2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64248" y="2207128"/>
            <a:ext cx="2448272" cy="924637"/>
            <a:chOff x="5544368" y="1847088"/>
            <a:chExt cx="2448272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endCxn id="4" idx="0"/>
            </p:cNvCxnSpPr>
            <p:nvPr/>
          </p:nvCxnSpPr>
          <p:spPr bwMode="auto">
            <a:xfrm flipV="1">
              <a:off x="5544368" y="2129294"/>
              <a:ext cx="1019664" cy="64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Intensity function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2048822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620222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2304008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3168104" y="396624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History, </a:t>
            </a:r>
            <a:endParaRPr lang="en-US" sz="2400" b="1" dirty="0" smtClean="0"/>
          </a:p>
        </p:txBody>
      </p: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808064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736056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74416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46424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992640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314005"/>
            <a:ext cx="558800" cy="177800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 bwMode="auto">
          <a:xfrm>
            <a:off x="439224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67216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3275781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52" y="3275781"/>
            <a:ext cx="228864" cy="274637"/>
          </a:xfrm>
          <a:prstGeom prst="rect">
            <a:avLst/>
          </a:prstGeom>
        </p:spPr>
      </p:pic>
      <p:sp>
        <p:nvSpPr>
          <p:cNvPr id="111" name="Left Brace 110"/>
          <p:cNvSpPr/>
          <p:nvPr/>
        </p:nvSpPr>
        <p:spPr bwMode="auto">
          <a:xfrm rot="16200000">
            <a:off x="3597884" y="2269937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224" y="4055864"/>
            <a:ext cx="655123" cy="37204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336" y="3275781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8424688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360" y="3295264"/>
            <a:ext cx="628651" cy="2286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151880" y="4427909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Intensity: 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Probability between [t, t+dt) but not before t</a:t>
            </a:r>
            <a:r>
              <a:rPr lang="en-US" sz="2400" b="1" dirty="0" smtClean="0">
                <a:latin typeface="Calibri" charset="0"/>
              </a:rPr>
              <a:t>  </a:t>
            </a:r>
            <a:endParaRPr lang="en-US" sz="2400" b="1" dirty="0" smtClean="0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592055" y="3635821"/>
            <a:ext cx="464481" cy="292666"/>
            <a:chOff x="1816272" y="5436021"/>
            <a:chExt cx="703760" cy="44343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cxnSp>
        <p:nvCxnSpPr>
          <p:cNvPr id="55" name="Straight Arrow Connector 54"/>
          <p:cNvCxnSpPr>
            <a:stCxn id="48" idx="0"/>
          </p:cNvCxnSpPr>
          <p:nvPr/>
        </p:nvCxnSpPr>
        <p:spPr bwMode="auto">
          <a:xfrm flipH="1" flipV="1">
            <a:off x="6192440" y="2915741"/>
            <a:ext cx="56595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5141758" y="2383821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4680272" y="1979637"/>
            <a:ext cx="483132" cy="304436"/>
            <a:chOff x="1788013" y="2771725"/>
            <a:chExt cx="732019" cy="46126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4328" y="1979637"/>
            <a:ext cx="272034" cy="245364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744168" y="1610305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charset="0"/>
              </a:rPr>
              <a:t>Prob. between [t, t+dt)</a:t>
            </a:r>
            <a:endParaRPr lang="en-US" b="1" dirty="0" smtClean="0"/>
          </a:p>
        </p:txBody>
      </p:sp>
      <p:sp>
        <p:nvSpPr>
          <p:cNvPr id="76" name="Rectangle 75"/>
          <p:cNvSpPr/>
          <p:nvPr/>
        </p:nvSpPr>
        <p:spPr>
          <a:xfrm>
            <a:off x="5976416" y="384255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charset="0"/>
              </a:rPr>
              <a:t>Prob. </a:t>
            </a:r>
            <a:r>
              <a:rPr lang="en-US" b="1" dirty="0">
                <a:latin typeface="Calibri" charset="0"/>
              </a:rPr>
              <a:t>n</a:t>
            </a:r>
            <a:r>
              <a:rPr lang="en-US" b="1" dirty="0" smtClean="0">
                <a:latin typeface="Calibri" charset="0"/>
              </a:rPr>
              <a:t>ot before t</a:t>
            </a:r>
            <a:endParaRPr lang="en-US" b="1" dirty="0" smtClean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2834" y="3297434"/>
            <a:ext cx="265430" cy="286385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1151880" y="680417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Observation: </a:t>
            </a:r>
            <a:endParaRPr lang="en-US" sz="2400" b="1" dirty="0" smtClean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0432" y="5675946"/>
            <a:ext cx="1224136" cy="531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4568" y="5724053"/>
            <a:ext cx="2520280" cy="5040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23888" y="5364013"/>
            <a:ext cx="3096344" cy="1152128"/>
            <a:chOff x="1223888" y="5364013"/>
            <a:chExt cx="3096344" cy="1152128"/>
          </a:xfrm>
        </p:grpSpPr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3024088" y="5364013"/>
              <a:ext cx="834355" cy="525752"/>
              <a:chOff x="1788013" y="2771725"/>
              <a:chExt cx="732019" cy="461268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223888" y="5390212"/>
              <a:ext cx="3096344" cy="1125929"/>
              <a:chOff x="1223888" y="5468112"/>
              <a:chExt cx="3096344" cy="112592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3888" y="5706580"/>
                <a:ext cx="1368152" cy="59353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9624" y="5468112"/>
                <a:ext cx="442335" cy="432048"/>
              </a:xfrm>
              <a:prstGeom prst="rect">
                <a:avLst/>
              </a:prstGeom>
            </p:spPr>
          </p:pic>
          <p:grpSp>
            <p:nvGrpSpPr>
              <p:cNvPr id="96" name="Group 95"/>
              <p:cNvGrpSpPr>
                <a:grpSpLocks noChangeAspect="1"/>
              </p:cNvGrpSpPr>
              <p:nvPr/>
            </p:nvGrpSpPr>
            <p:grpSpPr>
              <a:xfrm>
                <a:off x="3294884" y="6084093"/>
                <a:ext cx="809324" cy="509948"/>
                <a:chOff x="1816272" y="5436021"/>
                <a:chExt cx="703760" cy="443433"/>
              </a:xfrm>
            </p:grpSpPr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16272" y="5436021"/>
                  <a:ext cx="504056" cy="442958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2448" y="5489310"/>
                  <a:ext cx="227584" cy="390144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92040" y="5868069"/>
                <a:ext cx="370327" cy="288032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>
                <a:off x="3106383" y="6012085"/>
                <a:ext cx="121384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2240" y="5718161"/>
            <a:ext cx="732603" cy="432048"/>
          </a:xfrm>
          <a:prstGeom prst="rect">
            <a:avLst/>
          </a:prstGeom>
        </p:spPr>
      </p:pic>
      <p:cxnSp>
        <p:nvCxnSpPr>
          <p:cNvPr id="104" name="Straight Arrow Connector 103"/>
          <p:cNvCxnSpPr/>
          <p:nvPr/>
        </p:nvCxnSpPr>
        <p:spPr bwMode="auto">
          <a:xfrm flipH="1">
            <a:off x="6111200" y="1916921"/>
            <a:ext cx="657304" cy="540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6696496" y="1187549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charset="0"/>
              </a:rPr>
              <a:t>density</a:t>
            </a:r>
            <a:endParaRPr lang="en-US" b="1" dirty="0" smtClean="0"/>
          </a:p>
        </p:txBody>
      </p: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6392230" y="1556881"/>
            <a:ext cx="571374" cy="360040"/>
            <a:chOff x="1788013" y="2771725"/>
            <a:chExt cx="732019" cy="461268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7272560" y="1529571"/>
            <a:ext cx="1067358" cy="387350"/>
            <a:chOff x="7920632" y="1403573"/>
            <a:chExt cx="2134716" cy="774700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920632" y="1403573"/>
              <a:ext cx="812800" cy="7747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712720" y="1475581"/>
              <a:ext cx="1206500" cy="6604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864848" y="1481328"/>
              <a:ext cx="190500" cy="596900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84528" y="1624945"/>
            <a:ext cx="313455" cy="21996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5472360" y="5796061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6096" y="6800461"/>
            <a:ext cx="864096" cy="507768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4104208" y="6774556"/>
            <a:ext cx="576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It is a rate = # of events / unit of time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85275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Advantages of </a:t>
            </a:r>
            <a:r>
              <a:rPr lang="en-US" sz="3800" dirty="0" smtClean="0">
                <a:latin typeface="Calibri"/>
              </a:rPr>
              <a:t>intensity parametrization (I)</a:t>
            </a:r>
            <a:endParaRPr lang="en-US" sz="3800" dirty="0" smtClean="0">
              <a:latin typeface="Calibri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280672" y="244362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1223888" y="5724053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charset="0"/>
              </a:rPr>
              <a:t>Suitable for model design </a:t>
            </a:r>
            <a:r>
              <a:rPr lang="en-US" sz="2400" b="1" dirty="0" smtClean="0">
                <a:latin typeface="Calibri" charset="0"/>
              </a:rPr>
              <a:t>and </a:t>
            </a:r>
            <a:r>
              <a:rPr lang="en-US" sz="2400" b="1" dirty="0" smtClean="0">
                <a:solidFill>
                  <a:srgbClr val="008000"/>
                </a:solidFill>
                <a:latin typeface="Calibri" charset="0"/>
              </a:rPr>
              <a:t>interpretable</a:t>
            </a:r>
            <a:r>
              <a:rPr lang="en-US" sz="2400" b="1" dirty="0" smtClean="0">
                <a:latin typeface="Calibri" charset="0"/>
              </a:rPr>
              <a:t>:</a:t>
            </a:r>
            <a:endParaRPr lang="en-US" sz="2400" b="1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1583928" y="6228109"/>
            <a:ext cx="82089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Intensities only need to be nonnegative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Easy to combine timelines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V="1">
            <a:off x="2048822" y="28325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332190"/>
            <a:ext cx="502410" cy="538728"/>
          </a:xfrm>
          <a:prstGeom prst="rect">
            <a:avLst/>
          </a:prstGeom>
        </p:spPr>
      </p:pic>
      <p:cxnSp>
        <p:nvCxnSpPr>
          <p:cNvPr id="110" name="Straight Connector 109"/>
          <p:cNvCxnSpPr/>
          <p:nvPr/>
        </p:nvCxnSpPr>
        <p:spPr bwMode="auto">
          <a:xfrm>
            <a:off x="2304008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14" idx="4"/>
          </p:cNvCxnSpPr>
          <p:nvPr/>
        </p:nvCxnSpPr>
        <p:spPr bwMode="auto">
          <a:xfrm>
            <a:off x="280806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273605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74416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19" idx="4"/>
          </p:cNvCxnSpPr>
          <p:nvPr/>
        </p:nvCxnSpPr>
        <p:spPr bwMode="auto">
          <a:xfrm>
            <a:off x="446424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992640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8" name="Picture 1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025973"/>
            <a:ext cx="558800" cy="177800"/>
          </a:xfrm>
          <a:prstGeom prst="rect">
            <a:avLst/>
          </a:prstGeom>
        </p:spPr>
      </p:pic>
      <p:sp>
        <p:nvSpPr>
          <p:cNvPr id="119" name="Oval 118"/>
          <p:cNvSpPr/>
          <p:nvPr/>
        </p:nvSpPr>
        <p:spPr bwMode="auto">
          <a:xfrm>
            <a:off x="439224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67216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2987749"/>
            <a:ext cx="190207" cy="249237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52" y="2987749"/>
            <a:ext cx="228864" cy="27463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336" y="2987749"/>
            <a:ext cx="125412" cy="237623"/>
          </a:xfrm>
          <a:prstGeom prst="rect">
            <a:avLst/>
          </a:prstGeom>
        </p:spPr>
      </p:pic>
      <p:cxnSp>
        <p:nvCxnSpPr>
          <p:cNvPr id="124" name="Straight Connector 123"/>
          <p:cNvCxnSpPr>
            <a:stCxn id="126" idx="4"/>
          </p:cNvCxnSpPr>
          <p:nvPr/>
        </p:nvCxnSpPr>
        <p:spPr bwMode="auto">
          <a:xfrm>
            <a:off x="532834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Oval 125"/>
          <p:cNvSpPr/>
          <p:nvPr/>
        </p:nvSpPr>
        <p:spPr bwMode="auto">
          <a:xfrm>
            <a:off x="525633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2834" y="3009402"/>
            <a:ext cx="265430" cy="286385"/>
          </a:xfrm>
          <a:prstGeom prst="rect">
            <a:avLst/>
          </a:prstGeom>
        </p:spPr>
      </p:pic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4972994" y="1691605"/>
            <a:ext cx="571374" cy="360040"/>
            <a:chOff x="1788013" y="2771725"/>
            <a:chExt cx="732019" cy="461268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>
            <a:off x="2376016" y="1691605"/>
            <a:ext cx="665598" cy="360040"/>
            <a:chOff x="2232000" y="5075981"/>
            <a:chExt cx="665598" cy="360040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269403" y="1691605"/>
            <a:ext cx="690789" cy="360040"/>
            <a:chOff x="3125387" y="5075981"/>
            <a:chExt cx="690789" cy="360040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032200" y="1691605"/>
            <a:ext cx="665599" cy="360040"/>
            <a:chOff x="3816176" y="5075981"/>
            <a:chExt cx="665599" cy="360040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6336454" y="1619597"/>
            <a:ext cx="648074" cy="331111"/>
            <a:chOff x="6264446" y="4528490"/>
            <a:chExt cx="648074" cy="331111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47" name="Left Brace 146"/>
          <p:cNvSpPr/>
          <p:nvPr/>
        </p:nvSpPr>
        <p:spPr bwMode="auto">
          <a:xfrm rot="5400000">
            <a:off x="6546172" y="746913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7984" y="3782228"/>
            <a:ext cx="660779" cy="432048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3389" y="3782228"/>
            <a:ext cx="660779" cy="43204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70625" y="3635821"/>
            <a:ext cx="2554063" cy="866487"/>
            <a:chOff x="5870625" y="3635821"/>
            <a:chExt cx="2554063" cy="866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74681" y="3635821"/>
              <a:ext cx="1872208" cy="7944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52480" y="3998252"/>
              <a:ext cx="174877" cy="72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70625" y="3638212"/>
              <a:ext cx="720080" cy="8475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246888" y="3657758"/>
              <a:ext cx="177800" cy="844550"/>
            </a:xfrm>
            <a:prstGeom prst="rect">
              <a:avLst/>
            </a:prstGeom>
          </p:spPr>
        </p:pic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3836854"/>
            <a:ext cx="288032" cy="37742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151" y="3838303"/>
            <a:ext cx="300033" cy="36004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8304" y="3810871"/>
            <a:ext cx="864096" cy="50776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256" y="3897820"/>
            <a:ext cx="360040" cy="388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78072" y="3801727"/>
            <a:ext cx="117831" cy="432048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88184" y="3792583"/>
            <a:ext cx="117831" cy="43204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44032" y="3820015"/>
            <a:ext cx="117831" cy="432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48202" y="3782228"/>
            <a:ext cx="560062" cy="504056"/>
          </a:xfrm>
          <a:prstGeom prst="rect">
            <a:avLst/>
          </a:prstGeom>
        </p:spPr>
      </p:pic>
      <p:cxnSp>
        <p:nvCxnSpPr>
          <p:cNvPr id="160" name="Straight Arrow Connector 159"/>
          <p:cNvCxnSpPr>
            <a:stCxn id="169" idx="0"/>
          </p:cNvCxnSpPr>
          <p:nvPr/>
        </p:nvCxnSpPr>
        <p:spPr bwMode="auto">
          <a:xfrm flipH="1" flipV="1">
            <a:off x="7056536" y="4430300"/>
            <a:ext cx="87704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168" idx="0"/>
          </p:cNvCxnSpPr>
          <p:nvPr/>
        </p:nvCxnSpPr>
        <p:spPr bwMode="auto">
          <a:xfrm flipH="1" flipV="1">
            <a:off x="5400352" y="4286284"/>
            <a:ext cx="39604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 flipV="1">
            <a:off x="4464248" y="4286284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66" idx="0"/>
          </p:cNvCxnSpPr>
          <p:nvPr/>
        </p:nvCxnSpPr>
        <p:spPr bwMode="auto">
          <a:xfrm flipV="1">
            <a:off x="2945922" y="4286284"/>
            <a:ext cx="510214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 flipV="1">
            <a:off x="2087984" y="4286284"/>
            <a:ext cx="43204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5" name="Picture 16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23888" y="4646324"/>
            <a:ext cx="1311927" cy="36004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4008" y="5150380"/>
            <a:ext cx="1283827" cy="36004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16176" y="4790340"/>
            <a:ext cx="1224136" cy="33344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56336" y="5294396"/>
            <a:ext cx="1080120" cy="297361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24488" y="4934356"/>
            <a:ext cx="2618184" cy="7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03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163"/>
          <p:cNvCxnSpPr/>
          <p:nvPr/>
        </p:nvCxnSpPr>
        <p:spPr bwMode="auto">
          <a:xfrm>
            <a:off x="5904408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336456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4752280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3154542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Advantages of intensity parametrization </a:t>
            </a:r>
            <a:r>
              <a:rPr lang="en-US" sz="3800" dirty="0" smtClean="0">
                <a:latin typeface="Calibri"/>
              </a:rPr>
              <a:t>(II</a:t>
            </a:r>
            <a:r>
              <a:rPr lang="en-US" sz="3800" dirty="0">
                <a:latin typeface="Calibri"/>
              </a:rPr>
              <a:t>)</a:t>
            </a:r>
            <a:endParaRPr lang="en-US" sz="3800" dirty="0" smtClean="0">
              <a:latin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1832798" y="2915741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518" y="2377013"/>
            <a:ext cx="502410" cy="53872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2087984" y="2319671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8" idx="4"/>
          </p:cNvCxnSpPr>
          <p:nvPr/>
        </p:nvCxnSpPr>
        <p:spPr bwMode="auto">
          <a:xfrm>
            <a:off x="2592040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520032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528144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4" idx="4"/>
          </p:cNvCxnSpPr>
          <p:nvPr/>
        </p:nvCxnSpPr>
        <p:spPr bwMode="auto">
          <a:xfrm>
            <a:off x="4248224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176216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456136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1" name="Straight Connector 60"/>
          <p:cNvCxnSpPr>
            <a:stCxn id="66" idx="4"/>
          </p:cNvCxnSpPr>
          <p:nvPr/>
        </p:nvCxnSpPr>
        <p:spPr bwMode="auto">
          <a:xfrm>
            <a:off x="5112320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040312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91840" y="147558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Easy to combine timeline: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064648" y="251563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32" name="Straight Arrow Connector 131"/>
          <p:cNvCxnSpPr/>
          <p:nvPr/>
        </p:nvCxnSpPr>
        <p:spPr bwMode="auto">
          <a:xfrm flipV="1">
            <a:off x="1799952" y="4355901"/>
            <a:ext cx="626469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3851845"/>
            <a:ext cx="506936" cy="504056"/>
          </a:xfrm>
          <a:prstGeom prst="rect">
            <a:avLst/>
          </a:prstGeom>
        </p:spPr>
      </p:pic>
      <p:cxnSp>
        <p:nvCxnSpPr>
          <p:cNvPr id="136" name="Straight Connector 135"/>
          <p:cNvCxnSpPr/>
          <p:nvPr/>
        </p:nvCxnSpPr>
        <p:spPr bwMode="auto">
          <a:xfrm>
            <a:off x="2087984" y="377983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Rectangle 136"/>
          <p:cNvSpPr/>
          <p:nvPr/>
        </p:nvSpPr>
        <p:spPr>
          <a:xfrm>
            <a:off x="8064648" y="395579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sp>
        <p:nvSpPr>
          <p:cNvPr id="141" name="Rectangle 140"/>
          <p:cNvSpPr/>
          <p:nvPr/>
        </p:nvSpPr>
        <p:spPr>
          <a:xfrm>
            <a:off x="863848" y="673216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Sum of random processes</a:t>
            </a:r>
            <a:endParaRPr lang="en-US" sz="2400" b="1" dirty="0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4464248" y="6804173"/>
            <a:ext cx="50405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1799952" y="6012085"/>
            <a:ext cx="626469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50" name="Straight Connector 149"/>
          <p:cNvCxnSpPr/>
          <p:nvPr/>
        </p:nvCxnSpPr>
        <p:spPr bwMode="auto">
          <a:xfrm>
            <a:off x="2087984" y="5436021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52" idx="4"/>
          </p:cNvCxnSpPr>
          <p:nvPr/>
        </p:nvCxnSpPr>
        <p:spPr bwMode="auto">
          <a:xfrm>
            <a:off x="2592040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2520032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3528144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stCxn id="155" idx="4"/>
          </p:cNvCxnSpPr>
          <p:nvPr/>
        </p:nvCxnSpPr>
        <p:spPr bwMode="auto">
          <a:xfrm>
            <a:off x="4248224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4176216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3456136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7" name="Straight Connector 156"/>
          <p:cNvCxnSpPr>
            <a:stCxn id="158" idx="4"/>
          </p:cNvCxnSpPr>
          <p:nvPr/>
        </p:nvCxnSpPr>
        <p:spPr bwMode="auto">
          <a:xfrm>
            <a:off x="5112320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/>
          <p:nvPr/>
        </p:nvSpPr>
        <p:spPr bwMode="auto">
          <a:xfrm>
            <a:off x="5040312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5832400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4680272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3082534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6264448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>
            <a:off x="5904408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6336456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4752280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3154542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Oval 178"/>
          <p:cNvSpPr/>
          <p:nvPr/>
        </p:nvSpPr>
        <p:spPr bwMode="auto">
          <a:xfrm>
            <a:off x="5832400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680272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3082534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264448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536256" y="3131765"/>
            <a:ext cx="360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/>
              <a:t>+</a:t>
            </a:r>
            <a:endParaRPr lang="en-US" sz="3500" b="1" dirty="0" smtClean="0"/>
          </a:p>
        </p:txBody>
      </p:sp>
      <p:sp>
        <p:nvSpPr>
          <p:cNvPr id="184" name="Rectangle 183"/>
          <p:cNvSpPr/>
          <p:nvPr/>
        </p:nvSpPr>
        <p:spPr>
          <a:xfrm>
            <a:off x="4536256" y="4571925"/>
            <a:ext cx="360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/>
              <a:t>=</a:t>
            </a:r>
            <a:endParaRPr lang="en-US" sz="3500" b="1" dirty="0" smtClean="0"/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80" y="5219997"/>
            <a:ext cx="579089" cy="1368152"/>
          </a:xfrm>
          <a:prstGeom prst="rect">
            <a:avLst/>
          </a:prstGeom>
        </p:spPr>
      </p:pic>
      <p:cxnSp>
        <p:nvCxnSpPr>
          <p:cNvPr id="189" name="Straight Connector 188"/>
          <p:cNvCxnSpPr/>
          <p:nvPr/>
        </p:nvCxnSpPr>
        <p:spPr bwMode="auto">
          <a:xfrm flipH="1">
            <a:off x="1651644" y="5219997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1075580" y="5219997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flipH="1">
            <a:off x="1075580" y="5219997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4752280" y="2051645"/>
            <a:ext cx="648072" cy="380826"/>
            <a:chOff x="4752280" y="2051645"/>
            <a:chExt cx="648072" cy="380826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2280" y="2051645"/>
              <a:ext cx="648072" cy="3808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8304" y="2267668"/>
              <a:ext cx="91873" cy="14401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976416" y="3399011"/>
            <a:ext cx="648072" cy="380826"/>
            <a:chOff x="5976416" y="3399011"/>
            <a:chExt cx="648072" cy="380826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6416" y="3399011"/>
              <a:ext cx="648072" cy="3808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2440" y="3635821"/>
              <a:ext cx="92039" cy="139899"/>
            </a:xfrm>
            <a:prstGeom prst="rect">
              <a:avLst/>
            </a:prstGeom>
          </p:spPr>
        </p:pic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8950" y="6444133"/>
            <a:ext cx="563770" cy="48155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368" y="5147989"/>
            <a:ext cx="648072" cy="3808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56336" y="6516141"/>
            <a:ext cx="2736304" cy="380826"/>
            <a:chOff x="5256336" y="6516141"/>
            <a:chExt cx="2736304" cy="3808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94080" y="6588149"/>
              <a:ext cx="278480" cy="271215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7267" y="6625976"/>
              <a:ext cx="265173" cy="139328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6264448" y="6516141"/>
              <a:ext cx="648072" cy="380826"/>
              <a:chOff x="4752280" y="2051645"/>
              <a:chExt cx="648072" cy="380826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2280" y="2051645"/>
                <a:ext cx="648072" cy="38082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8304" y="2267668"/>
                <a:ext cx="91873" cy="144017"/>
              </a:xfrm>
              <a:prstGeom prst="rect">
                <a:avLst/>
              </a:prstGeom>
            </p:spPr>
          </p:pic>
        </p:grpSp>
        <p:grpSp>
          <p:nvGrpSpPr>
            <p:cNvPr id="113" name="Group 112"/>
            <p:cNvGrpSpPr/>
            <p:nvPr/>
          </p:nvGrpSpPr>
          <p:grpSpPr>
            <a:xfrm>
              <a:off x="7344568" y="6516141"/>
              <a:ext cx="648072" cy="380826"/>
              <a:chOff x="5976416" y="3399011"/>
              <a:chExt cx="648072" cy="380826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6416" y="3399011"/>
                <a:ext cx="648072" cy="380826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2440" y="3635821"/>
                <a:ext cx="92039" cy="139899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6336" y="6516141"/>
              <a:ext cx="648072" cy="38082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256336" y="7071419"/>
            <a:ext cx="2736304" cy="380826"/>
            <a:chOff x="5256336" y="7071419"/>
            <a:chExt cx="2736304" cy="3808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7267" y="7202040"/>
              <a:ext cx="265173" cy="1393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0552" y="7142608"/>
              <a:ext cx="242008" cy="274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6336" y="7071419"/>
              <a:ext cx="648072" cy="380826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6264448" y="7071419"/>
              <a:ext cx="648072" cy="380826"/>
              <a:chOff x="4752280" y="2051645"/>
              <a:chExt cx="648072" cy="380826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2280" y="2051645"/>
                <a:ext cx="648072" cy="38082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8304" y="2267668"/>
                <a:ext cx="91873" cy="144017"/>
              </a:xfrm>
              <a:prstGeom prst="rect">
                <a:avLst/>
              </a:prstGeom>
            </p:spPr>
          </p:pic>
        </p:grpSp>
        <p:grpSp>
          <p:nvGrpSpPr>
            <p:cNvPr id="121" name="Group 120"/>
            <p:cNvGrpSpPr/>
            <p:nvPr/>
          </p:nvGrpSpPr>
          <p:grpSpPr>
            <a:xfrm>
              <a:off x="7344568" y="7071419"/>
              <a:ext cx="648072" cy="380826"/>
              <a:chOff x="5976416" y="3399011"/>
              <a:chExt cx="648072" cy="380826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6416" y="3399011"/>
                <a:ext cx="648072" cy="38082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2440" y="3635821"/>
                <a:ext cx="92039" cy="139899"/>
              </a:xfrm>
              <a:prstGeom prst="rect">
                <a:avLst/>
              </a:prstGeom>
            </p:spPr>
          </p:pic>
        </p:grpSp>
      </p:grpSp>
      <p:sp>
        <p:nvSpPr>
          <p:cNvPr id="216" name="Rectangle 215"/>
          <p:cNvSpPr/>
          <p:nvPr/>
        </p:nvSpPr>
        <p:spPr>
          <a:xfrm flipH="1">
            <a:off x="5832400" y="6888375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65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7" grpId="0" animBg="1"/>
      <p:bldP spid="2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 bwMode="auto">
          <a:xfrm>
            <a:off x="5112320" y="5147989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59272" y="1609465"/>
            <a:ext cx="2376264" cy="924637"/>
            <a:chOff x="5616376" y="1847088"/>
            <a:chExt cx="2376264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stCxn id="19" idx="0"/>
              <a:endCxn id="4" idx="0"/>
            </p:cNvCxnSpPr>
            <p:nvPr/>
          </p:nvCxnSpPr>
          <p:spPr bwMode="auto">
            <a:xfrm flipV="1">
              <a:off x="5616376" y="2129294"/>
              <a:ext cx="947656" cy="6184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Relation between f*, F*, S*, λ*</a:t>
            </a:r>
          </a:p>
        </p:txBody>
      </p:sp>
      <p:cxnSp>
        <p:nvCxnSpPr>
          <p:cNvPr id="32" name="Straight Arrow Connector 31"/>
          <p:cNvCxnSpPr>
            <a:stCxn id="19" idx="0"/>
          </p:cNvCxnSpPr>
          <p:nvPr/>
        </p:nvCxnSpPr>
        <p:spPr bwMode="auto">
          <a:xfrm>
            <a:off x="6759272" y="2510149"/>
            <a:ext cx="2916936" cy="127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72" y="2534102"/>
            <a:ext cx="125412" cy="23762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552480" y="5292005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charset="0"/>
              </a:rPr>
              <a:t>Central quantity </a:t>
            </a:r>
            <a:br>
              <a:rPr lang="en-US" sz="2400" b="1" dirty="0" smtClean="0">
                <a:solidFill>
                  <a:srgbClr val="008000"/>
                </a:solidFill>
                <a:latin typeface="Calibri" charset="0"/>
              </a:rPr>
            </a:br>
            <a:r>
              <a:rPr lang="en-US" sz="2400" b="1" dirty="0" smtClean="0">
                <a:solidFill>
                  <a:srgbClr val="008000"/>
                </a:solidFill>
                <a:latin typeface="Calibri" charset="0"/>
              </a:rPr>
              <a:t>we will use!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6767656" y="1525990"/>
            <a:ext cx="24462" cy="9925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496" y="2555701"/>
            <a:ext cx="206792" cy="28803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1007864" y="2483693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112320" y="2483693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5432309"/>
            <a:ext cx="864096" cy="507768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 bwMode="auto">
          <a:xfrm>
            <a:off x="1007864" y="5147989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40208" y="5436021"/>
            <a:ext cx="703760" cy="443433"/>
            <a:chOff x="1816272" y="5436021"/>
            <a:chExt cx="703760" cy="4434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328344" y="2771725"/>
            <a:ext cx="732019" cy="461268"/>
            <a:chOff x="1788013" y="2771725"/>
            <a:chExt cx="732019" cy="46126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171632" y="2771725"/>
            <a:ext cx="772336" cy="473645"/>
            <a:chOff x="5328344" y="2771725"/>
            <a:chExt cx="772336" cy="473645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73096" y="2842154"/>
              <a:ext cx="227584" cy="39014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344" y="2771725"/>
              <a:ext cx="542400" cy="473645"/>
            </a:xfrm>
            <a:prstGeom prst="rect">
              <a:avLst/>
            </a:prstGeom>
          </p:spPr>
        </p:pic>
      </p:grpSp>
      <p:cxnSp>
        <p:nvCxnSpPr>
          <p:cNvPr id="31" name="Straight Arrow Connector 30"/>
          <p:cNvCxnSpPr>
            <a:stCxn id="58" idx="0"/>
            <a:endCxn id="55" idx="4"/>
          </p:cNvCxnSpPr>
          <p:nvPr/>
        </p:nvCxnSpPr>
        <p:spPr bwMode="auto">
          <a:xfrm flipV="1">
            <a:off x="5724388" y="3563813"/>
            <a:ext cx="0" cy="15841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58" idx="2"/>
            <a:endCxn id="59" idx="6"/>
          </p:cNvCxnSpPr>
          <p:nvPr/>
        </p:nvCxnSpPr>
        <p:spPr bwMode="auto">
          <a:xfrm flipH="1">
            <a:off x="2232000" y="5688049"/>
            <a:ext cx="28803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1439912" y="3635821"/>
            <a:ext cx="0" cy="1368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727944" y="3707829"/>
            <a:ext cx="0" cy="1296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2448024" y="2843733"/>
            <a:ext cx="25202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H="1">
            <a:off x="2376016" y="3131765"/>
            <a:ext cx="25202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Arc 48"/>
          <p:cNvSpPr/>
          <p:nvPr/>
        </p:nvSpPr>
        <p:spPr bwMode="auto">
          <a:xfrm rot="20984270">
            <a:off x="2289806" y="4734148"/>
            <a:ext cx="2278958" cy="648072"/>
          </a:xfrm>
          <a:prstGeom prst="arc">
            <a:avLst>
              <a:gd name="adj1" fmla="val 10876560"/>
              <a:gd name="adj2" fmla="val 210868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Arc 89"/>
          <p:cNvSpPr/>
          <p:nvPr/>
        </p:nvSpPr>
        <p:spPr bwMode="auto">
          <a:xfrm rot="17425740" flipH="1">
            <a:off x="3594108" y="4204669"/>
            <a:ext cx="2278958" cy="648072"/>
          </a:xfrm>
          <a:prstGeom prst="arc">
            <a:avLst>
              <a:gd name="adj1" fmla="val 10876560"/>
              <a:gd name="adj2" fmla="val 1890358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1" name="Straight Arrow Connector 90"/>
          <p:cNvCxnSpPr>
            <a:stCxn id="49" idx="2"/>
            <a:endCxn id="58" idx="1"/>
          </p:cNvCxnSpPr>
          <p:nvPr/>
        </p:nvCxnSpPr>
        <p:spPr bwMode="auto">
          <a:xfrm>
            <a:off x="4393455" y="4729662"/>
            <a:ext cx="898136" cy="5765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281784" y="4200499"/>
            <a:ext cx="1014112" cy="354746"/>
            <a:chOff x="700776" y="4200499"/>
            <a:chExt cx="1014112" cy="35474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776" y="4211885"/>
              <a:ext cx="451104" cy="329184"/>
            </a:xfrm>
            <a:prstGeom prst="rect">
              <a:avLst/>
            </a:prstGeom>
          </p:spPr>
        </p:pic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1151880" y="4200499"/>
              <a:ext cx="563008" cy="354746"/>
              <a:chOff x="1816272" y="5436021"/>
              <a:chExt cx="703760" cy="443433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6272" y="5436021"/>
                <a:ext cx="504056" cy="44295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2448" y="5489310"/>
                <a:ext cx="227584" cy="390144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1777708" y="4211885"/>
            <a:ext cx="1030356" cy="355234"/>
            <a:chOff x="2428968" y="4211885"/>
            <a:chExt cx="1030356" cy="355234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28968" y="4211885"/>
              <a:ext cx="451104" cy="329184"/>
            </a:xfrm>
            <a:prstGeom prst="rect">
              <a:avLst/>
            </a:prstGeom>
          </p:spPr>
        </p:pic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2880073" y="4211885"/>
              <a:ext cx="579251" cy="355234"/>
              <a:chOff x="5328344" y="2771725"/>
              <a:chExt cx="772336" cy="473645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3096" y="2842154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8344" y="2771725"/>
                <a:ext cx="542400" cy="473645"/>
              </a:xfrm>
              <a:prstGeom prst="rect">
                <a:avLst/>
              </a:prstGeom>
            </p:spPr>
          </p:pic>
        </p:grp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7200552" y="2627709"/>
            <a:ext cx="405476" cy="248664"/>
            <a:chOff x="3032473" y="4364285"/>
            <a:chExt cx="579251" cy="355234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1036" y="4417107"/>
              <a:ext cx="170688" cy="29260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32473" y="4364285"/>
              <a:ext cx="406799" cy="355234"/>
            </a:xfrm>
            <a:prstGeom prst="rect">
              <a:avLst/>
            </a:prstGeom>
          </p:spPr>
        </p:pic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8136656" y="2627709"/>
            <a:ext cx="387068" cy="243888"/>
            <a:chOff x="1816272" y="5436021"/>
            <a:chExt cx="703760" cy="443433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8496696" y="1619597"/>
            <a:ext cx="402610" cy="253697"/>
            <a:chOff x="1788013" y="2771725"/>
            <a:chExt cx="732019" cy="46126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cxnSp>
        <p:nvCxnSpPr>
          <p:cNvPr id="87" name="Straight Arrow Connector 86"/>
          <p:cNvCxnSpPr>
            <a:endCxn id="82" idx="5"/>
          </p:cNvCxnSpPr>
          <p:nvPr/>
        </p:nvCxnSpPr>
        <p:spPr bwMode="auto">
          <a:xfrm flipH="1">
            <a:off x="8328956" y="1835621"/>
            <a:ext cx="167740" cy="128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08" idx="0"/>
          </p:cNvCxnSpPr>
          <p:nvPr/>
        </p:nvCxnSpPr>
        <p:spPr bwMode="auto">
          <a:xfrm flipH="1" flipV="1">
            <a:off x="8136656" y="2267669"/>
            <a:ext cx="13861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>
            <a:stCxn id="105" idx="0"/>
          </p:cNvCxnSpPr>
          <p:nvPr/>
        </p:nvCxnSpPr>
        <p:spPr bwMode="auto">
          <a:xfrm flipV="1">
            <a:off x="7342932" y="2339677"/>
            <a:ext cx="163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endCxn id="17" idx="3"/>
          </p:cNvCxnSpPr>
          <p:nvPr/>
        </p:nvCxnSpPr>
        <p:spPr bwMode="auto">
          <a:xfrm>
            <a:off x="7416576" y="1763613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6" name="Group 125"/>
          <p:cNvGrpSpPr>
            <a:grpSpLocks noChangeAspect="1"/>
          </p:cNvGrpSpPr>
          <p:nvPr/>
        </p:nvGrpSpPr>
        <p:grpSpPr>
          <a:xfrm>
            <a:off x="7056536" y="1475581"/>
            <a:ext cx="402610" cy="253697"/>
            <a:chOff x="1788013" y="2771725"/>
            <a:chExt cx="732019" cy="461268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913" y="1475581"/>
            <a:ext cx="226695" cy="204470"/>
          </a:xfrm>
          <a:prstGeom prst="rect">
            <a:avLst/>
          </a:prstGeom>
        </p:spPr>
      </p:pic>
      <p:grpSp>
        <p:nvGrpSpPr>
          <p:cNvPr id="22537" name="Group 22536"/>
          <p:cNvGrpSpPr/>
          <p:nvPr/>
        </p:nvGrpSpPr>
        <p:grpSpPr>
          <a:xfrm>
            <a:off x="2202016" y="5724053"/>
            <a:ext cx="2550264" cy="733688"/>
            <a:chOff x="2592040" y="5940077"/>
            <a:chExt cx="2550264" cy="733688"/>
          </a:xfrm>
        </p:grpSpPr>
        <p:grpSp>
          <p:nvGrpSpPr>
            <p:cNvPr id="22533" name="Group 22532"/>
            <p:cNvGrpSpPr/>
            <p:nvPr/>
          </p:nvGrpSpPr>
          <p:grpSpPr>
            <a:xfrm>
              <a:off x="2694285" y="5940077"/>
              <a:ext cx="2448019" cy="733688"/>
              <a:chOff x="3270349" y="6156101"/>
              <a:chExt cx="2448019" cy="733688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4288" y="6198909"/>
                <a:ext cx="894080" cy="690880"/>
              </a:xfrm>
              <a:prstGeom prst="rect">
                <a:avLst/>
              </a:prstGeom>
            </p:spPr>
          </p:pic>
          <p:pic>
            <p:nvPicPr>
              <p:cNvPr id="22528" name="Picture 2252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0349" y="6156101"/>
                <a:ext cx="934720" cy="721360"/>
              </a:xfrm>
              <a:prstGeom prst="rect">
                <a:avLst/>
              </a:prstGeom>
            </p:spPr>
          </p:pic>
          <p:pic>
            <p:nvPicPr>
              <p:cNvPr id="22529" name="Picture 2252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31580" y="6300117"/>
                <a:ext cx="572770" cy="495935"/>
              </a:xfrm>
              <a:prstGeom prst="rect">
                <a:avLst/>
              </a:prstGeom>
            </p:spPr>
          </p:pic>
          <p:sp>
            <p:nvSpPr>
              <p:cNvPr id="22532" name="Rectangle 22531"/>
              <p:cNvSpPr/>
              <p:nvPr/>
            </p:nvSpPr>
            <p:spPr bwMode="auto">
              <a:xfrm>
                <a:off x="4536256" y="6372125"/>
                <a:ext cx="72008" cy="1440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 bwMode="auto">
            <a:xfrm>
              <a:off x="2592040" y="6156101"/>
              <a:ext cx="279648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38" name="Group 22537"/>
          <p:cNvGrpSpPr/>
          <p:nvPr/>
        </p:nvGrpSpPr>
        <p:grpSpPr>
          <a:xfrm>
            <a:off x="5832400" y="3923853"/>
            <a:ext cx="2808312" cy="733688"/>
            <a:chOff x="5832400" y="3923853"/>
            <a:chExt cx="2808312" cy="733688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46632" y="3966661"/>
              <a:ext cx="894080" cy="69088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2693" y="3923853"/>
              <a:ext cx="934720" cy="72136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3924" y="4067869"/>
              <a:ext cx="572770" cy="495935"/>
            </a:xfrm>
            <a:prstGeom prst="rect">
              <a:avLst/>
            </a:prstGeom>
          </p:spPr>
        </p:pic>
        <p:sp>
          <p:nvSpPr>
            <p:cNvPr id="145" name="Rectangle 144"/>
            <p:cNvSpPr/>
            <p:nvPr/>
          </p:nvSpPr>
          <p:spPr bwMode="auto">
            <a:xfrm>
              <a:off x="7462901" y="4139877"/>
              <a:ext cx="7200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2400" y="4139876"/>
              <a:ext cx="612700" cy="360041"/>
            </a:xfrm>
            <a:prstGeom prst="rect">
              <a:avLst/>
            </a:prstGeom>
          </p:spPr>
        </p:pic>
      </p:grpSp>
      <p:grpSp>
        <p:nvGrpSpPr>
          <p:cNvPr id="22545" name="Group 22544"/>
          <p:cNvGrpSpPr/>
          <p:nvPr/>
        </p:nvGrpSpPr>
        <p:grpSpPr>
          <a:xfrm>
            <a:off x="3744168" y="3991228"/>
            <a:ext cx="576064" cy="652705"/>
            <a:chOff x="3511296" y="3707830"/>
            <a:chExt cx="576064" cy="652705"/>
          </a:xfrm>
        </p:grpSpPr>
        <p:grpSp>
          <p:nvGrpSpPr>
            <p:cNvPr id="22543" name="Group 22542"/>
            <p:cNvGrpSpPr/>
            <p:nvPr/>
          </p:nvGrpSpPr>
          <p:grpSpPr>
            <a:xfrm>
              <a:off x="3528143" y="3707830"/>
              <a:ext cx="504057" cy="652705"/>
              <a:chOff x="3528143" y="3707830"/>
              <a:chExt cx="504057" cy="652705"/>
            </a:xfrm>
          </p:grpSpPr>
          <p:grpSp>
            <p:nvGrpSpPr>
              <p:cNvPr id="154" name="Group 153"/>
              <p:cNvGrpSpPr>
                <a:grpSpLocks noChangeAspect="1"/>
              </p:cNvGrpSpPr>
              <p:nvPr/>
            </p:nvGrpSpPr>
            <p:grpSpPr>
              <a:xfrm>
                <a:off x="3528143" y="3707830"/>
                <a:ext cx="483132" cy="304437"/>
                <a:chOff x="1788013" y="2771725"/>
                <a:chExt cx="732019" cy="461268"/>
              </a:xfrm>
            </p:grpSpPr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Group 156"/>
              <p:cNvGrpSpPr>
                <a:grpSpLocks noChangeAspect="1"/>
              </p:cNvGrpSpPr>
              <p:nvPr/>
            </p:nvGrpSpPr>
            <p:grpSpPr>
              <a:xfrm>
                <a:off x="3567718" y="4067869"/>
                <a:ext cx="464482" cy="292666"/>
                <a:chOff x="1816272" y="5436021"/>
                <a:chExt cx="703760" cy="443433"/>
              </a:xfrm>
            </p:grpSpPr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6272" y="5436021"/>
                  <a:ext cx="504056" cy="442958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2448" y="5489310"/>
                  <a:ext cx="227584" cy="390144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544" name="Picture 225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11296" y="3995928"/>
              <a:ext cx="576064" cy="81327"/>
            </a:xfrm>
            <a:prstGeom prst="rect">
              <a:avLst/>
            </a:prstGeom>
          </p:spPr>
        </p:pic>
      </p:grpSp>
      <p:grpSp>
        <p:nvGrpSpPr>
          <p:cNvPr id="22547" name="Group 22546"/>
          <p:cNvGrpSpPr/>
          <p:nvPr/>
        </p:nvGrpSpPr>
        <p:grpSpPr>
          <a:xfrm>
            <a:off x="2808064" y="3203773"/>
            <a:ext cx="1512168" cy="495935"/>
            <a:chOff x="2808064" y="3203773"/>
            <a:chExt cx="1512168" cy="495935"/>
          </a:xfrm>
        </p:grpSpPr>
        <p:pic>
          <p:nvPicPr>
            <p:cNvPr id="22546" name="Picture 2254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51210" y="3203773"/>
              <a:ext cx="969022" cy="432048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08064" y="3203773"/>
              <a:ext cx="572770" cy="495935"/>
            </a:xfrm>
            <a:prstGeom prst="rect">
              <a:avLst/>
            </a:prstGeom>
          </p:spPr>
        </p:pic>
        <p:sp>
          <p:nvSpPr>
            <p:cNvPr id="169" name="Rectangle 168"/>
            <p:cNvSpPr/>
            <p:nvPr/>
          </p:nvSpPr>
          <p:spPr bwMode="auto">
            <a:xfrm>
              <a:off x="3096096" y="3275781"/>
              <a:ext cx="7200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50" name="Group 22549"/>
          <p:cNvGrpSpPr/>
          <p:nvPr/>
        </p:nvGrpSpPr>
        <p:grpSpPr>
          <a:xfrm>
            <a:off x="3456136" y="2139696"/>
            <a:ext cx="647700" cy="632029"/>
            <a:chOff x="3456136" y="2139696"/>
            <a:chExt cx="647700" cy="632029"/>
          </a:xfrm>
        </p:grpSpPr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>
              <a:off x="3572764" y="2139696"/>
              <a:ext cx="486572" cy="298397"/>
              <a:chOff x="5328344" y="2771725"/>
              <a:chExt cx="772336" cy="473645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3096" y="2842154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8344" y="2771725"/>
                <a:ext cx="542400" cy="473645"/>
              </a:xfrm>
              <a:prstGeom prst="rect">
                <a:avLst/>
              </a:prstGeom>
            </p:spPr>
          </p:pic>
        </p:grpSp>
        <p:pic>
          <p:nvPicPr>
            <p:cNvPr id="22548" name="Picture 2254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72160" y="2509108"/>
              <a:ext cx="288032" cy="262617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56136" y="2411684"/>
              <a:ext cx="647700" cy="91440"/>
            </a:xfrm>
            <a:prstGeom prst="rect">
              <a:avLst/>
            </a:prstGeom>
          </p:spPr>
        </p:pic>
        <p:pic>
          <p:nvPicPr>
            <p:cNvPr id="22549" name="Picture 2254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56136" y="2167128"/>
              <a:ext cx="144016" cy="211788"/>
            </a:xfrm>
            <a:prstGeom prst="rect">
              <a:avLst/>
            </a:prstGeom>
          </p:spPr>
        </p:pic>
      </p:grpSp>
      <p:sp>
        <p:nvSpPr>
          <p:cNvPr id="178" name="Oval 177"/>
          <p:cNvSpPr>
            <a:spLocks noChangeAspect="1"/>
          </p:cNvSpPr>
          <p:nvPr/>
        </p:nvSpPr>
        <p:spPr bwMode="auto">
          <a:xfrm>
            <a:off x="5084064" y="5120640"/>
            <a:ext cx="1285343" cy="1134126"/>
          </a:xfrm>
          <a:prstGeom prst="ellipse">
            <a:avLst/>
          </a:prstGeom>
          <a:noFill/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55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electrical-netwo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112" y="4846637"/>
            <a:ext cx="2602819" cy="2395568"/>
          </a:xfrm>
          <a:prstGeom prst="rect">
            <a:avLst/>
          </a:prstGeom>
        </p:spPr>
      </p:pic>
      <p:pic>
        <p:nvPicPr>
          <p:cNvPr id="37" name="Picture 36" descr="protein-netwo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12" y="4618037"/>
            <a:ext cx="2645488" cy="2682061"/>
          </a:xfrm>
          <a:prstGeom prst="rect">
            <a:avLst/>
          </a:prstGeom>
        </p:spPr>
      </p:pic>
      <p:pic>
        <p:nvPicPr>
          <p:cNvPr id="33" name="Picture 32" descr="transporation-networ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2" y="4541837"/>
            <a:ext cx="2462620" cy="2675966"/>
          </a:xfrm>
          <a:prstGeom prst="rect">
            <a:avLst/>
          </a:prstGeom>
        </p:spPr>
      </p:pic>
      <p:pic>
        <p:nvPicPr>
          <p:cNvPr id="27" name="Picture 26" descr="information-network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312" y="1341437"/>
            <a:ext cx="2828356" cy="2730826"/>
          </a:xfrm>
          <a:prstGeom prst="rect">
            <a:avLst/>
          </a:prstGeom>
        </p:spPr>
      </p:pic>
      <p:pic>
        <p:nvPicPr>
          <p:cNvPr id="23" name="Picture 22" descr="social-networ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712" y="1341437"/>
            <a:ext cx="2755208" cy="2633297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82222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Interconnected World</a:t>
            </a:r>
            <a:endParaRPr lang="en-US" sz="4000" dirty="0"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16312" y="3703637"/>
            <a:ext cx="2514600" cy="7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 smtClean="0">
                <a:latin typeface="Calibri" charset="0"/>
              </a:rPr>
              <a:t>World Wide Web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45312" y="6644118"/>
            <a:ext cx="2514600" cy="7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 smtClean="0">
                <a:latin typeface="Calibri" charset="0"/>
              </a:rPr>
              <a:t>Internet of Things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2112" y="3672318"/>
            <a:ext cx="2514600" cy="7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 smtClean="0">
                <a:latin typeface="Calibri" charset="0"/>
              </a:rPr>
              <a:t>Social Networks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8312" y="6675437"/>
            <a:ext cx="2514600" cy="7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 smtClean="0">
                <a:latin typeface="Calibri" charset="0"/>
              </a:rPr>
              <a:t>Transportation </a:t>
            </a:r>
            <a:br>
              <a:rPr lang="en-US" sz="2800" b="1" cap="small" dirty="0" smtClean="0">
                <a:latin typeface="Calibri" charset="0"/>
              </a:rPr>
            </a:br>
            <a:r>
              <a:rPr lang="en-US" sz="2800" b="1" cap="small" dirty="0" smtClean="0">
                <a:latin typeface="Calibri" charset="0"/>
              </a:rPr>
              <a:t>Networks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97712" y="3703637"/>
            <a:ext cx="2514600" cy="7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 smtClean="0">
                <a:latin typeface="Calibri" charset="0"/>
              </a:rPr>
              <a:t>Information Networks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68712" y="6644118"/>
            <a:ext cx="2514600" cy="7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 smtClean="0">
                <a:latin typeface="Calibri" charset="0"/>
              </a:rPr>
              <a:t>Protein Interactions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pic>
        <p:nvPicPr>
          <p:cNvPr id="24" name="Picture 23" descr="ww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0112" y="1265237"/>
            <a:ext cx="2971800" cy="2971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8" grpId="0"/>
      <p:bldP spid="26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20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2087984" y="4427909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1. Intensity function</a:t>
            </a:r>
          </a:p>
          <a:p>
            <a:pPr algn="ctr"/>
            <a:r>
              <a:rPr lang="en-US" sz="3000" b="1" dirty="0" smtClean="0">
                <a:latin typeface="Calibri"/>
              </a:rPr>
              <a:t>2. Basic building blocks</a:t>
            </a:r>
            <a:endParaRPr lang="en-US" sz="3000" b="1" dirty="0">
              <a:latin typeface="Calibri"/>
            </a:endParaRP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3. Superposition</a:t>
            </a: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05025" y="2843733"/>
            <a:ext cx="6215607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 smtClean="0">
                <a:solidFill>
                  <a:schemeClr val="tx1"/>
                </a:solidFill>
                <a:latin typeface="Calibri"/>
              </a:rPr>
              <a:t>Representation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dirty="0" smtClean="0">
                <a:solidFill>
                  <a:srgbClr val="7F7F7F"/>
                </a:solidFill>
                <a:latin typeface="Calibri"/>
              </a:rPr>
              <a:t>Temporal Point Processes</a:t>
            </a:r>
          </a:p>
        </p:txBody>
      </p:sp>
    </p:spTree>
    <p:extLst>
      <p:ext uri="{BB962C8B-B14F-4D97-AF65-F5344CB8AC3E}">
        <p14:creationId xmlns:p14="http://schemas.microsoft.com/office/powerpoint/2010/main" val="350808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Poisson process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23888" y="4139877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Intensity of a </a:t>
            </a:r>
            <a:r>
              <a:rPr lang="en-US" sz="2400" b="1" dirty="0">
                <a:latin typeface="Calibri" charset="0"/>
              </a:rPr>
              <a:t>P</a:t>
            </a:r>
            <a:r>
              <a:rPr lang="en-US" sz="2400" b="1" dirty="0" smtClean="0">
                <a:latin typeface="Calibri" charset="0"/>
              </a:rPr>
              <a:t>oisson process</a:t>
            </a:r>
            <a:endParaRPr lang="en-US" sz="2400" b="1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1295896" y="5436021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255754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248554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49365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5" idx="4"/>
          </p:cNvCxnSpPr>
          <p:nvPr/>
        </p:nvCxnSpPr>
        <p:spPr bwMode="auto">
          <a:xfrm>
            <a:off x="421373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414172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42164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540" y="3275781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636" y="3275781"/>
            <a:ext cx="228864" cy="2746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820" y="3275781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75" name="Straight Connector 74"/>
          <p:cNvCxnSpPr>
            <a:stCxn id="76" idx="4"/>
          </p:cNvCxnSpPr>
          <p:nvPr/>
        </p:nvCxnSpPr>
        <p:spPr bwMode="auto">
          <a:xfrm>
            <a:off x="507782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500582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087984" y="2915741"/>
            <a:ext cx="5688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1871960" y="5973176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Intensity independent of history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Uniformly random occurrence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Time interval follows exponential 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256" y="4787949"/>
            <a:ext cx="386225" cy="531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8104" y="4787949"/>
            <a:ext cx="1296144" cy="47869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6810" y="3297434"/>
            <a:ext cx="265430" cy="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9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832400" y="2544000"/>
            <a:ext cx="1228064" cy="371741"/>
            <a:chOff x="3168104" y="4787949"/>
            <a:chExt cx="1754377" cy="5310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256" y="4787949"/>
              <a:ext cx="386225" cy="5310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8104" y="4787949"/>
              <a:ext cx="1296144" cy="478690"/>
            </a:xfrm>
            <a:prstGeom prst="rect">
              <a:avLst/>
            </a:prstGeom>
          </p:spPr>
        </p:pic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Fitting a Poisson from (historical) timeline </a:t>
            </a:r>
            <a:endParaRPr lang="en-US" sz="3800" dirty="0" smtClean="0"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960" y="3912152"/>
            <a:ext cx="660779" cy="4320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365" y="3912152"/>
            <a:ext cx="660779" cy="4320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016" y="3966778"/>
            <a:ext cx="288032" cy="3774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2127" y="3968227"/>
            <a:ext cx="300033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232" y="4027744"/>
            <a:ext cx="360040" cy="3884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2048" y="3931651"/>
            <a:ext cx="117831" cy="432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2160" y="3922507"/>
            <a:ext cx="117831" cy="4320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8008" y="3949939"/>
            <a:ext cx="117831" cy="43204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2178" y="3912152"/>
            <a:ext cx="560062" cy="504056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 bwMode="auto">
          <a:xfrm flipV="1">
            <a:off x="2304008" y="4416208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92" y="4704240"/>
            <a:ext cx="270358" cy="371741"/>
          </a:xfrm>
          <a:prstGeom prst="rect">
            <a:avLst/>
          </a:prstGeom>
        </p:spPr>
      </p:pic>
      <p:sp>
        <p:nvSpPr>
          <p:cNvPr id="68" name="Left Brace 67"/>
          <p:cNvSpPr/>
          <p:nvPr/>
        </p:nvSpPr>
        <p:spPr bwMode="auto">
          <a:xfrm rot="16200000">
            <a:off x="6014641" y="3480104"/>
            <a:ext cx="216023" cy="25202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862513" y="3768136"/>
            <a:ext cx="2554063" cy="866487"/>
            <a:chOff x="5870625" y="3635821"/>
            <a:chExt cx="2554063" cy="86648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74681" y="3635821"/>
              <a:ext cx="1872208" cy="79447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52480" y="3998252"/>
              <a:ext cx="174877" cy="7200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70625" y="3638212"/>
              <a:ext cx="720080" cy="84752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46888" y="3657758"/>
              <a:ext cx="177800" cy="844550"/>
            </a:xfrm>
            <a:prstGeom prst="rect">
              <a:avLst/>
            </a:prstGeom>
          </p:spPr>
        </p:pic>
      </p:grpSp>
      <p:cxnSp>
        <p:nvCxnSpPr>
          <p:cNvPr id="74" name="Straight Arrow Connector 73"/>
          <p:cNvCxnSpPr/>
          <p:nvPr/>
        </p:nvCxnSpPr>
        <p:spPr bwMode="auto">
          <a:xfrm flipV="1">
            <a:off x="3312120" y="4416208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04" y="4704240"/>
            <a:ext cx="270358" cy="371741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 bwMode="auto">
          <a:xfrm flipV="1">
            <a:off x="4248224" y="4416208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08" y="4704240"/>
            <a:ext cx="270358" cy="371741"/>
          </a:xfrm>
          <a:prstGeom prst="rect">
            <a:avLst/>
          </a:prstGeom>
        </p:spPr>
      </p:pic>
      <p:sp>
        <p:nvSpPr>
          <p:cNvPr id="84" name="Right Arrow 83"/>
          <p:cNvSpPr/>
          <p:nvPr/>
        </p:nvSpPr>
        <p:spPr bwMode="auto">
          <a:xfrm rot="5400000">
            <a:off x="3816176" y="5436021"/>
            <a:ext cx="720080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232248" y="5520223"/>
            <a:ext cx="151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charset="0"/>
              </a:rPr>
              <a:t>Maximum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likelihood</a:t>
            </a:r>
            <a:endParaRPr lang="en-US" sz="2000" b="1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184328" y="4859957"/>
            <a:ext cx="1709122" cy="432048"/>
            <a:chOff x="4104208" y="5508029"/>
            <a:chExt cx="1709122" cy="432048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7986" y="5568336"/>
              <a:ext cx="270358" cy="3717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04208" y="5508029"/>
              <a:ext cx="952269" cy="4320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384" y="5580037"/>
              <a:ext cx="124946" cy="3600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00352" y="5580037"/>
              <a:ext cx="334401" cy="30467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859489" y="6564747"/>
            <a:ext cx="2116927" cy="371741"/>
            <a:chOff x="7416576" y="4571925"/>
            <a:chExt cx="2116927" cy="3717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32600" y="4571925"/>
              <a:ext cx="469911" cy="36004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6736" y="4571925"/>
              <a:ext cx="270358" cy="3717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199102" y="4583626"/>
              <a:ext cx="334401" cy="304676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2322" y="4571925"/>
              <a:ext cx="270358" cy="37174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416576" y="4571925"/>
              <a:ext cx="172548" cy="285782"/>
            </a:xfrm>
            <a:prstGeom prst="rect">
              <a:avLst/>
            </a:prstGeom>
          </p:spPr>
        </p:pic>
      </p:grpSp>
      <p:cxnSp>
        <p:nvCxnSpPr>
          <p:cNvPr id="103" name="Straight Arrow Connector 10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04" name="Picture 10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107" idx="4"/>
          </p:cNvCxnSpPr>
          <p:nvPr/>
        </p:nvCxnSpPr>
        <p:spPr bwMode="auto">
          <a:xfrm>
            <a:off x="255754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Oval 106"/>
          <p:cNvSpPr/>
          <p:nvPr/>
        </p:nvSpPr>
        <p:spPr bwMode="auto">
          <a:xfrm>
            <a:off x="248554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349365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2" idx="4"/>
          </p:cNvCxnSpPr>
          <p:nvPr/>
        </p:nvCxnSpPr>
        <p:spPr bwMode="auto">
          <a:xfrm>
            <a:off x="421373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1" name="Picture 110" descr="latex-image-1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 bwMode="auto">
          <a:xfrm>
            <a:off x="414172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42164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540" y="3275781"/>
            <a:ext cx="190207" cy="24923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36" y="3275781"/>
            <a:ext cx="228864" cy="274637"/>
          </a:xfrm>
          <a:prstGeom prst="rect">
            <a:avLst/>
          </a:prstGeom>
        </p:spPr>
      </p:pic>
      <p:sp>
        <p:nvSpPr>
          <p:cNvPr id="117" name="Rectangle 116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2087984" y="2915741"/>
            <a:ext cx="5688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6810" y="3297434"/>
            <a:ext cx="265430" cy="28638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68304" y="6708763"/>
            <a:ext cx="228547" cy="72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87983" y="6564747"/>
            <a:ext cx="1650747" cy="36004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72" y="6936488"/>
            <a:ext cx="270358" cy="37174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71283" y="6653144"/>
            <a:ext cx="265173" cy="13932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24488" y="6360424"/>
            <a:ext cx="172548" cy="28578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2480" y="6847836"/>
            <a:ext cx="334401" cy="304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10932" y="6682611"/>
            <a:ext cx="401588" cy="13386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6" y="6576448"/>
            <a:ext cx="270358" cy="371741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26294" y="6504440"/>
            <a:ext cx="178572" cy="2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14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S</a:t>
            </a:r>
            <a:r>
              <a:rPr lang="en-US" sz="3800" dirty="0" smtClean="0">
                <a:latin typeface="Calibri"/>
              </a:rPr>
              <a:t>ampling from a Poisson process</a:t>
            </a:r>
            <a:endParaRPr lang="en-US" sz="3800" dirty="0" smtClean="0"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9792" y="4355901"/>
            <a:ext cx="676875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charset="0"/>
              </a:rPr>
              <a:t>We sample using inversion sampling:</a:t>
            </a:r>
            <a:endParaRPr lang="en-US" sz="3200" b="1" dirty="0" smtClean="0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12" y="3830084"/>
            <a:ext cx="197420" cy="37405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748" y="3779837"/>
            <a:ext cx="419100" cy="444500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 bwMode="auto">
          <a:xfrm>
            <a:off x="7050464" y="5489296"/>
            <a:ext cx="4114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936" y="5394349"/>
            <a:ext cx="360040" cy="15653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992" y="5106317"/>
            <a:ext cx="297197" cy="34053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048" y="5250333"/>
            <a:ext cx="511636" cy="36004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666" y="5538365"/>
            <a:ext cx="270358" cy="371741"/>
          </a:xfrm>
          <a:prstGeom prst="rect">
            <a:avLst/>
          </a:prstGeom>
        </p:spPr>
      </p:pic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5832400" y="2544000"/>
            <a:ext cx="1228064" cy="371741"/>
            <a:chOff x="3168104" y="4787949"/>
            <a:chExt cx="1754377" cy="531059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36256" y="4787949"/>
              <a:ext cx="386225" cy="53105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68104" y="4787949"/>
              <a:ext cx="1296144" cy="478690"/>
            </a:xfrm>
            <a:prstGeom prst="rect">
              <a:avLst/>
            </a:prstGeom>
          </p:spPr>
        </p:pic>
      </p:grpSp>
      <p:cxnSp>
        <p:nvCxnSpPr>
          <p:cNvPr id="88" name="Straight Arrow Connector 87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106" idx="4"/>
          </p:cNvCxnSpPr>
          <p:nvPr/>
        </p:nvCxnSpPr>
        <p:spPr bwMode="auto">
          <a:xfrm>
            <a:off x="255754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248554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349365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1" idx="4"/>
          </p:cNvCxnSpPr>
          <p:nvPr/>
        </p:nvCxnSpPr>
        <p:spPr bwMode="auto">
          <a:xfrm>
            <a:off x="421373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0" name="Picture 10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sp>
        <p:nvSpPr>
          <p:cNvPr id="111" name="Oval 110"/>
          <p:cNvSpPr/>
          <p:nvPr/>
        </p:nvSpPr>
        <p:spPr bwMode="auto">
          <a:xfrm>
            <a:off x="414172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42164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5540" y="3275781"/>
            <a:ext cx="190207" cy="24923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9636" y="3275781"/>
            <a:ext cx="228864" cy="274637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2087984" y="2915741"/>
            <a:ext cx="56886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7" name="Picture 1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3297434"/>
            <a:ext cx="265430" cy="28638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9475" y="4571925"/>
            <a:ext cx="1555373" cy="313928"/>
          </a:xfrm>
          <a:prstGeom prst="rect">
            <a:avLst/>
          </a:prstGeom>
        </p:spPr>
      </p:pic>
      <p:sp>
        <p:nvSpPr>
          <p:cNvPr id="132" name="Right Arrow 131"/>
          <p:cNvSpPr/>
          <p:nvPr/>
        </p:nvSpPr>
        <p:spPr bwMode="auto">
          <a:xfrm>
            <a:off x="5472360" y="5364015"/>
            <a:ext cx="28803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08" y="5322341"/>
            <a:ext cx="197420" cy="37405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388" y="5250333"/>
            <a:ext cx="419100" cy="4445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804" y="3852596"/>
            <a:ext cx="270358" cy="371741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227904" y="7154345"/>
            <a:ext cx="947517" cy="297900"/>
            <a:chOff x="3865426" y="6084093"/>
            <a:chExt cx="1353597" cy="425571"/>
          </a:xfrm>
        </p:grpSpPr>
        <p:grpSp>
          <p:nvGrpSpPr>
            <p:cNvPr id="17" name="Group 16"/>
            <p:cNvGrpSpPr/>
            <p:nvPr/>
          </p:nvGrpSpPr>
          <p:grpSpPr>
            <a:xfrm>
              <a:off x="3865426" y="6084093"/>
              <a:ext cx="800724" cy="425571"/>
              <a:chOff x="2232000" y="6682365"/>
              <a:chExt cx="800724" cy="42557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2000" y="6682365"/>
                <a:ext cx="432048" cy="40984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4048" y="6783413"/>
                <a:ext cx="230146" cy="23678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94548" y="6693408"/>
                <a:ext cx="138176" cy="414528"/>
              </a:xfrm>
              <a:prstGeom prst="rect">
                <a:avLst/>
              </a:prstGeom>
            </p:spPr>
          </p:pic>
        </p:grp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88877" y="6182766"/>
              <a:ext cx="230146" cy="23678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80271" y="6228109"/>
              <a:ext cx="265173" cy="139328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057344" y="6372125"/>
              <a:ext cx="118872" cy="122301"/>
            </a:xfrm>
            <a:prstGeom prst="rect">
              <a:avLst/>
            </a:prstGeom>
          </p:spPr>
        </p:pic>
      </p:grpSp>
      <p:pic>
        <p:nvPicPr>
          <p:cNvPr id="146" name="Picture 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67904" y="5461722"/>
            <a:ext cx="265173" cy="139328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944" y="5337208"/>
            <a:ext cx="297197" cy="34053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141" y="5449199"/>
            <a:ext cx="360040" cy="156539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35061" y="6576493"/>
            <a:ext cx="265173" cy="139328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7848624" y="6156103"/>
            <a:ext cx="864096" cy="360040"/>
            <a:chOff x="1295896" y="6821693"/>
            <a:chExt cx="1019895" cy="432048"/>
          </a:xfrm>
        </p:grpSpPr>
        <p:grpSp>
          <p:nvGrpSpPr>
            <p:cNvPr id="174" name="Group 173"/>
            <p:cNvGrpSpPr/>
            <p:nvPr/>
          </p:nvGrpSpPr>
          <p:grpSpPr>
            <a:xfrm>
              <a:off x="1295896" y="6821693"/>
              <a:ext cx="515839" cy="432048"/>
              <a:chOff x="1295896" y="6821693"/>
              <a:chExt cx="515839" cy="43204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95896" y="6821693"/>
                <a:ext cx="299815" cy="358475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191" y="7070861"/>
                <a:ext cx="96520" cy="182880"/>
              </a:xfrm>
              <a:prstGeom prst="rect">
                <a:avLst/>
              </a:prstGeom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1292" y="6821693"/>
                <a:ext cx="200443" cy="122188"/>
              </a:xfrm>
              <a:prstGeom prst="rect">
                <a:avLst/>
              </a:prstGeom>
            </p:spPr>
          </p:pic>
        </p:grp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47115" y="6911698"/>
              <a:ext cx="230146" cy="236784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177615" y="6821693"/>
              <a:ext cx="138176" cy="414528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799952" y="6826373"/>
              <a:ext cx="137592" cy="409848"/>
            </a:xfrm>
            <a:prstGeom prst="rect">
              <a:avLst/>
            </a:prstGeom>
          </p:spPr>
        </p:pic>
      </p:grpSp>
      <p:sp>
        <p:nvSpPr>
          <p:cNvPr id="181" name="Left Brace 180"/>
          <p:cNvSpPr/>
          <p:nvPr/>
        </p:nvSpPr>
        <p:spPr bwMode="auto">
          <a:xfrm rot="16200000">
            <a:off x="8172661" y="4319897"/>
            <a:ext cx="216023" cy="3312367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71297" y="6576493"/>
            <a:ext cx="265173" cy="13932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03808" y="6338261"/>
            <a:ext cx="2347462" cy="554367"/>
            <a:chOff x="791840" y="6732165"/>
            <a:chExt cx="2347462" cy="554367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037" y="6804173"/>
              <a:ext cx="197420" cy="374059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1295896" y="6821693"/>
              <a:ext cx="1019895" cy="432048"/>
              <a:chOff x="1295896" y="6821693"/>
              <a:chExt cx="1019895" cy="43204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295896" y="6821693"/>
                <a:ext cx="515839" cy="432048"/>
                <a:chOff x="1295896" y="6821693"/>
                <a:chExt cx="515839" cy="432048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95896" y="6821693"/>
                  <a:ext cx="299815" cy="358475"/>
                </a:xfrm>
                <a:prstGeom prst="rect">
                  <a:avLst/>
                </a:prstGeom>
              </p:spPr>
            </p:pic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9191" y="7070861"/>
                  <a:ext cx="96520" cy="18288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11292" y="6821693"/>
                  <a:ext cx="200443" cy="122188"/>
                </a:xfrm>
                <a:prstGeom prst="rect">
                  <a:avLst/>
                </a:prstGeom>
              </p:spPr>
            </p:pic>
          </p:grpSp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7115" y="6911698"/>
                <a:ext cx="230146" cy="236784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7615" y="6821693"/>
                <a:ext cx="138176" cy="41452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99952" y="6826373"/>
                <a:ext cx="137592" cy="409848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91840" y="6732165"/>
              <a:ext cx="502104" cy="54473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941986" y="6775704"/>
              <a:ext cx="197316" cy="51082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358997" y="6876181"/>
              <a:ext cx="288032" cy="32756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367109" y="6338261"/>
            <a:ext cx="2190681" cy="576064"/>
            <a:chOff x="3744168" y="6732165"/>
            <a:chExt cx="2190681" cy="576064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73437" y="6804173"/>
              <a:ext cx="432048" cy="409840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5485" y="6804173"/>
              <a:ext cx="197420" cy="374059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593517" y="6821693"/>
              <a:ext cx="138176" cy="414528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4949" y="7053341"/>
              <a:ext cx="96520" cy="18288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744168" y="6732165"/>
              <a:ext cx="502104" cy="544736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48224" y="6894576"/>
              <a:ext cx="230146" cy="236784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737533" y="6797401"/>
              <a:ext cx="197316" cy="510828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13397" y="6876181"/>
              <a:ext cx="288032" cy="327566"/>
            </a:xfrm>
            <a:prstGeom prst="rect">
              <a:avLst/>
            </a:prstGeom>
          </p:spPr>
        </p:pic>
      </p:grpSp>
      <p:cxnSp>
        <p:nvCxnSpPr>
          <p:cNvPr id="63" name="Straight Arrow Connector 62"/>
          <p:cNvCxnSpPr/>
          <p:nvPr/>
        </p:nvCxnSpPr>
        <p:spPr bwMode="auto">
          <a:xfrm flipV="1">
            <a:off x="5798294" y="6787829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1" name="Picture 19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6736" y="5322341"/>
            <a:ext cx="230146" cy="236784"/>
          </a:xfrm>
          <a:prstGeom prst="rect">
            <a:avLst/>
          </a:prstGeom>
        </p:spPr>
      </p:pic>
      <p:cxnSp>
        <p:nvCxnSpPr>
          <p:cNvPr id="195" name="Straight Arrow Connector 194"/>
          <p:cNvCxnSpPr/>
          <p:nvPr/>
        </p:nvCxnSpPr>
        <p:spPr bwMode="auto">
          <a:xfrm>
            <a:off x="8957547" y="4962301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7" name="Picture 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656" y="5250333"/>
            <a:ext cx="297197" cy="340538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688" y="5362324"/>
            <a:ext cx="360040" cy="156539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72760" y="5250333"/>
            <a:ext cx="144016" cy="414991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64649" y="5250333"/>
            <a:ext cx="125349" cy="373380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70180" y="3907881"/>
            <a:ext cx="360040" cy="388464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91700" y="3907881"/>
            <a:ext cx="278480" cy="271215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6816" y="5292005"/>
            <a:ext cx="360040" cy="388464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98336" y="5292005"/>
            <a:ext cx="278480" cy="27121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025731" y="6427789"/>
            <a:ext cx="863930" cy="432048"/>
            <a:chOff x="6636271" y="6821693"/>
            <a:chExt cx="863930" cy="432048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36271" y="6821693"/>
              <a:ext cx="432048" cy="409840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8319" y="6821693"/>
              <a:ext cx="197420" cy="374059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62025" y="6839213"/>
              <a:ext cx="138176" cy="414528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7783" y="7070861"/>
              <a:ext cx="96520" cy="182880"/>
            </a:xfrm>
            <a:prstGeom prst="rect">
              <a:avLst/>
            </a:prstGeom>
          </p:spPr>
        </p:pic>
      </p:grpSp>
      <p:grpSp>
        <p:nvGrpSpPr>
          <p:cNvPr id="221" name="Group 220"/>
          <p:cNvGrpSpPr/>
          <p:nvPr/>
        </p:nvGrpSpPr>
        <p:grpSpPr>
          <a:xfrm>
            <a:off x="503808" y="5317706"/>
            <a:ext cx="786248" cy="432048"/>
            <a:chOff x="6636271" y="6821693"/>
            <a:chExt cx="786248" cy="432048"/>
          </a:xfrm>
        </p:grpSpPr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36271" y="6821693"/>
              <a:ext cx="432048" cy="409840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8319" y="6821693"/>
              <a:ext cx="197420" cy="374059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284343" y="6839213"/>
              <a:ext cx="138176" cy="414528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7783" y="7070861"/>
              <a:ext cx="96520" cy="182880"/>
            </a:xfrm>
            <a:prstGeom prst="rect">
              <a:avLst/>
            </a:prstGeom>
          </p:spPr>
        </p:pic>
      </p:grpSp>
      <p:grpSp>
        <p:nvGrpSpPr>
          <p:cNvPr id="22544" name="Group 22543"/>
          <p:cNvGrpSpPr/>
          <p:nvPr/>
        </p:nvGrpSpPr>
        <p:grpSpPr>
          <a:xfrm>
            <a:off x="6245844" y="3792289"/>
            <a:ext cx="2664296" cy="478355"/>
            <a:chOff x="1943968" y="4427909"/>
            <a:chExt cx="2664296" cy="478355"/>
          </a:xfrm>
        </p:grpSpPr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152" y="4577508"/>
              <a:ext cx="360040" cy="156539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320232" y="4444966"/>
              <a:ext cx="144016" cy="414991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60192" y="4489704"/>
              <a:ext cx="386080" cy="416560"/>
            </a:xfrm>
            <a:prstGeom prst="rect">
              <a:avLst/>
            </a:prstGeom>
          </p:spPr>
        </p:pic>
        <p:pic>
          <p:nvPicPr>
            <p:cNvPr id="22543" name="Picture 2254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206329" y="4480560"/>
              <a:ext cx="105791" cy="390779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943968" y="4427909"/>
              <a:ext cx="2664296" cy="432048"/>
              <a:chOff x="1943968" y="4643933"/>
              <a:chExt cx="2664296" cy="432048"/>
            </a:xfrm>
          </p:grpSpPr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8318" y="4776248"/>
                <a:ext cx="360040" cy="156539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0072" y="4704240"/>
                <a:ext cx="270358" cy="371741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0724" y="4643933"/>
                <a:ext cx="197420" cy="374059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3968" y="4643933"/>
                <a:ext cx="952269" cy="432048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4248" y="4660990"/>
                <a:ext cx="144016" cy="414991"/>
              </a:xfrm>
              <a:prstGeom prst="rect">
                <a:avLst/>
              </a:prstGeom>
            </p:spPr>
          </p:pic>
        </p:grpSp>
      </p:grpSp>
      <p:grpSp>
        <p:nvGrpSpPr>
          <p:cNvPr id="236" name="Group 235"/>
          <p:cNvGrpSpPr/>
          <p:nvPr/>
        </p:nvGrpSpPr>
        <p:grpSpPr>
          <a:xfrm>
            <a:off x="2448024" y="5317706"/>
            <a:ext cx="2664296" cy="478355"/>
            <a:chOff x="1943968" y="4427909"/>
            <a:chExt cx="2664296" cy="478355"/>
          </a:xfrm>
        </p:grpSpPr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152" y="4577508"/>
              <a:ext cx="360040" cy="156539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320232" y="4444966"/>
              <a:ext cx="144016" cy="414991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60192" y="4489704"/>
              <a:ext cx="386080" cy="41656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206329" y="4480560"/>
              <a:ext cx="105791" cy="390779"/>
            </a:xfrm>
            <a:prstGeom prst="rect">
              <a:avLst/>
            </a:prstGeom>
          </p:spPr>
        </p:pic>
        <p:grpSp>
          <p:nvGrpSpPr>
            <p:cNvPr id="241" name="Group 240"/>
            <p:cNvGrpSpPr/>
            <p:nvPr/>
          </p:nvGrpSpPr>
          <p:grpSpPr>
            <a:xfrm>
              <a:off x="1943968" y="4427909"/>
              <a:ext cx="2664296" cy="432048"/>
              <a:chOff x="1943968" y="4643933"/>
              <a:chExt cx="2664296" cy="432048"/>
            </a:xfrm>
          </p:grpSpPr>
          <p:pic>
            <p:nvPicPr>
              <p:cNvPr id="242" name="Picture 2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8318" y="4776248"/>
                <a:ext cx="360040" cy="156539"/>
              </a:xfrm>
              <a:prstGeom prst="rect">
                <a:avLst/>
              </a:prstGeom>
            </p:spPr>
          </p:pic>
          <p:pic>
            <p:nvPicPr>
              <p:cNvPr id="243" name="Picture 2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0072" y="4704240"/>
                <a:ext cx="270358" cy="371741"/>
              </a:xfrm>
              <a:prstGeom prst="rect">
                <a:avLst/>
              </a:prstGeom>
            </p:spPr>
          </p:pic>
          <p:pic>
            <p:nvPicPr>
              <p:cNvPr id="244" name="Picture 2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0724" y="4643933"/>
                <a:ext cx="197420" cy="374059"/>
              </a:xfrm>
              <a:prstGeom prst="rect">
                <a:avLst/>
              </a:prstGeom>
            </p:spPr>
          </p:pic>
          <p:pic>
            <p:nvPicPr>
              <p:cNvPr id="245" name="Picture 244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3968" y="4643933"/>
                <a:ext cx="952269" cy="432048"/>
              </a:xfrm>
              <a:prstGeom prst="rect">
                <a:avLst/>
              </a:prstGeom>
            </p:spPr>
          </p:pic>
          <p:pic>
            <p:nvPicPr>
              <p:cNvPr id="246" name="Picture 245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64248" y="4660990"/>
                <a:ext cx="144016" cy="414991"/>
              </a:xfrm>
              <a:prstGeom prst="rect">
                <a:avLst/>
              </a:prstGeom>
            </p:spPr>
          </p:pic>
        </p:grpSp>
      </p:grpSp>
      <p:sp>
        <p:nvSpPr>
          <p:cNvPr id="247" name="Rectangle 246"/>
          <p:cNvSpPr/>
          <p:nvPr/>
        </p:nvSpPr>
        <p:spPr>
          <a:xfrm>
            <a:off x="359792" y="3707829"/>
            <a:ext cx="676875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charset="0"/>
              </a:rPr>
              <a:t>We would like to sample</a:t>
            </a:r>
            <a:r>
              <a:rPr lang="en-US" sz="3200" b="1" dirty="0">
                <a:latin typeface="Calibri" charset="0"/>
              </a:rPr>
              <a:t>: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224870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2" grpId="0" animBg="1"/>
      <p:bldP spid="1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Inhomogeneous Poisson process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528144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456136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709676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5" idx="4"/>
          </p:cNvCxnSpPr>
          <p:nvPr/>
        </p:nvCxnSpPr>
        <p:spPr bwMode="auto">
          <a:xfrm>
            <a:off x="432023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424822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637668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080" y="3275781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128" y="3275781"/>
            <a:ext cx="228864" cy="2746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408" y="3275781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75" name="Straight Connector 74"/>
          <p:cNvCxnSpPr>
            <a:stCxn id="76" idx="4"/>
          </p:cNvCxnSpPr>
          <p:nvPr/>
        </p:nvCxnSpPr>
        <p:spPr bwMode="auto">
          <a:xfrm>
            <a:off x="511232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504031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6096" y="4715941"/>
            <a:ext cx="2776925" cy="5760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23888" y="413987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Intensity of an inhomogeneous Poisson process</a:t>
            </a:r>
            <a:endParaRPr lang="en-US" sz="24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295896" y="5436021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1960" y="597317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Intensity independent of history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87984" y="1835621"/>
            <a:ext cx="5616624" cy="1296144"/>
            <a:chOff x="3024091" y="2123655"/>
            <a:chExt cx="5616624" cy="1296144"/>
          </a:xfrm>
        </p:grpSpPr>
        <p:cxnSp>
          <p:nvCxnSpPr>
            <p:cNvPr id="32" name="Straight Connector 31"/>
            <p:cNvCxnSpPr>
              <a:endCxn id="33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Arc 32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endCxn id="36" idx="2"/>
            </p:cNvCxnSpPr>
            <p:nvPr/>
          </p:nvCxnSpPr>
          <p:spPr bwMode="auto">
            <a:xfrm flipH="1" flipV="1">
              <a:off x="6959475" y="2645912"/>
              <a:ext cx="1681240" cy="77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Arc 35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39" name="Straight Connector 38"/>
          <p:cNvCxnSpPr>
            <a:stCxn id="40" idx="4"/>
          </p:cNvCxnSpPr>
          <p:nvPr/>
        </p:nvCxnSpPr>
        <p:spPr bwMode="auto">
          <a:xfrm>
            <a:off x="547236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540035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4" name="Straight Connector 43"/>
          <p:cNvCxnSpPr>
            <a:stCxn id="45" idx="4"/>
          </p:cNvCxnSpPr>
          <p:nvPr/>
        </p:nvCxnSpPr>
        <p:spPr bwMode="auto">
          <a:xfrm>
            <a:off x="5976416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5904408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Connector 49"/>
          <p:cNvCxnSpPr>
            <a:stCxn id="56" idx="4"/>
          </p:cNvCxnSpPr>
          <p:nvPr/>
        </p:nvCxnSpPr>
        <p:spPr bwMode="auto">
          <a:xfrm>
            <a:off x="403220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396019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295208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1296" y="3297434"/>
            <a:ext cx="265430" cy="286385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 bwMode="auto">
          <a:xfrm>
            <a:off x="4608264" y="3419797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8399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021" y="4853026"/>
            <a:ext cx="323878" cy="35547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776" y="4892040"/>
            <a:ext cx="250444" cy="32816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464" y="4864608"/>
            <a:ext cx="300033" cy="36004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52" y="4932722"/>
            <a:ext cx="332994" cy="359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91" y="3995861"/>
            <a:ext cx="323878" cy="355476"/>
          </a:xfrm>
          <a:prstGeom prst="rect">
            <a:avLst/>
          </a:prstGeom>
        </p:spPr>
      </p:pic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41442"/>
            <a:ext cx="9612312" cy="523220"/>
          </a:xfrm>
        </p:spPr>
        <p:txBody>
          <a:bodyPr wrap="square">
            <a:spAutoFit/>
          </a:bodyPr>
          <a:lstStyle/>
          <a:p>
            <a:pPr eaLnBrk="1"/>
            <a:r>
              <a:rPr lang="en-US" sz="3400" dirty="0" smtClean="0">
                <a:latin typeface="Calibri"/>
              </a:rPr>
              <a:t>Fitting an inhomogeneous Poisson</a:t>
            </a:r>
            <a:endParaRPr lang="en-US" sz="3400" dirty="0" smtClean="0"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528144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456136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709676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5" idx="4"/>
          </p:cNvCxnSpPr>
          <p:nvPr/>
        </p:nvCxnSpPr>
        <p:spPr bwMode="auto">
          <a:xfrm>
            <a:off x="4320232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>
            <a:off x="4248224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637668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080" y="3275781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128" y="3275781"/>
            <a:ext cx="228864" cy="2746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4408" y="3275781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75" name="Straight Connector 74"/>
          <p:cNvCxnSpPr>
            <a:stCxn id="76" idx="4"/>
          </p:cNvCxnSpPr>
          <p:nvPr/>
        </p:nvCxnSpPr>
        <p:spPr bwMode="auto">
          <a:xfrm>
            <a:off x="511232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504031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87984" y="1835621"/>
            <a:ext cx="5616624" cy="1296144"/>
            <a:chOff x="3024091" y="2123655"/>
            <a:chExt cx="5616624" cy="1296144"/>
          </a:xfrm>
        </p:grpSpPr>
        <p:cxnSp>
          <p:nvCxnSpPr>
            <p:cNvPr id="32" name="Straight Connector 31"/>
            <p:cNvCxnSpPr>
              <a:endCxn id="33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Arc 32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endCxn id="36" idx="2"/>
            </p:cNvCxnSpPr>
            <p:nvPr/>
          </p:nvCxnSpPr>
          <p:spPr bwMode="auto">
            <a:xfrm flipH="1" flipV="1">
              <a:off x="6959475" y="2645912"/>
              <a:ext cx="1681240" cy="77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Arc 35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39" name="Straight Connector 38"/>
          <p:cNvCxnSpPr>
            <a:stCxn id="40" idx="4"/>
          </p:cNvCxnSpPr>
          <p:nvPr/>
        </p:nvCxnSpPr>
        <p:spPr bwMode="auto">
          <a:xfrm>
            <a:off x="547236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540035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4" name="Straight Connector 43"/>
          <p:cNvCxnSpPr>
            <a:stCxn id="45" idx="4"/>
          </p:cNvCxnSpPr>
          <p:nvPr/>
        </p:nvCxnSpPr>
        <p:spPr bwMode="auto">
          <a:xfrm>
            <a:off x="5976416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5904408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Connector 49"/>
          <p:cNvCxnSpPr>
            <a:stCxn id="56" idx="4"/>
          </p:cNvCxnSpPr>
          <p:nvPr/>
        </p:nvCxnSpPr>
        <p:spPr bwMode="auto">
          <a:xfrm>
            <a:off x="403220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396019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295208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296" y="3297434"/>
            <a:ext cx="265430" cy="286385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 bwMode="auto">
          <a:xfrm>
            <a:off x="4608264" y="3419797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531" y="3995861"/>
            <a:ext cx="250444" cy="32816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3995861"/>
            <a:ext cx="300033" cy="36004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168" y="4039446"/>
            <a:ext cx="332994" cy="35928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0112" y="3923853"/>
            <a:ext cx="560062" cy="504056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 bwMode="auto">
          <a:xfrm flipV="1">
            <a:off x="1734385" y="4427909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Left Brace 76"/>
          <p:cNvSpPr/>
          <p:nvPr/>
        </p:nvSpPr>
        <p:spPr bwMode="auto">
          <a:xfrm rot="16200000">
            <a:off x="6912521" y="3480104"/>
            <a:ext cx="216023" cy="25202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654601" y="3768136"/>
            <a:ext cx="2554063" cy="866487"/>
            <a:chOff x="5870625" y="3635821"/>
            <a:chExt cx="2554063" cy="866487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74681" y="3635821"/>
              <a:ext cx="1872208" cy="79447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52480" y="3998252"/>
              <a:ext cx="174877" cy="7200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70625" y="3638212"/>
              <a:ext cx="720080" cy="847528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46888" y="3657758"/>
              <a:ext cx="177800" cy="844550"/>
            </a:xfrm>
            <a:prstGeom prst="rect">
              <a:avLst/>
            </a:prstGeom>
          </p:spPr>
        </p:pic>
      </p:grpSp>
      <p:cxnSp>
        <p:nvCxnSpPr>
          <p:cNvPr id="83" name="Straight Arrow Connector 82"/>
          <p:cNvCxnSpPr/>
          <p:nvPr/>
        </p:nvCxnSpPr>
        <p:spPr bwMode="auto">
          <a:xfrm flipV="1">
            <a:off x="2742497" y="4427909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V="1">
            <a:off x="3678601" y="4427909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ight Arrow 86"/>
          <p:cNvSpPr/>
          <p:nvPr/>
        </p:nvSpPr>
        <p:spPr bwMode="auto">
          <a:xfrm rot="5400000">
            <a:off x="3816176" y="5436021"/>
            <a:ext cx="720080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04256" y="5508029"/>
            <a:ext cx="151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charset="0"/>
              </a:rPr>
              <a:t>Maximum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likelihood</a:t>
            </a:r>
            <a:endParaRPr lang="en-US" sz="2000" b="1" dirty="0" smtClean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2289" y="6660157"/>
            <a:ext cx="469911" cy="360040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7200552" y="6384319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charset="0"/>
              </a:rPr>
              <a:t>Design            such that 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max. likelihood is </a:t>
            </a:r>
            <a:r>
              <a:rPr lang="en-US" sz="2000" b="1" dirty="0" smtClean="0">
                <a:solidFill>
                  <a:srgbClr val="008000"/>
                </a:solidFill>
                <a:latin typeface="Calibri" charset="0"/>
              </a:rPr>
              <a:t>convex</a:t>
            </a:r>
            <a:endParaRPr lang="en-US" sz="2000" b="1" dirty="0" smtClean="0">
              <a:solidFill>
                <a:srgbClr val="008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32600" y="6980127"/>
            <a:ext cx="1800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charset="0"/>
              </a:rPr>
              <a:t>(and use CVX)</a:t>
            </a:r>
            <a:endParaRPr lang="en-US" sz="2000" b="1" dirty="0" smtClean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4088" y="6391656"/>
            <a:ext cx="484046" cy="79972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0835" y="3923853"/>
            <a:ext cx="560062" cy="50405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2199" y="3931920"/>
            <a:ext cx="135255" cy="49593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4086" y="3931920"/>
            <a:ext cx="137160" cy="50292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2000" y="3923853"/>
            <a:ext cx="560062" cy="50405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8467" y="3923853"/>
            <a:ext cx="560062" cy="50405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0553" y="3931919"/>
            <a:ext cx="137160" cy="50292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12922" y="3931920"/>
            <a:ext cx="137160" cy="502920"/>
          </a:xfrm>
          <a:prstGeom prst="rect">
            <a:avLst/>
          </a:prstGeom>
        </p:spPr>
      </p:pic>
      <p:cxnSp>
        <p:nvCxnSpPr>
          <p:cNvPr id="122" name="Straight Connector 121"/>
          <p:cNvCxnSpPr/>
          <p:nvPr/>
        </p:nvCxnSpPr>
        <p:spPr bwMode="auto">
          <a:xfrm>
            <a:off x="4248224" y="4139877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4824288" y="6444133"/>
            <a:ext cx="1872208" cy="794479"/>
            <a:chOff x="4896296" y="6444133"/>
            <a:chExt cx="1872208" cy="794479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96296" y="6444133"/>
              <a:ext cx="1872208" cy="79447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5688384" y="6660157"/>
              <a:ext cx="360040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60392" y="6660157"/>
              <a:ext cx="245100" cy="414784"/>
            </a:xfrm>
            <a:prstGeom prst="rect">
              <a:avLst/>
            </a:prstGeom>
          </p:spPr>
        </p:pic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52683" y="4824060"/>
            <a:ext cx="385757" cy="43204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0272" y="4828032"/>
            <a:ext cx="385757" cy="432048"/>
          </a:xfrm>
          <a:prstGeom prst="rect">
            <a:avLst/>
          </a:prstGeom>
        </p:spPr>
      </p:pic>
      <p:cxnSp>
        <p:nvCxnSpPr>
          <p:cNvPr id="128" name="Straight Arrow Connector 127"/>
          <p:cNvCxnSpPr/>
          <p:nvPr/>
        </p:nvCxnSpPr>
        <p:spPr bwMode="auto">
          <a:xfrm flipV="1">
            <a:off x="5040312" y="4427909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6" name="Picture 1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2053" y="4809744"/>
            <a:ext cx="131445" cy="48196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8184" y="4810040"/>
            <a:ext cx="131445" cy="48196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32000" y="4824060"/>
            <a:ext cx="385757" cy="43204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7501" y="4810040"/>
            <a:ext cx="131445" cy="48196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9030" y="4824060"/>
            <a:ext cx="385757" cy="43204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84531" y="4810040"/>
            <a:ext cx="131445" cy="48196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7342" y="6602169"/>
            <a:ext cx="385757" cy="43204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2843" y="6588149"/>
            <a:ext cx="131445" cy="481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43984" y="6660157"/>
            <a:ext cx="252868" cy="356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64367" y="6400800"/>
            <a:ext cx="620361" cy="42736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6230664" y="4971890"/>
            <a:ext cx="1872208" cy="794479"/>
            <a:chOff x="4896296" y="6444133"/>
            <a:chExt cx="1872208" cy="794479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96296" y="6444133"/>
              <a:ext cx="1872208" cy="794479"/>
            </a:xfrm>
            <a:prstGeom prst="rect">
              <a:avLst/>
            </a:prstGeom>
          </p:spPr>
        </p:pic>
        <p:sp>
          <p:nvSpPr>
            <p:cNvPr id="148" name="Rectangle 147"/>
            <p:cNvSpPr/>
            <p:nvPr/>
          </p:nvSpPr>
          <p:spPr bwMode="auto">
            <a:xfrm>
              <a:off x="5688384" y="6660157"/>
              <a:ext cx="360040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60392" y="6660157"/>
              <a:ext cx="245100" cy="41478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auto">
          <a:xfrm>
            <a:off x="6230664" y="5259922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4680" y="5331930"/>
            <a:ext cx="174877" cy="72008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4600" y="4931965"/>
            <a:ext cx="720080" cy="84752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4880" y="4971890"/>
            <a:ext cx="177800" cy="844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55936" y="6660157"/>
            <a:ext cx="1224136" cy="244827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29914" y="6920987"/>
            <a:ext cx="457598" cy="315234"/>
          </a:xfrm>
          <a:prstGeom prst="rect">
            <a:avLst/>
          </a:prstGeom>
        </p:spPr>
      </p:pic>
      <p:sp>
        <p:nvSpPr>
          <p:cNvPr id="154" name="Left Brace 153"/>
          <p:cNvSpPr/>
          <p:nvPr/>
        </p:nvSpPr>
        <p:spPr bwMode="auto">
          <a:xfrm rot="10800000">
            <a:off x="6912521" y="6410972"/>
            <a:ext cx="216024" cy="9692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15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/>
      <p:bldP spid="110" grpId="0"/>
      <p:bldP spid="111" grpId="0"/>
      <p:bldP spid="1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26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2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Nonparametric inhomogeneous Poisson process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23888" y="33901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Positive combination of (Gaussian) RFB kernels:</a:t>
            </a:r>
            <a:endParaRPr lang="en-US" sz="2400" b="1" dirty="0" smtClean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92" y="2987747"/>
            <a:ext cx="125412" cy="237623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 bwMode="auto">
          <a:xfrm flipV="1">
            <a:off x="2456408" y="1923195"/>
            <a:ext cx="24462" cy="9925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</p:spPr>
      </p:cxnSp>
      <p:grpSp>
        <p:nvGrpSpPr>
          <p:cNvPr id="10" name="Group 9"/>
          <p:cNvGrpSpPr/>
          <p:nvPr/>
        </p:nvGrpSpPr>
        <p:grpSpPr>
          <a:xfrm>
            <a:off x="2448027" y="1619597"/>
            <a:ext cx="4896543" cy="1296145"/>
            <a:chOff x="3024091" y="2123655"/>
            <a:chExt cx="4896543" cy="1296145"/>
          </a:xfrm>
        </p:grpSpPr>
        <p:cxnSp>
          <p:nvCxnSpPr>
            <p:cNvPr id="40" name="Straight Connector 39"/>
            <p:cNvCxnSpPr>
              <a:endCxn id="41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Arc 40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Arc 41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5" name="Straight Connector 44"/>
            <p:cNvCxnSpPr>
              <a:endCxn id="67" idx="2"/>
            </p:cNvCxnSpPr>
            <p:nvPr/>
          </p:nvCxnSpPr>
          <p:spPr bwMode="auto">
            <a:xfrm flipH="1" flipV="1">
              <a:off x="7045819" y="2695902"/>
              <a:ext cx="874815" cy="7238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Arc 66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20013923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>
            <a:off x="2448024" y="2898612"/>
            <a:ext cx="5256584" cy="171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60" y="4453275"/>
            <a:ext cx="1296144" cy="4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232" y="4427909"/>
            <a:ext cx="1512168" cy="54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199" y="4355901"/>
            <a:ext cx="607985" cy="936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552" y="1979637"/>
            <a:ext cx="792088" cy="465454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 bwMode="auto">
          <a:xfrm flipH="1">
            <a:off x="6840512" y="2301075"/>
            <a:ext cx="36004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89" y="6660155"/>
            <a:ext cx="125412" cy="237623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 bwMode="auto">
          <a:xfrm flipV="1">
            <a:off x="2456405" y="5595603"/>
            <a:ext cx="24462" cy="9925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</p:spPr>
      </p:cxnSp>
      <p:grpSp>
        <p:nvGrpSpPr>
          <p:cNvPr id="73" name="Group 72"/>
          <p:cNvGrpSpPr/>
          <p:nvPr/>
        </p:nvGrpSpPr>
        <p:grpSpPr>
          <a:xfrm>
            <a:off x="2448024" y="5292005"/>
            <a:ext cx="4896543" cy="1296145"/>
            <a:chOff x="3024091" y="2123655"/>
            <a:chExt cx="4896543" cy="1296145"/>
          </a:xfrm>
        </p:grpSpPr>
        <p:cxnSp>
          <p:nvCxnSpPr>
            <p:cNvPr id="74" name="Straight Connector 73"/>
            <p:cNvCxnSpPr>
              <a:endCxn id="77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Arc 76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Arc 77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" name="Straight Connector 78"/>
            <p:cNvCxnSpPr>
              <a:endCxn id="80" idx="2"/>
            </p:cNvCxnSpPr>
            <p:nvPr/>
          </p:nvCxnSpPr>
          <p:spPr bwMode="auto">
            <a:xfrm flipH="1" flipV="1">
              <a:off x="7045819" y="2695902"/>
              <a:ext cx="874815" cy="7238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Arc 79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20013923"/>
              </a:avLst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82" name="Straight Arrow Connector 81"/>
          <p:cNvCxnSpPr/>
          <p:nvPr/>
        </p:nvCxnSpPr>
        <p:spPr bwMode="auto">
          <a:xfrm>
            <a:off x="2448021" y="6571020"/>
            <a:ext cx="5256584" cy="171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504" y="5330607"/>
            <a:ext cx="792088" cy="465454"/>
          </a:xfrm>
          <a:prstGeom prst="rect">
            <a:avLst/>
          </a:prstGeom>
        </p:spPr>
      </p:pic>
      <p:cxnSp>
        <p:nvCxnSpPr>
          <p:cNvPr id="84" name="Straight Arrow Connector 83"/>
          <p:cNvCxnSpPr/>
          <p:nvPr/>
        </p:nvCxnSpPr>
        <p:spPr bwMode="auto">
          <a:xfrm flipH="1">
            <a:off x="6408464" y="5580037"/>
            <a:ext cx="36004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933137" y="4576365"/>
            <a:ext cx="369714" cy="427608"/>
            <a:chOff x="3933137" y="4432349"/>
            <a:chExt cx="369714" cy="42760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4208" y="4571925"/>
              <a:ext cx="198643" cy="288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3137" y="4432349"/>
              <a:ext cx="243079" cy="283592"/>
            </a:xfrm>
            <a:prstGeom prst="rect">
              <a:avLst/>
            </a:prstGeom>
          </p:spPr>
        </p:pic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6056" y="6732165"/>
            <a:ext cx="190207" cy="2492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3256" y="6732165"/>
            <a:ext cx="228864" cy="274637"/>
          </a:xfrm>
          <a:prstGeom prst="rect">
            <a:avLst/>
          </a:prstGeom>
        </p:spPr>
      </p:pic>
      <p:sp>
        <p:nvSpPr>
          <p:cNvPr id="87" name="Freeform 86"/>
          <p:cNvSpPr/>
          <p:nvPr/>
        </p:nvSpPr>
        <p:spPr>
          <a:xfrm>
            <a:off x="2448024" y="610351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808064" y="610351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168104" y="609350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28144" y="609350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888184" y="609350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248224" y="6083489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675659" y="609350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035699" y="609350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395739" y="6083489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760392" y="609350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120432" y="6093503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480472" y="6083489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840512" y="6103517"/>
            <a:ext cx="724693" cy="484632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2820928" y="6473952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3186688" y="6473952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4248224" y="6473952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6216" y="6732165"/>
            <a:ext cx="216024" cy="31572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>
            <a:off x="3528144" y="6876181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4680272" y="6876181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04" name="Group 103"/>
          <p:cNvGrpSpPr/>
          <p:nvPr/>
        </p:nvGrpSpPr>
        <p:grpSpPr>
          <a:xfrm>
            <a:off x="4104208" y="7096645"/>
            <a:ext cx="369714" cy="427608"/>
            <a:chOff x="3933137" y="4432349"/>
            <a:chExt cx="369714" cy="427608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4208" y="4571925"/>
              <a:ext cx="198643" cy="28803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3137" y="4432349"/>
              <a:ext cx="243079" cy="283592"/>
            </a:xfrm>
            <a:prstGeom prst="rect">
              <a:avLst/>
            </a:prstGeom>
          </p:spPr>
        </p:pic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632" y="7164213"/>
            <a:ext cx="91440" cy="10668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1124" y="7132066"/>
            <a:ext cx="150997" cy="176163"/>
          </a:xfrm>
          <a:prstGeom prst="rect">
            <a:avLst/>
          </a:prstGeom>
        </p:spPr>
      </p:pic>
      <p:cxnSp>
        <p:nvCxnSpPr>
          <p:cNvPr id="111" name="Straight Connector 110"/>
          <p:cNvCxnSpPr/>
          <p:nvPr/>
        </p:nvCxnSpPr>
        <p:spPr bwMode="auto">
          <a:xfrm>
            <a:off x="3528144" y="7236221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4680272" y="7236221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Freeform 112"/>
          <p:cNvSpPr/>
          <p:nvPr/>
        </p:nvSpPr>
        <p:spPr>
          <a:xfrm>
            <a:off x="8064648" y="4211885"/>
            <a:ext cx="1152128" cy="792088"/>
          </a:xfrm>
          <a:custGeom>
            <a:avLst/>
            <a:gdLst>
              <a:gd name="connsiteX0" fmla="*/ 0 w 5207000"/>
              <a:gd name="connsiteY0" fmla="*/ 1481012 h 1513178"/>
              <a:gd name="connsiteX1" fmla="*/ 673100 w 5207000"/>
              <a:gd name="connsiteY1" fmla="*/ 1442912 h 1513178"/>
              <a:gd name="connsiteX2" fmla="*/ 1549400 w 5207000"/>
              <a:gd name="connsiteY2" fmla="*/ 858712 h 1513178"/>
              <a:gd name="connsiteX3" fmla="*/ 2679700 w 5207000"/>
              <a:gd name="connsiteY3" fmla="*/ 7812 h 1513178"/>
              <a:gd name="connsiteX4" fmla="*/ 3683000 w 5207000"/>
              <a:gd name="connsiteY4" fmla="*/ 477712 h 1513178"/>
              <a:gd name="connsiteX5" fmla="*/ 4368800 w 5207000"/>
              <a:gd name="connsiteY5" fmla="*/ 1176212 h 1513178"/>
              <a:gd name="connsiteX6" fmla="*/ 5207000 w 5207000"/>
              <a:gd name="connsiteY6" fmla="*/ 1481012 h 1513178"/>
              <a:gd name="connsiteX0" fmla="*/ 0 w 5207000"/>
              <a:gd name="connsiteY0" fmla="*/ 1481012 h 1499784"/>
              <a:gd name="connsiteX1" fmla="*/ 673100 w 5207000"/>
              <a:gd name="connsiteY1" fmla="*/ 1442912 h 1499784"/>
              <a:gd name="connsiteX2" fmla="*/ 1549400 w 5207000"/>
              <a:gd name="connsiteY2" fmla="*/ 858712 h 1499784"/>
              <a:gd name="connsiteX3" fmla="*/ 2679700 w 5207000"/>
              <a:gd name="connsiteY3" fmla="*/ 7812 h 1499784"/>
              <a:gd name="connsiteX4" fmla="*/ 3683000 w 5207000"/>
              <a:gd name="connsiteY4" fmla="*/ 477712 h 1499784"/>
              <a:gd name="connsiteX5" fmla="*/ 4368800 w 5207000"/>
              <a:gd name="connsiteY5" fmla="*/ 1176212 h 1499784"/>
              <a:gd name="connsiteX6" fmla="*/ 5207000 w 5207000"/>
              <a:gd name="connsiteY6" fmla="*/ 1481012 h 1499784"/>
              <a:gd name="connsiteX0" fmla="*/ 0 w 5207000"/>
              <a:gd name="connsiteY0" fmla="*/ 1481012 h 1481012"/>
              <a:gd name="connsiteX1" fmla="*/ 800100 w 5207000"/>
              <a:gd name="connsiteY1" fmla="*/ 1379412 h 1481012"/>
              <a:gd name="connsiteX2" fmla="*/ 1549400 w 5207000"/>
              <a:gd name="connsiteY2" fmla="*/ 858712 h 1481012"/>
              <a:gd name="connsiteX3" fmla="*/ 2679700 w 5207000"/>
              <a:gd name="connsiteY3" fmla="*/ 7812 h 1481012"/>
              <a:gd name="connsiteX4" fmla="*/ 3683000 w 5207000"/>
              <a:gd name="connsiteY4" fmla="*/ 477712 h 1481012"/>
              <a:gd name="connsiteX5" fmla="*/ 4368800 w 5207000"/>
              <a:gd name="connsiteY5" fmla="*/ 1176212 h 1481012"/>
              <a:gd name="connsiteX6" fmla="*/ 5207000 w 5207000"/>
              <a:gd name="connsiteY6" fmla="*/ 1481012 h 1481012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477389 h 1477389"/>
              <a:gd name="connsiteX1" fmla="*/ 800100 w 5207000"/>
              <a:gd name="connsiteY1" fmla="*/ 1375789 h 1477389"/>
              <a:gd name="connsiteX2" fmla="*/ 1663700 w 5207000"/>
              <a:gd name="connsiteY2" fmla="*/ 740789 h 1477389"/>
              <a:gd name="connsiteX3" fmla="*/ 2679700 w 5207000"/>
              <a:gd name="connsiteY3" fmla="*/ 4189 h 1477389"/>
              <a:gd name="connsiteX4" fmla="*/ 3683000 w 5207000"/>
              <a:gd name="connsiteY4" fmla="*/ 474089 h 1477389"/>
              <a:gd name="connsiteX5" fmla="*/ 4368800 w 5207000"/>
              <a:gd name="connsiteY5" fmla="*/ 1172589 h 1477389"/>
              <a:gd name="connsiteX6" fmla="*/ 5207000 w 5207000"/>
              <a:gd name="connsiteY6" fmla="*/ 1477389 h 1477389"/>
              <a:gd name="connsiteX0" fmla="*/ 0 w 5207000"/>
              <a:gd name="connsiteY0" fmla="*/ 1515146 h 1515146"/>
              <a:gd name="connsiteX1" fmla="*/ 800100 w 5207000"/>
              <a:gd name="connsiteY1" fmla="*/ 1413546 h 1515146"/>
              <a:gd name="connsiteX2" fmla="*/ 1663700 w 5207000"/>
              <a:gd name="connsiteY2" fmla="*/ 778546 h 1515146"/>
              <a:gd name="connsiteX3" fmla="*/ 2755900 w 5207000"/>
              <a:gd name="connsiteY3" fmla="*/ 3846 h 1515146"/>
              <a:gd name="connsiteX4" fmla="*/ 3683000 w 5207000"/>
              <a:gd name="connsiteY4" fmla="*/ 511846 h 1515146"/>
              <a:gd name="connsiteX5" fmla="*/ 4368800 w 5207000"/>
              <a:gd name="connsiteY5" fmla="*/ 1210346 h 1515146"/>
              <a:gd name="connsiteX6" fmla="*/ 5207000 w 5207000"/>
              <a:gd name="connsiteY6" fmla="*/ 1515146 h 1515146"/>
              <a:gd name="connsiteX0" fmla="*/ 0 w 5207000"/>
              <a:gd name="connsiteY0" fmla="*/ 1517312 h 1517312"/>
              <a:gd name="connsiteX1" fmla="*/ 800100 w 5207000"/>
              <a:gd name="connsiteY1" fmla="*/ 1415712 h 1517312"/>
              <a:gd name="connsiteX2" fmla="*/ 1663700 w 5207000"/>
              <a:gd name="connsiteY2" fmla="*/ 780712 h 1517312"/>
              <a:gd name="connsiteX3" fmla="*/ 2755900 w 5207000"/>
              <a:gd name="connsiteY3" fmla="*/ 6012 h 1517312"/>
              <a:gd name="connsiteX4" fmla="*/ 3683000 w 5207000"/>
              <a:gd name="connsiteY4" fmla="*/ 514012 h 1517312"/>
              <a:gd name="connsiteX5" fmla="*/ 4368800 w 5207000"/>
              <a:gd name="connsiteY5" fmla="*/ 1212512 h 1517312"/>
              <a:gd name="connsiteX6" fmla="*/ 5207000 w 5207000"/>
              <a:gd name="connsiteY6" fmla="*/ 1517312 h 1517312"/>
              <a:gd name="connsiteX0" fmla="*/ 0 w 5207000"/>
              <a:gd name="connsiteY0" fmla="*/ 1512772 h 1512772"/>
              <a:gd name="connsiteX1" fmla="*/ 800100 w 5207000"/>
              <a:gd name="connsiteY1" fmla="*/ 1411172 h 1512772"/>
              <a:gd name="connsiteX2" fmla="*/ 1663700 w 5207000"/>
              <a:gd name="connsiteY2" fmla="*/ 776172 h 1512772"/>
              <a:gd name="connsiteX3" fmla="*/ 2755900 w 5207000"/>
              <a:gd name="connsiteY3" fmla="*/ 1472 h 1512772"/>
              <a:gd name="connsiteX4" fmla="*/ 3759200 w 5207000"/>
              <a:gd name="connsiteY4" fmla="*/ 598372 h 1512772"/>
              <a:gd name="connsiteX5" fmla="*/ 4368800 w 5207000"/>
              <a:gd name="connsiteY5" fmla="*/ 1207972 h 1512772"/>
              <a:gd name="connsiteX6" fmla="*/ 5207000 w 5207000"/>
              <a:gd name="connsiteY6" fmla="*/ 1512772 h 1512772"/>
              <a:gd name="connsiteX0" fmla="*/ 0 w 5207000"/>
              <a:gd name="connsiteY0" fmla="*/ 1513066 h 1513066"/>
              <a:gd name="connsiteX1" fmla="*/ 800100 w 5207000"/>
              <a:gd name="connsiteY1" fmla="*/ 1411466 h 1513066"/>
              <a:gd name="connsiteX2" fmla="*/ 1663700 w 5207000"/>
              <a:gd name="connsiteY2" fmla="*/ 776466 h 1513066"/>
              <a:gd name="connsiteX3" fmla="*/ 2755900 w 5207000"/>
              <a:gd name="connsiteY3" fmla="*/ 1766 h 1513066"/>
              <a:gd name="connsiteX4" fmla="*/ 3759200 w 5207000"/>
              <a:gd name="connsiteY4" fmla="*/ 598666 h 1513066"/>
              <a:gd name="connsiteX5" fmla="*/ 4368800 w 5207000"/>
              <a:gd name="connsiteY5" fmla="*/ 1208266 h 1513066"/>
              <a:gd name="connsiteX6" fmla="*/ 5207000 w 5207000"/>
              <a:gd name="connsiteY6" fmla="*/ 1513066 h 1513066"/>
              <a:gd name="connsiteX0" fmla="*/ 0 w 5207000"/>
              <a:gd name="connsiteY0" fmla="*/ 1512779 h 1512779"/>
              <a:gd name="connsiteX1" fmla="*/ 800100 w 5207000"/>
              <a:gd name="connsiteY1" fmla="*/ 1411179 h 1512779"/>
              <a:gd name="connsiteX2" fmla="*/ 1663700 w 5207000"/>
              <a:gd name="connsiteY2" fmla="*/ 776179 h 1512779"/>
              <a:gd name="connsiteX3" fmla="*/ 2755900 w 5207000"/>
              <a:gd name="connsiteY3" fmla="*/ 1479 h 1512779"/>
              <a:gd name="connsiteX4" fmla="*/ 3759200 w 5207000"/>
              <a:gd name="connsiteY4" fmla="*/ 598379 h 1512779"/>
              <a:gd name="connsiteX5" fmla="*/ 4432300 w 5207000"/>
              <a:gd name="connsiteY5" fmla="*/ 1220679 h 1512779"/>
              <a:gd name="connsiteX6" fmla="*/ 5207000 w 5207000"/>
              <a:gd name="connsiteY6" fmla="*/ 1512779 h 1512779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375693 w 5207000"/>
              <a:gd name="connsiteY2" fmla="*/ 1062196 h 1513076"/>
              <a:gd name="connsiteX3" fmla="*/ 1663700 w 5207000"/>
              <a:gd name="connsiteY3" fmla="*/ 776476 h 1513076"/>
              <a:gd name="connsiteX4" fmla="*/ 2755900 w 5207000"/>
              <a:gd name="connsiteY4" fmla="*/ 1776 h 1513076"/>
              <a:gd name="connsiteX5" fmla="*/ 3759200 w 5207000"/>
              <a:gd name="connsiteY5" fmla="*/ 598676 h 1513076"/>
              <a:gd name="connsiteX6" fmla="*/ 4432300 w 5207000"/>
              <a:gd name="connsiteY6" fmla="*/ 1220976 h 1513076"/>
              <a:gd name="connsiteX7" fmla="*/ 5207000 w 5207000"/>
              <a:gd name="connsiteY7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3076 h 1513076"/>
              <a:gd name="connsiteX1" fmla="*/ 800100 w 5207000"/>
              <a:gd name="connsiteY1" fmla="*/ 1411476 h 1513076"/>
              <a:gd name="connsiteX2" fmla="*/ 1663700 w 5207000"/>
              <a:gd name="connsiteY2" fmla="*/ 776476 h 1513076"/>
              <a:gd name="connsiteX3" fmla="*/ 2755900 w 5207000"/>
              <a:gd name="connsiteY3" fmla="*/ 1776 h 1513076"/>
              <a:gd name="connsiteX4" fmla="*/ 3759200 w 5207000"/>
              <a:gd name="connsiteY4" fmla="*/ 598676 h 1513076"/>
              <a:gd name="connsiteX5" fmla="*/ 4432300 w 5207000"/>
              <a:gd name="connsiteY5" fmla="*/ 1220976 h 1513076"/>
              <a:gd name="connsiteX6" fmla="*/ 5207000 w 5207000"/>
              <a:gd name="connsiteY6" fmla="*/ 1513076 h 1513076"/>
              <a:gd name="connsiteX0" fmla="*/ 0 w 5207000"/>
              <a:gd name="connsiteY0" fmla="*/ 1511347 h 1511347"/>
              <a:gd name="connsiteX1" fmla="*/ 800100 w 5207000"/>
              <a:gd name="connsiteY1" fmla="*/ 1409747 h 1511347"/>
              <a:gd name="connsiteX2" fmla="*/ 1663700 w 5207000"/>
              <a:gd name="connsiteY2" fmla="*/ 774747 h 1511347"/>
              <a:gd name="connsiteX3" fmla="*/ 2755900 w 5207000"/>
              <a:gd name="connsiteY3" fmla="*/ 47 h 1511347"/>
              <a:gd name="connsiteX4" fmla="*/ 3759200 w 5207000"/>
              <a:gd name="connsiteY4" fmla="*/ 596947 h 1511347"/>
              <a:gd name="connsiteX5" fmla="*/ 4432300 w 5207000"/>
              <a:gd name="connsiteY5" fmla="*/ 1219247 h 1511347"/>
              <a:gd name="connsiteX6" fmla="*/ 5207000 w 5207000"/>
              <a:gd name="connsiteY6" fmla="*/ 1511347 h 1511347"/>
              <a:gd name="connsiteX0" fmla="*/ 0 w 5207000"/>
              <a:gd name="connsiteY0" fmla="*/ 1511331 h 1511331"/>
              <a:gd name="connsiteX1" fmla="*/ 800100 w 5207000"/>
              <a:gd name="connsiteY1" fmla="*/ 1409731 h 1511331"/>
              <a:gd name="connsiteX2" fmla="*/ 1663700 w 5207000"/>
              <a:gd name="connsiteY2" fmla="*/ 774731 h 1511331"/>
              <a:gd name="connsiteX3" fmla="*/ 2755900 w 5207000"/>
              <a:gd name="connsiteY3" fmla="*/ 31 h 1511331"/>
              <a:gd name="connsiteX4" fmla="*/ 3759200 w 5207000"/>
              <a:gd name="connsiteY4" fmla="*/ 596931 h 1511331"/>
              <a:gd name="connsiteX5" fmla="*/ 4432300 w 5207000"/>
              <a:gd name="connsiteY5" fmla="*/ 1219231 h 1511331"/>
              <a:gd name="connsiteX6" fmla="*/ 5207000 w 5207000"/>
              <a:gd name="connsiteY6" fmla="*/ 1511331 h 1511331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  <a:gd name="connsiteX0" fmla="*/ 0 w 5207000"/>
              <a:gd name="connsiteY0" fmla="*/ 1511334 h 1511334"/>
              <a:gd name="connsiteX1" fmla="*/ 800100 w 5207000"/>
              <a:gd name="connsiteY1" fmla="*/ 1409734 h 1511334"/>
              <a:gd name="connsiteX2" fmla="*/ 1663700 w 5207000"/>
              <a:gd name="connsiteY2" fmla="*/ 774734 h 1511334"/>
              <a:gd name="connsiteX3" fmla="*/ 2755900 w 5207000"/>
              <a:gd name="connsiteY3" fmla="*/ 34 h 1511334"/>
              <a:gd name="connsiteX4" fmla="*/ 3759200 w 5207000"/>
              <a:gd name="connsiteY4" fmla="*/ 596934 h 1511334"/>
              <a:gd name="connsiteX5" fmla="*/ 4432300 w 5207000"/>
              <a:gd name="connsiteY5" fmla="*/ 1219234 h 1511334"/>
              <a:gd name="connsiteX6" fmla="*/ 5207000 w 5207000"/>
              <a:gd name="connsiteY6" fmla="*/ 1511334 h 15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0" h="1511334">
                <a:moveTo>
                  <a:pt x="0" y="1511334"/>
                </a:moveTo>
                <a:cubicBezTo>
                  <a:pt x="385233" y="1506042"/>
                  <a:pt x="587822" y="1493498"/>
                  <a:pt x="800100" y="1409734"/>
                </a:cubicBezTo>
                <a:cubicBezTo>
                  <a:pt x="1012378" y="1325970"/>
                  <a:pt x="1363734" y="1148361"/>
                  <a:pt x="1663700" y="774734"/>
                </a:cubicBezTo>
                <a:cubicBezTo>
                  <a:pt x="1963666" y="401107"/>
                  <a:pt x="2345979" y="3664"/>
                  <a:pt x="2755900" y="34"/>
                </a:cubicBezTo>
                <a:cubicBezTo>
                  <a:pt x="3165821" y="-3596"/>
                  <a:pt x="3484133" y="278531"/>
                  <a:pt x="3759200" y="596934"/>
                </a:cubicBezTo>
                <a:cubicBezTo>
                  <a:pt x="4034267" y="915337"/>
                  <a:pt x="4177999" y="1049500"/>
                  <a:pt x="4432300" y="1219234"/>
                </a:cubicBezTo>
                <a:cubicBezTo>
                  <a:pt x="4686601" y="1388968"/>
                  <a:pt x="4914900" y="1442542"/>
                  <a:pt x="5207000" y="151133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8704" y="5003973"/>
            <a:ext cx="216024" cy="31572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412" y="5126390"/>
            <a:ext cx="125412" cy="237623"/>
          </a:xfrm>
          <a:prstGeom prst="rect">
            <a:avLst/>
          </a:prstGeom>
        </p:spPr>
      </p:pic>
      <p:cxnSp>
        <p:nvCxnSpPr>
          <p:cNvPr id="116" name="Straight Arrow Connector 115"/>
          <p:cNvCxnSpPr/>
          <p:nvPr/>
        </p:nvCxnSpPr>
        <p:spPr bwMode="auto">
          <a:xfrm>
            <a:off x="7848624" y="5003973"/>
            <a:ext cx="1800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19" name="Straight Arrow Connector 118"/>
          <p:cNvCxnSpPr/>
          <p:nvPr/>
        </p:nvCxnSpPr>
        <p:spPr bwMode="auto">
          <a:xfrm flipH="1" flipV="1">
            <a:off x="7848624" y="3995861"/>
            <a:ext cx="8384" cy="10164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21" name="Left Brace 120"/>
          <p:cNvSpPr/>
          <p:nvPr/>
        </p:nvSpPr>
        <p:spPr bwMode="auto">
          <a:xfrm rot="5400000" flipV="1">
            <a:off x="4932300" y="3671825"/>
            <a:ext cx="216024" cy="14401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>
            <a:off x="6192440" y="4571925"/>
            <a:ext cx="13681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>
            <a:off x="5040312" y="4067869"/>
            <a:ext cx="11521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 flipV="1">
            <a:off x="6192440" y="4067869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>
            <a:off x="5040312" y="4067869"/>
            <a:ext cx="0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16133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41442"/>
            <a:ext cx="9612312" cy="523220"/>
          </a:xfrm>
        </p:spPr>
        <p:txBody>
          <a:bodyPr wrap="square">
            <a:spAutoFit/>
          </a:bodyPr>
          <a:lstStyle/>
          <a:p>
            <a:pPr eaLnBrk="1"/>
            <a:r>
              <a:rPr lang="en-US" sz="3400" dirty="0" smtClean="0">
                <a:latin typeface="Calibri"/>
              </a:rPr>
              <a:t>Sampling from an </a:t>
            </a:r>
            <a:r>
              <a:rPr lang="en-US" sz="3400" dirty="0" smtClean="0">
                <a:latin typeface="Calibri"/>
              </a:rPr>
              <a:t>inhomogeneous Poisson</a:t>
            </a:r>
            <a:endParaRPr lang="en-US" sz="3400" dirty="0" smtClean="0"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528144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456136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709676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 bwMode="auto">
          <a:xfrm>
            <a:off x="3637668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080" y="3275781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128" y="3275781"/>
            <a:ext cx="228864" cy="27463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2087984" y="1835621"/>
            <a:ext cx="5616624" cy="1296144"/>
            <a:chOff x="3024091" y="2123655"/>
            <a:chExt cx="5616624" cy="1296144"/>
          </a:xfrm>
        </p:grpSpPr>
        <p:cxnSp>
          <p:nvCxnSpPr>
            <p:cNvPr id="32" name="Straight Connector 31"/>
            <p:cNvCxnSpPr>
              <a:endCxn id="33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Arc 32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endCxn id="36" idx="2"/>
            </p:cNvCxnSpPr>
            <p:nvPr/>
          </p:nvCxnSpPr>
          <p:spPr bwMode="auto">
            <a:xfrm flipH="1" flipV="1">
              <a:off x="6959475" y="2645912"/>
              <a:ext cx="1681240" cy="77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Arc 35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295208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296" y="3297434"/>
            <a:ext cx="265430" cy="286385"/>
          </a:xfrm>
          <a:prstGeom prst="rect">
            <a:avLst/>
          </a:prstGeom>
        </p:spPr>
      </p:pic>
      <p:cxnSp>
        <p:nvCxnSpPr>
          <p:cNvPr id="169" name="Straight Connector 168"/>
          <p:cNvCxnSpPr/>
          <p:nvPr/>
        </p:nvCxnSpPr>
        <p:spPr bwMode="auto">
          <a:xfrm>
            <a:off x="2232000" y="2051645"/>
            <a:ext cx="51845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 flipH="1">
            <a:off x="5544368" y="1835621"/>
            <a:ext cx="36004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3" name="Rectangle 172"/>
          <p:cNvSpPr/>
          <p:nvPr/>
        </p:nvSpPr>
        <p:spPr>
          <a:xfrm>
            <a:off x="863848" y="377983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Thinning procedure (similar to rejection sampling):</a:t>
            </a:r>
            <a:endParaRPr lang="en-US" sz="2800" b="1" dirty="0" smtClean="0"/>
          </a:p>
        </p:txBody>
      </p:sp>
      <p:sp>
        <p:nvSpPr>
          <p:cNvPr id="174" name="Rectangle 173"/>
          <p:cNvSpPr/>
          <p:nvPr/>
        </p:nvSpPr>
        <p:spPr>
          <a:xfrm>
            <a:off x="863848" y="445607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Sample     from Poisson process with intensity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935856" y="691857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Keep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the sample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if 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6016" y="4587084"/>
            <a:ext cx="144016" cy="272873"/>
          </a:xfrm>
          <a:prstGeom prst="rect">
            <a:avLst/>
          </a:prstGeom>
        </p:spPr>
      </p:pic>
      <p:sp>
        <p:nvSpPr>
          <p:cNvPr id="189" name="Rectangle 188"/>
          <p:cNvSpPr/>
          <p:nvPr/>
        </p:nvSpPr>
        <p:spPr>
          <a:xfrm>
            <a:off x="6336456" y="529200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Inversion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sampling</a:t>
            </a:r>
            <a:endParaRPr lang="en-US" sz="2000" b="1" dirty="0" smtClean="0"/>
          </a:p>
        </p:txBody>
      </p:sp>
      <p:sp>
        <p:nvSpPr>
          <p:cNvPr id="204" name="Left Brace 203"/>
          <p:cNvSpPr/>
          <p:nvPr/>
        </p:nvSpPr>
        <p:spPr bwMode="auto">
          <a:xfrm rot="10800000">
            <a:off x="5976417" y="5075980"/>
            <a:ext cx="216024" cy="115212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8226" y="4560224"/>
            <a:ext cx="270358" cy="371741"/>
          </a:xfrm>
          <a:prstGeom prst="rect">
            <a:avLst/>
          </a:prstGeom>
        </p:spPr>
      </p:pic>
      <p:cxnSp>
        <p:nvCxnSpPr>
          <p:cNvPr id="210" name="Straight Connector 209"/>
          <p:cNvCxnSpPr/>
          <p:nvPr/>
        </p:nvCxnSpPr>
        <p:spPr bwMode="auto">
          <a:xfrm>
            <a:off x="2657976" y="5951315"/>
            <a:ext cx="4114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1" name="Picture 2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0448" y="5856368"/>
            <a:ext cx="360040" cy="156539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4504" y="5568336"/>
            <a:ext cx="297197" cy="34053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8560" y="5712352"/>
            <a:ext cx="511636" cy="360040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178" y="6000384"/>
            <a:ext cx="270358" cy="371741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6987" y="5033944"/>
            <a:ext cx="1555373" cy="313928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920" y="5784360"/>
            <a:ext cx="197420" cy="374059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2900" y="5712352"/>
            <a:ext cx="419100" cy="444500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4248" y="5784360"/>
            <a:ext cx="230146" cy="236784"/>
          </a:xfrm>
          <a:prstGeom prst="rect">
            <a:avLst/>
          </a:prstGeom>
        </p:spPr>
      </p:pic>
      <p:cxnSp>
        <p:nvCxnSpPr>
          <p:cNvPr id="219" name="Straight Arrow Connector 218"/>
          <p:cNvCxnSpPr/>
          <p:nvPr/>
        </p:nvCxnSpPr>
        <p:spPr bwMode="auto">
          <a:xfrm>
            <a:off x="4565059" y="5424320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0" name="Picture 2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4168" y="5712352"/>
            <a:ext cx="297197" cy="34053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200" y="5824343"/>
            <a:ext cx="360040" cy="156539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0272" y="5712352"/>
            <a:ext cx="144016" cy="414991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72161" y="5712352"/>
            <a:ext cx="125349" cy="373380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328" y="5754024"/>
            <a:ext cx="360040" cy="388464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05848" y="5754024"/>
            <a:ext cx="278480" cy="271215"/>
          </a:xfrm>
          <a:prstGeom prst="rect">
            <a:avLst/>
          </a:prstGeom>
        </p:spPr>
      </p:pic>
      <p:sp>
        <p:nvSpPr>
          <p:cNvPr id="226" name="Rectangle 225"/>
          <p:cNvSpPr/>
          <p:nvPr/>
        </p:nvSpPr>
        <p:spPr>
          <a:xfrm>
            <a:off x="935856" y="634250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Generate 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408463" y="6516142"/>
            <a:ext cx="2088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Keep sample with prob. </a:t>
            </a:r>
            <a:endParaRPr lang="en-US" sz="2000" b="1" dirty="0" smtClean="0"/>
          </a:p>
        </p:txBody>
      </p:sp>
      <p:sp>
        <p:nvSpPr>
          <p:cNvPr id="228" name="Left Brace 227"/>
          <p:cNvSpPr/>
          <p:nvPr/>
        </p:nvSpPr>
        <p:spPr bwMode="auto">
          <a:xfrm rot="10800000">
            <a:off x="6048425" y="6410972"/>
            <a:ext cx="216024" cy="9692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0553" y="6876183"/>
            <a:ext cx="792092" cy="360038"/>
            <a:chOff x="8640712" y="6804175"/>
            <a:chExt cx="792092" cy="360038"/>
          </a:xfrm>
        </p:grpSpPr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640712" y="6816974"/>
              <a:ext cx="504056" cy="347239"/>
            </a:xfrm>
            <a:prstGeom prst="rect">
              <a:avLst/>
            </a:prstGeom>
          </p:spPr>
        </p:pic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9092336" y="6804175"/>
              <a:ext cx="340468" cy="352839"/>
              <a:chOff x="9432800" y="6846487"/>
              <a:chExt cx="486382" cy="504056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32800" y="6846487"/>
                <a:ext cx="238763" cy="504056"/>
              </a:xfrm>
              <a:prstGeom prst="rect">
                <a:avLst/>
              </a:prstGeom>
            </p:spPr>
          </p:pic>
          <p:pic>
            <p:nvPicPr>
              <p:cNvPr id="231" name="Picture 2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48824" y="6951901"/>
                <a:ext cx="270358" cy="371741"/>
              </a:xfrm>
              <a:prstGeom prst="rect">
                <a:avLst/>
              </a:prstGeom>
            </p:spPr>
          </p:pic>
        </p:grpSp>
      </p:grpSp>
      <p:pic>
        <p:nvPicPr>
          <p:cNvPr id="232" name="Picture 2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0152" y="6456410"/>
            <a:ext cx="1656184" cy="3342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97946" y="6876181"/>
            <a:ext cx="1062446" cy="504056"/>
            <a:chOff x="5040312" y="6876181"/>
            <a:chExt cx="1062446" cy="504056"/>
          </a:xfrm>
        </p:grpSpPr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971" y="6876181"/>
              <a:ext cx="238763" cy="504056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32400" y="6981595"/>
              <a:ext cx="270358" cy="37174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040312" y="6952877"/>
              <a:ext cx="620361" cy="4273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64" y="6482306"/>
            <a:ext cx="684999" cy="321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75352" y="6948189"/>
            <a:ext cx="704920" cy="43204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472360" y="1331565"/>
            <a:ext cx="2016224" cy="432048"/>
            <a:chOff x="5472360" y="1331565"/>
            <a:chExt cx="2016224" cy="432048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802808" y="1431958"/>
              <a:ext cx="288032" cy="230426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72360" y="1391872"/>
              <a:ext cx="270358" cy="371741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868223" y="1331565"/>
              <a:ext cx="620361" cy="42736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192441" y="1475581"/>
              <a:ext cx="648072" cy="193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761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89" grpId="0"/>
      <p:bldP spid="204" grpId="0" animBg="1"/>
      <p:bldP spid="226" grpId="0"/>
      <p:bldP spid="227" grpId="0"/>
      <p:bldP spid="2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Terminating (or survival) process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798306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620222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42124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3314005"/>
            <a:ext cx="558800" cy="1778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232" y="3275781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1223888" y="413987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Intensity of a terminating (or survival) process</a:t>
            </a:r>
            <a:endParaRPr lang="en-US" sz="24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295896" y="5436021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1960" y="597317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Limited number of occurrences</a:t>
            </a: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2087984" y="2108547"/>
            <a:ext cx="2707502" cy="1023218"/>
            <a:chOff x="3024091" y="2123655"/>
            <a:chExt cx="3384376" cy="1279022"/>
          </a:xfrm>
        </p:grpSpPr>
        <p:cxnSp>
          <p:nvCxnSpPr>
            <p:cNvPr id="32" name="Straight Connector 31"/>
            <p:cNvCxnSpPr>
              <a:endCxn id="33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Arc 32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4751782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 bwMode="auto">
          <a:xfrm flipV="1">
            <a:off x="4392240" y="2627709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5" idx="4"/>
          </p:cNvCxnSpPr>
          <p:nvPr/>
        </p:nvCxnSpPr>
        <p:spPr bwMode="auto">
          <a:xfrm>
            <a:off x="4392240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4320232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104" y="4679493"/>
            <a:ext cx="3816424" cy="61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534" y="4787949"/>
            <a:ext cx="738082" cy="4320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104" y="4703827"/>
            <a:ext cx="3816424" cy="58817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19918510">
            <a:off x="6844547" y="5603752"/>
            <a:ext cx="2572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2"/>
                </a:solidFill>
                <a:latin typeface="Calibri" charset="0"/>
              </a:rPr>
              <a:t>Try sampling and fitting!</a:t>
            </a:r>
            <a:endParaRPr lang="en-US" sz="3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62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/>
        </p:nvSpPr>
        <p:spPr>
          <a:xfrm flipH="1">
            <a:off x="3600152" y="1907629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Self-exciting (or Hawkes) process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1972150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169160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312120" y="190762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742124" y="169160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2665933"/>
            <a:ext cx="558800" cy="17780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 bwMode="auto">
          <a:xfrm>
            <a:off x="3528144" y="190762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897" y="2627709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280" y="2627709"/>
            <a:ext cx="228864" cy="2746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192" y="2627709"/>
            <a:ext cx="125412" cy="237623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19566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359792" y="390884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Intensity of self-exciting 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b="1" dirty="0" smtClean="0">
                <a:latin typeface="Calibri" charset="0"/>
              </a:rPr>
              <a:t>(or Hawkes) process:</a:t>
            </a:r>
            <a:endParaRPr lang="en-US" sz="24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431800" y="5580037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7864" y="6113710"/>
            <a:ext cx="72008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Clustered (or bursty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 occurrence of events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Intensity is stochastic and history dependent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3960192" y="190762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952080" y="190762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306" y="3995861"/>
            <a:ext cx="6007526" cy="951111"/>
          </a:xfrm>
          <a:prstGeom prst="rect">
            <a:avLst/>
          </a:prstGeom>
        </p:spPr>
      </p:pic>
      <p:sp>
        <p:nvSpPr>
          <p:cNvPr id="41" name="Left Brace 40"/>
          <p:cNvSpPr/>
          <p:nvPr/>
        </p:nvSpPr>
        <p:spPr bwMode="auto">
          <a:xfrm rot="5400000" flipV="1">
            <a:off x="8712720" y="3347789"/>
            <a:ext cx="288032" cy="158417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24949" y="3246165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History, </a:t>
            </a:r>
            <a:endParaRPr lang="en-US" sz="2400" b="1" dirty="0" smtClean="0"/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2806933" y="2052778"/>
            <a:ext cx="429768" cy="20116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5069" y="3335785"/>
            <a:ext cx="655123" cy="372045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 bwMode="auto">
          <a:xfrm>
            <a:off x="4032200" y="1874520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4032200" y="2123653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3384128" y="2051645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3600152" y="2221992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Connector 49"/>
          <p:cNvCxnSpPr>
            <a:stCxn id="56" idx="4"/>
          </p:cNvCxnSpPr>
          <p:nvPr/>
        </p:nvCxnSpPr>
        <p:spPr bwMode="auto">
          <a:xfrm>
            <a:off x="4032200" y="205164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05164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087984" y="2411685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>
          <a:xfrm flipH="1">
            <a:off x="3024088" y="2123653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8" idx="2"/>
          </p:cNvCxnSpPr>
          <p:nvPr/>
        </p:nvCxnSpPr>
        <p:spPr bwMode="auto">
          <a:xfrm>
            <a:off x="3024088" y="2123653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Freeform 73"/>
          <p:cNvSpPr/>
          <p:nvPr/>
        </p:nvSpPr>
        <p:spPr>
          <a:xfrm flipH="1">
            <a:off x="4032200" y="1874520"/>
            <a:ext cx="648072" cy="265176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4608264" y="2139696"/>
            <a:ext cx="3096344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84128" y="2339677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384128" y="205164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0" idx="2"/>
          </p:cNvCxnSpPr>
          <p:nvPr/>
        </p:nvCxnSpPr>
        <p:spPr bwMode="auto">
          <a:xfrm>
            <a:off x="3384128" y="2051645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600152" y="205164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2" idx="2"/>
          </p:cNvCxnSpPr>
          <p:nvPr/>
        </p:nvCxnSpPr>
        <p:spPr bwMode="auto">
          <a:xfrm>
            <a:off x="3600152" y="1907629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1296" y="2660904"/>
            <a:ext cx="246888" cy="266379"/>
          </a:xfrm>
          <a:prstGeom prst="rect">
            <a:avLst/>
          </a:prstGeom>
        </p:spPr>
      </p:pic>
      <p:sp>
        <p:nvSpPr>
          <p:cNvPr id="82" name="Freeform 81"/>
          <p:cNvSpPr/>
          <p:nvPr/>
        </p:nvSpPr>
        <p:spPr>
          <a:xfrm flipH="1">
            <a:off x="8609850" y="3347789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8609850" y="3347789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7848624" y="3595751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Triggering kernel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321818" y="3635821"/>
            <a:ext cx="122413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86" name="Straight Arrow Connector 85"/>
          <p:cNvCxnSpPr/>
          <p:nvPr/>
        </p:nvCxnSpPr>
        <p:spPr bwMode="auto">
          <a:xfrm flipH="1" flipV="1">
            <a:off x="8321818" y="3203773"/>
            <a:ext cx="8384" cy="440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2280" y="5003973"/>
            <a:ext cx="3672408" cy="506539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 bwMode="auto">
          <a:xfrm flipV="1">
            <a:off x="1798306" y="247251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8311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Many discrete </a:t>
            </a:r>
            <a:r>
              <a:rPr lang="en-US" sz="4000" i="1" dirty="0" smtClean="0">
                <a:latin typeface="Calibri"/>
              </a:rPr>
              <a:t>events</a:t>
            </a:r>
            <a:r>
              <a:rPr lang="en-US" sz="4000" dirty="0" smtClean="0">
                <a:latin typeface="Calibri"/>
              </a:rPr>
              <a:t> in continuous time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0" y="1187549"/>
            <a:ext cx="6552728" cy="59338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12520" y="7092205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/>
              </a:rPr>
              <a:t>Qmee, 2013</a:t>
            </a:r>
          </a:p>
        </p:txBody>
      </p:sp>
    </p:spTree>
    <p:extLst>
      <p:ext uri="{BB962C8B-B14F-4D97-AF65-F5344CB8AC3E}">
        <p14:creationId xmlns:p14="http://schemas.microsoft.com/office/powerpoint/2010/main" val="1884456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32" y="1615653"/>
            <a:ext cx="373084" cy="363984"/>
          </a:xfrm>
          <a:prstGeom prst="rect">
            <a:avLst/>
          </a:prstGeom>
        </p:spPr>
      </p:pic>
      <p:sp>
        <p:nvSpPr>
          <p:cNvPr id="72" name="Freeform 71"/>
          <p:cNvSpPr/>
          <p:nvPr/>
        </p:nvSpPr>
        <p:spPr>
          <a:xfrm flipH="1">
            <a:off x="3600152" y="2137047"/>
            <a:ext cx="1152128" cy="418653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2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Fitting a </a:t>
            </a:r>
            <a:r>
              <a:rPr lang="en-US" sz="3600" dirty="0" smtClean="0">
                <a:latin typeface="Calibri"/>
              </a:rPr>
              <a:t>Hawkes </a:t>
            </a:r>
            <a:r>
              <a:rPr lang="en-US" sz="3600" dirty="0" smtClean="0">
                <a:latin typeface="Calibri"/>
              </a:rPr>
              <a:t>process from a recorded </a:t>
            </a:r>
            <a:r>
              <a:rPr lang="en-US" sz="3600" dirty="0" smtClean="0">
                <a:latin typeface="Calibri"/>
              </a:rPr>
              <a:t>timeline</a:t>
            </a:r>
            <a:endParaRPr lang="en-US" sz="3600" dirty="0" smtClean="0">
              <a:latin typeface="Calibri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201569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1921024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312120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742124" y="1921024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2893134"/>
            <a:ext cx="558800" cy="17780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 bwMode="auto">
          <a:xfrm>
            <a:off x="3528144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897" y="2854910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280" y="2854910"/>
            <a:ext cx="228864" cy="27463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425080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sp>
        <p:nvSpPr>
          <p:cNvPr id="63" name="Oval 62"/>
          <p:cNvSpPr/>
          <p:nvPr/>
        </p:nvSpPr>
        <p:spPr bwMode="auto">
          <a:xfrm>
            <a:off x="2952080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3384128" y="2281064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3600152" y="2451411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087984" y="2641104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>
          <a:xfrm flipH="1">
            <a:off x="3024088" y="2353072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8" idx="2"/>
          </p:cNvCxnSpPr>
          <p:nvPr/>
        </p:nvCxnSpPr>
        <p:spPr bwMode="auto">
          <a:xfrm>
            <a:off x="3024088" y="2353072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680272" y="2555701"/>
            <a:ext cx="30243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84128" y="2569096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384128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0" idx="2"/>
          </p:cNvCxnSpPr>
          <p:nvPr/>
        </p:nvCxnSpPr>
        <p:spPr bwMode="auto">
          <a:xfrm>
            <a:off x="3384128" y="2281064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600152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2" idx="2"/>
          </p:cNvCxnSpPr>
          <p:nvPr/>
        </p:nvCxnSpPr>
        <p:spPr bwMode="auto">
          <a:xfrm>
            <a:off x="3600152" y="2137047"/>
            <a:ext cx="0" cy="3291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600152" y="2195661"/>
            <a:ext cx="37444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1798306" y="2699717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260" y="1619597"/>
            <a:ext cx="526212" cy="36004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 bwMode="auto">
          <a:xfrm flipH="1">
            <a:off x="5472360" y="1979637"/>
            <a:ext cx="36004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336" y="1677203"/>
            <a:ext cx="288032" cy="230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3880" y="1619597"/>
            <a:ext cx="402456" cy="3892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1296" y="2887286"/>
            <a:ext cx="246888" cy="26637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0312" y="3647522"/>
            <a:ext cx="323878" cy="35547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952" y="3647522"/>
            <a:ext cx="250444" cy="32816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477" y="3647522"/>
            <a:ext cx="300033" cy="36004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9589" y="3691107"/>
            <a:ext cx="332994" cy="35928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5533" y="3575514"/>
            <a:ext cx="560062" cy="504056"/>
          </a:xfrm>
          <a:prstGeom prst="rect">
            <a:avLst/>
          </a:prstGeom>
        </p:spPr>
      </p:pic>
      <p:cxnSp>
        <p:nvCxnSpPr>
          <p:cNvPr id="106" name="Straight Arrow Connector 105"/>
          <p:cNvCxnSpPr/>
          <p:nvPr/>
        </p:nvCxnSpPr>
        <p:spPr bwMode="auto">
          <a:xfrm flipH="1" flipV="1">
            <a:off x="1643365" y="4139878"/>
            <a:ext cx="2448272" cy="4320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8" name="Group 107"/>
          <p:cNvGrpSpPr/>
          <p:nvPr/>
        </p:nvGrpSpPr>
        <p:grpSpPr>
          <a:xfrm>
            <a:off x="5570022" y="3419797"/>
            <a:ext cx="2554063" cy="866487"/>
            <a:chOff x="5870625" y="3635821"/>
            <a:chExt cx="2554063" cy="866487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74681" y="3635821"/>
              <a:ext cx="1872208" cy="794479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52480" y="3998252"/>
              <a:ext cx="174877" cy="7200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870625" y="3638212"/>
              <a:ext cx="720080" cy="84752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246888" y="3657758"/>
              <a:ext cx="177800" cy="844550"/>
            </a:xfrm>
            <a:prstGeom prst="rect">
              <a:avLst/>
            </a:prstGeom>
          </p:spPr>
        </p:pic>
      </p:grpSp>
      <p:cxnSp>
        <p:nvCxnSpPr>
          <p:cNvPr id="113" name="Straight Arrow Connector 112"/>
          <p:cNvCxnSpPr/>
          <p:nvPr/>
        </p:nvCxnSpPr>
        <p:spPr bwMode="auto">
          <a:xfrm flipH="1" flipV="1">
            <a:off x="2657919" y="4079571"/>
            <a:ext cx="1433718" cy="492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" name="Right Arrow 114"/>
          <p:cNvSpPr/>
          <p:nvPr/>
        </p:nvSpPr>
        <p:spPr bwMode="auto">
          <a:xfrm rot="5400000">
            <a:off x="4523685" y="5303706"/>
            <a:ext cx="720080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011765" y="5375714"/>
            <a:ext cx="151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charset="0"/>
              </a:rPr>
              <a:t>Maximum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likelihood</a:t>
            </a:r>
            <a:endParaRPr lang="en-US" sz="2000" b="1" dirty="0" smtClean="0"/>
          </a:p>
        </p:txBody>
      </p:sp>
      <p:sp>
        <p:nvSpPr>
          <p:cNvPr id="121" name="Rectangle 120"/>
          <p:cNvSpPr/>
          <p:nvPr/>
        </p:nvSpPr>
        <p:spPr>
          <a:xfrm>
            <a:off x="6611917" y="6107988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charset="0"/>
              </a:rPr>
              <a:t>The </a:t>
            </a:r>
            <a:r>
              <a:rPr lang="en-US" sz="2000" b="1" dirty="0" smtClean="0">
                <a:latin typeface="Calibri" charset="0"/>
              </a:rPr>
              <a:t>max. likelihood 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is </a:t>
            </a:r>
            <a:r>
              <a:rPr lang="en-US" sz="2000" b="1" dirty="0" smtClean="0">
                <a:solidFill>
                  <a:srgbClr val="009900"/>
                </a:solidFill>
                <a:latin typeface="Calibri" charset="0"/>
              </a:rPr>
              <a:t>jointly </a:t>
            </a:r>
            <a:r>
              <a:rPr lang="en-US" sz="2000" b="1" dirty="0" smtClean="0">
                <a:solidFill>
                  <a:srgbClr val="008000"/>
                </a:solidFill>
                <a:latin typeface="Calibri" charset="0"/>
              </a:rPr>
              <a:t>convex</a:t>
            </a:r>
            <a:br>
              <a:rPr lang="en-US" sz="2000" b="1" dirty="0" smtClean="0">
                <a:solidFill>
                  <a:srgbClr val="008000"/>
                </a:solidFill>
                <a:latin typeface="Calibri" charset="0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sz="2000" b="1" dirty="0" smtClean="0">
                <a:latin typeface="Calibri" charset="0"/>
              </a:rPr>
              <a:t>in     and </a:t>
            </a:r>
            <a:endParaRPr lang="en-US" sz="2000" b="1" dirty="0" smtClean="0"/>
          </a:p>
        </p:txBody>
      </p:sp>
      <p:sp>
        <p:nvSpPr>
          <p:cNvPr id="122" name="Rectangle 121"/>
          <p:cNvSpPr/>
          <p:nvPr/>
        </p:nvSpPr>
        <p:spPr>
          <a:xfrm rot="18499677">
            <a:off x="8511576" y="6376154"/>
            <a:ext cx="1800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 charset="0"/>
              </a:rPr>
              <a:t>(use CVX!)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256" y="3575514"/>
            <a:ext cx="560062" cy="504056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7620" y="3583581"/>
            <a:ext cx="135255" cy="49593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39507" y="3583581"/>
            <a:ext cx="137160" cy="50292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7421" y="3575514"/>
            <a:ext cx="560062" cy="50405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3888" y="3575514"/>
            <a:ext cx="560062" cy="504056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15974" y="3583580"/>
            <a:ext cx="137160" cy="50292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8343" y="3583581"/>
            <a:ext cx="137160" cy="502920"/>
          </a:xfrm>
          <a:prstGeom prst="rect">
            <a:avLst/>
          </a:prstGeom>
        </p:spPr>
      </p:pic>
      <p:cxnSp>
        <p:nvCxnSpPr>
          <p:cNvPr id="131" name="Straight Connector 130"/>
          <p:cNvCxnSpPr/>
          <p:nvPr/>
        </p:nvCxnSpPr>
        <p:spPr bwMode="auto">
          <a:xfrm>
            <a:off x="4163645" y="3791538"/>
            <a:ext cx="274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V="1">
            <a:off x="4091637" y="4067869"/>
            <a:ext cx="309634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Straight Arrow Connector 158"/>
          <p:cNvCxnSpPr/>
          <p:nvPr/>
        </p:nvCxnSpPr>
        <p:spPr bwMode="auto">
          <a:xfrm flipH="1" flipV="1">
            <a:off x="3587581" y="4079571"/>
            <a:ext cx="504056" cy="492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0" name="Picture 1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02460" y="4583626"/>
            <a:ext cx="4093433" cy="648072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27341" y="6455833"/>
            <a:ext cx="1224136" cy="244827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5373" y="6743866"/>
            <a:ext cx="209479" cy="288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03405" y="6763404"/>
            <a:ext cx="242476" cy="216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31397" y="6887881"/>
            <a:ext cx="85077" cy="118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3485" y="6170170"/>
            <a:ext cx="3745208" cy="933736"/>
          </a:xfrm>
          <a:prstGeom prst="rect">
            <a:avLst/>
          </a:prstGeom>
        </p:spPr>
      </p:pic>
      <p:sp>
        <p:nvSpPr>
          <p:cNvPr id="163" name="Left Brace 162"/>
          <p:cNvSpPr/>
          <p:nvPr/>
        </p:nvSpPr>
        <p:spPr bwMode="auto">
          <a:xfrm rot="10800000">
            <a:off x="6683926" y="6134641"/>
            <a:ext cx="216024" cy="9692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42598" y="6815874"/>
            <a:ext cx="209479" cy="288032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56133" y="6815874"/>
            <a:ext cx="242476" cy="216024"/>
          </a:xfrm>
          <a:prstGeom prst="rect">
            <a:avLst/>
          </a:prstGeom>
        </p:spPr>
      </p:pic>
      <p:cxnSp>
        <p:nvCxnSpPr>
          <p:cNvPr id="167" name="Straight Arrow Connector 166"/>
          <p:cNvCxnSpPr>
            <a:endCxn id="124" idx="2"/>
          </p:cNvCxnSpPr>
          <p:nvPr/>
        </p:nvCxnSpPr>
        <p:spPr bwMode="auto">
          <a:xfrm flipV="1">
            <a:off x="4091637" y="4079570"/>
            <a:ext cx="724650" cy="492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2230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21" grpId="0"/>
      <p:bldP spid="122" grpId="0"/>
      <p:bldP spid="163" grpId="1" animBg="1"/>
      <p:bldP spid="163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/>
        </p:nvSpPr>
        <p:spPr>
          <a:xfrm flipH="1">
            <a:off x="3600152" y="2137047"/>
            <a:ext cx="1152128" cy="418653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Sampling from </a:t>
            </a:r>
            <a:r>
              <a:rPr lang="en-US" sz="3800" dirty="0" smtClean="0">
                <a:latin typeface="Calibri"/>
              </a:rPr>
              <a:t>a Hawkes </a:t>
            </a:r>
            <a:r>
              <a:rPr lang="en-US" sz="3800" dirty="0" smtClean="0">
                <a:latin typeface="Calibri"/>
              </a:rPr>
              <a:t>process</a:t>
            </a:r>
            <a:endParaRPr lang="en-US" sz="3800" dirty="0" smtClean="0">
              <a:latin typeface="Calibri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2201569"/>
            <a:ext cx="502410" cy="53872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 bwMode="auto">
          <a:xfrm>
            <a:off x="2053492" y="1921024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3312120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742124" y="1921024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6" y="2895352"/>
            <a:ext cx="558800" cy="17780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 bwMode="auto">
          <a:xfrm>
            <a:off x="3528144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897" y="2857128"/>
            <a:ext cx="190207" cy="2492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280" y="2857128"/>
            <a:ext cx="228864" cy="27463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174172" y="2425080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sp>
        <p:nvSpPr>
          <p:cNvPr id="63" name="Oval 62"/>
          <p:cNvSpPr/>
          <p:nvPr/>
        </p:nvSpPr>
        <p:spPr bwMode="auto">
          <a:xfrm>
            <a:off x="2952080" y="2137048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3384128" y="2281064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3600152" y="2451411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Connector 61"/>
          <p:cNvCxnSpPr>
            <a:stCxn id="63" idx="4"/>
          </p:cNvCxnSpPr>
          <p:nvPr/>
        </p:nvCxnSpPr>
        <p:spPr bwMode="auto">
          <a:xfrm>
            <a:off x="3024088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087984" y="2641104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>
          <a:xfrm flipH="1">
            <a:off x="3024088" y="2353072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8" idx="2"/>
          </p:cNvCxnSpPr>
          <p:nvPr/>
        </p:nvCxnSpPr>
        <p:spPr bwMode="auto">
          <a:xfrm>
            <a:off x="3024088" y="2353072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680272" y="2555701"/>
            <a:ext cx="30243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84128" y="2569096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8" name="Straight Connector 47"/>
          <p:cNvCxnSpPr>
            <a:stCxn id="49" idx="4"/>
          </p:cNvCxnSpPr>
          <p:nvPr/>
        </p:nvCxnSpPr>
        <p:spPr bwMode="auto">
          <a:xfrm>
            <a:off x="3384128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0" idx="2"/>
          </p:cNvCxnSpPr>
          <p:nvPr/>
        </p:nvCxnSpPr>
        <p:spPr bwMode="auto">
          <a:xfrm>
            <a:off x="3384128" y="2281064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600152" y="2281064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2" idx="2"/>
          </p:cNvCxnSpPr>
          <p:nvPr/>
        </p:nvCxnSpPr>
        <p:spPr bwMode="auto">
          <a:xfrm>
            <a:off x="3600152" y="2137047"/>
            <a:ext cx="0" cy="3291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600152" y="2195661"/>
            <a:ext cx="37444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1798306" y="2701935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5472360" y="1979637"/>
            <a:ext cx="36004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296" y="2889504"/>
            <a:ext cx="246888" cy="266379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863848" y="3491805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Thinning procedure (similar to rejection sampling):</a:t>
            </a:r>
            <a:endParaRPr lang="en-US" sz="2800" b="1" dirty="0" smtClean="0"/>
          </a:p>
        </p:txBody>
      </p:sp>
      <p:sp>
        <p:nvSpPr>
          <p:cNvPr id="159" name="Rectangle 158"/>
          <p:cNvSpPr/>
          <p:nvPr/>
        </p:nvSpPr>
        <p:spPr>
          <a:xfrm>
            <a:off x="863848" y="409603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Sample     from Poisson process with intensity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935856" y="655853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Keep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the sample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if 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6016" y="4227044"/>
            <a:ext cx="144016" cy="272873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>
          <a:xfrm>
            <a:off x="6336456" y="49319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Inversion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sampling</a:t>
            </a:r>
            <a:endParaRPr lang="en-US" sz="2000" b="1" dirty="0" smtClean="0"/>
          </a:p>
        </p:txBody>
      </p:sp>
      <p:sp>
        <p:nvSpPr>
          <p:cNvPr id="163" name="Left Brace 162"/>
          <p:cNvSpPr/>
          <p:nvPr/>
        </p:nvSpPr>
        <p:spPr bwMode="auto">
          <a:xfrm rot="10800000">
            <a:off x="5976417" y="4715940"/>
            <a:ext cx="216024" cy="115212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5" name="Straight Connector 164"/>
          <p:cNvCxnSpPr/>
          <p:nvPr/>
        </p:nvCxnSpPr>
        <p:spPr bwMode="auto">
          <a:xfrm>
            <a:off x="2657976" y="5591275"/>
            <a:ext cx="4114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6" name="Picture 1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0448" y="5496328"/>
            <a:ext cx="360040" cy="156539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4504" y="5208296"/>
            <a:ext cx="297197" cy="34053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8560" y="5352312"/>
            <a:ext cx="511636" cy="36004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6987" y="4673904"/>
            <a:ext cx="1555373" cy="31392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920" y="5424320"/>
            <a:ext cx="197420" cy="374059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900" y="5352312"/>
            <a:ext cx="419100" cy="444500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4248" y="5424320"/>
            <a:ext cx="230146" cy="236784"/>
          </a:xfrm>
          <a:prstGeom prst="rect">
            <a:avLst/>
          </a:prstGeom>
        </p:spPr>
      </p:pic>
      <p:cxnSp>
        <p:nvCxnSpPr>
          <p:cNvPr id="174" name="Straight Arrow Connector 173"/>
          <p:cNvCxnSpPr/>
          <p:nvPr/>
        </p:nvCxnSpPr>
        <p:spPr bwMode="auto">
          <a:xfrm>
            <a:off x="4565059" y="5064280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5" name="Picture 1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4168" y="5352312"/>
            <a:ext cx="297197" cy="340538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2200" y="5464303"/>
            <a:ext cx="360040" cy="156539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0272" y="5352312"/>
            <a:ext cx="144016" cy="414991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72161" y="5352312"/>
            <a:ext cx="125349" cy="37338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328" y="5393984"/>
            <a:ext cx="360040" cy="388464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05848" y="5393984"/>
            <a:ext cx="278480" cy="271215"/>
          </a:xfrm>
          <a:prstGeom prst="rect">
            <a:avLst/>
          </a:prstGeom>
        </p:spPr>
      </p:pic>
      <p:sp>
        <p:nvSpPr>
          <p:cNvPr id="181" name="Rectangle 180"/>
          <p:cNvSpPr/>
          <p:nvPr/>
        </p:nvSpPr>
        <p:spPr>
          <a:xfrm>
            <a:off x="935856" y="598246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Generate </a:t>
            </a:r>
            <a:endParaRPr lang="en-US" sz="2400" b="1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6408463" y="6156102"/>
            <a:ext cx="2088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Keep sample with prob. </a:t>
            </a:r>
            <a:endParaRPr lang="en-US" sz="2000" b="1" dirty="0" smtClean="0"/>
          </a:p>
        </p:txBody>
      </p:sp>
      <p:sp>
        <p:nvSpPr>
          <p:cNvPr id="183" name="Left Brace 182"/>
          <p:cNvSpPr/>
          <p:nvPr/>
        </p:nvSpPr>
        <p:spPr bwMode="auto">
          <a:xfrm rot="10800000">
            <a:off x="6048425" y="6050932"/>
            <a:ext cx="216024" cy="9692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0152" y="6096370"/>
            <a:ext cx="1656184" cy="33427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8064" y="6122266"/>
            <a:ext cx="684999" cy="321867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75352" y="6588149"/>
            <a:ext cx="704920" cy="4320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96296" y="1615653"/>
            <a:ext cx="1584176" cy="375685"/>
            <a:chOff x="4896296" y="1615653"/>
            <a:chExt cx="1584176" cy="375685"/>
          </a:xfrm>
        </p:grpSpPr>
        <p:grpSp>
          <p:nvGrpSpPr>
            <p:cNvPr id="3" name="Group 2"/>
            <p:cNvGrpSpPr/>
            <p:nvPr/>
          </p:nvGrpSpPr>
          <p:grpSpPr>
            <a:xfrm>
              <a:off x="4896296" y="1615653"/>
              <a:ext cx="1584176" cy="375685"/>
              <a:chOff x="4896296" y="1615653"/>
              <a:chExt cx="1584176" cy="37568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03332" y="1615653"/>
                <a:ext cx="373084" cy="36398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54260" y="1619597"/>
                <a:ext cx="526212" cy="36004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56336" y="1677203"/>
                <a:ext cx="288032" cy="23042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6296" y="1619597"/>
                <a:ext cx="270358" cy="371741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139680" y="1763613"/>
              <a:ext cx="116656" cy="18835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722178" y="5640344"/>
            <a:ext cx="346558" cy="371741"/>
            <a:chOff x="2722178" y="5640344"/>
            <a:chExt cx="346558" cy="371741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722178" y="5640344"/>
              <a:ext cx="270358" cy="3717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952080" y="5796061"/>
              <a:ext cx="116656" cy="18835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218226" y="4200184"/>
            <a:ext cx="387014" cy="371741"/>
            <a:chOff x="7218226" y="4200184"/>
            <a:chExt cx="387014" cy="371741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218226" y="4200184"/>
              <a:ext cx="270358" cy="3717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488584" y="4355901"/>
              <a:ext cx="116656" cy="18835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697946" y="6516141"/>
            <a:ext cx="1179102" cy="504056"/>
            <a:chOff x="4697946" y="6516141"/>
            <a:chExt cx="1179102" cy="504056"/>
          </a:xfrm>
        </p:grpSpPr>
        <p:grpSp>
          <p:nvGrpSpPr>
            <p:cNvPr id="190" name="Group 189"/>
            <p:cNvGrpSpPr/>
            <p:nvPr/>
          </p:nvGrpSpPr>
          <p:grpSpPr>
            <a:xfrm>
              <a:off x="4697946" y="6516141"/>
              <a:ext cx="1062446" cy="504056"/>
              <a:chOff x="5040312" y="6876181"/>
              <a:chExt cx="1062446" cy="504056"/>
            </a:xfrm>
          </p:grpSpPr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6376" y="6876181"/>
                <a:ext cx="238763" cy="504056"/>
              </a:xfrm>
              <a:prstGeom prst="rect">
                <a:avLst/>
              </a:prstGeom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32400" y="6981595"/>
                <a:ext cx="270358" cy="371741"/>
              </a:xfrm>
              <a:prstGeom prst="rect">
                <a:avLst/>
              </a:prstGeom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40312" y="6952877"/>
                <a:ext cx="620361" cy="427360"/>
              </a:xfrm>
              <a:prstGeom prst="rect">
                <a:avLst/>
              </a:prstGeom>
            </p:spPr>
          </p:pic>
        </p:grp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760392" y="6804173"/>
              <a:ext cx="116656" cy="18835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200553" y="6516143"/>
            <a:ext cx="864145" cy="360038"/>
            <a:chOff x="7200553" y="6516143"/>
            <a:chExt cx="864145" cy="360038"/>
          </a:xfrm>
        </p:grpSpPr>
        <p:grpSp>
          <p:nvGrpSpPr>
            <p:cNvPr id="184" name="Group 183"/>
            <p:cNvGrpSpPr/>
            <p:nvPr/>
          </p:nvGrpSpPr>
          <p:grpSpPr>
            <a:xfrm>
              <a:off x="7200553" y="6516143"/>
              <a:ext cx="792092" cy="360038"/>
              <a:chOff x="8640712" y="6804175"/>
              <a:chExt cx="792092" cy="360038"/>
            </a:xfrm>
          </p:grpSpPr>
          <p:pic>
            <p:nvPicPr>
              <p:cNvPr id="185" name="Picture 184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640712" y="6816974"/>
                <a:ext cx="504056" cy="347239"/>
              </a:xfrm>
              <a:prstGeom prst="rect">
                <a:avLst/>
              </a:prstGeom>
            </p:spPr>
          </p:pic>
          <p:grpSp>
            <p:nvGrpSpPr>
              <p:cNvPr id="186" name="Group 185"/>
              <p:cNvGrpSpPr>
                <a:grpSpLocks noChangeAspect="1"/>
              </p:cNvGrpSpPr>
              <p:nvPr/>
            </p:nvGrpSpPr>
            <p:grpSpPr>
              <a:xfrm>
                <a:off x="9092336" y="6804175"/>
                <a:ext cx="340468" cy="352839"/>
                <a:chOff x="9432800" y="6846487"/>
                <a:chExt cx="486382" cy="504056"/>
              </a:xfrm>
            </p:grpSpPr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32800" y="6846487"/>
                  <a:ext cx="238763" cy="504056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48824" y="6951901"/>
                  <a:ext cx="270358" cy="37174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992640" y="6732165"/>
              <a:ext cx="72058" cy="116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676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2" grpId="0"/>
      <p:bldP spid="163" grpId="0" animBg="1"/>
      <p:bldP spid="181" grpId="0"/>
      <p:bldP spid="182" grpId="0"/>
      <p:bldP spid="1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 182"/>
          <p:cNvSpPr/>
          <p:nvPr/>
        </p:nvSpPr>
        <p:spPr>
          <a:xfrm flipH="1">
            <a:off x="6958584" y="6257974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4" name="Group 22533"/>
          <p:cNvGrpSpPr/>
          <p:nvPr/>
        </p:nvGrpSpPr>
        <p:grpSpPr>
          <a:xfrm>
            <a:off x="6120432" y="6103662"/>
            <a:ext cx="2808312" cy="658368"/>
            <a:chOff x="6120432" y="6361829"/>
            <a:chExt cx="4295065" cy="658368"/>
          </a:xfrm>
        </p:grpSpPr>
        <p:sp>
          <p:nvSpPr>
            <p:cNvPr id="169" name="Freeform 168"/>
            <p:cNvSpPr/>
            <p:nvPr/>
          </p:nvSpPr>
          <p:spPr>
            <a:xfrm flipH="1">
              <a:off x="7632600" y="6394938"/>
              <a:ext cx="648072" cy="329184"/>
            </a:xfrm>
            <a:custGeom>
              <a:avLst/>
              <a:gdLst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1995354 h 1995354"/>
                <a:gd name="connsiteX1" fmla="*/ 1705535 w 3340100"/>
                <a:gd name="connsiteY1" fmla="*/ 691736 h 1995354"/>
                <a:gd name="connsiteX2" fmla="*/ 2819400 w 3340100"/>
                <a:gd name="connsiteY2" fmla="*/ 39554 h 1995354"/>
                <a:gd name="connsiteX3" fmla="*/ 3340100 w 3340100"/>
                <a:gd name="connsiteY3" fmla="*/ 179254 h 1995354"/>
                <a:gd name="connsiteX0" fmla="*/ 0 w 3340100"/>
                <a:gd name="connsiteY0" fmla="*/ 1955800 h 1955800"/>
                <a:gd name="connsiteX1" fmla="*/ 1705535 w 3340100"/>
                <a:gd name="connsiteY1" fmla="*/ 652182 h 1955800"/>
                <a:gd name="connsiteX2" fmla="*/ 2819400 w 3340100"/>
                <a:gd name="connsiteY2" fmla="*/ 0 h 1955800"/>
                <a:gd name="connsiteX3" fmla="*/ 3340100 w 3340100"/>
                <a:gd name="connsiteY3" fmla="*/ 139700 h 1955800"/>
                <a:gd name="connsiteX0" fmla="*/ 0 w 3378670"/>
                <a:gd name="connsiteY0" fmla="*/ 1955800 h 1955800"/>
                <a:gd name="connsiteX1" fmla="*/ 1705535 w 3378670"/>
                <a:gd name="connsiteY1" fmla="*/ 652182 h 1955800"/>
                <a:gd name="connsiteX2" fmla="*/ 2819400 w 3378670"/>
                <a:gd name="connsiteY2" fmla="*/ 0 h 1955800"/>
                <a:gd name="connsiteX3" fmla="*/ 3340100 w 3378670"/>
                <a:gd name="connsiteY3" fmla="*/ 139700 h 1955800"/>
                <a:gd name="connsiteX4" fmla="*/ 3340100 w 3378670"/>
                <a:gd name="connsiteY4" fmla="*/ 133723 h 1955800"/>
                <a:gd name="connsiteX0" fmla="*/ 0 w 3412818"/>
                <a:gd name="connsiteY0" fmla="*/ 1955800 h 1955800"/>
                <a:gd name="connsiteX1" fmla="*/ 1705535 w 3412818"/>
                <a:gd name="connsiteY1" fmla="*/ 652182 h 1955800"/>
                <a:gd name="connsiteX2" fmla="*/ 2819400 w 3412818"/>
                <a:gd name="connsiteY2" fmla="*/ 0 h 1955800"/>
                <a:gd name="connsiteX3" fmla="*/ 3340100 w 3412818"/>
                <a:gd name="connsiteY3" fmla="*/ 139700 h 1955800"/>
                <a:gd name="connsiteX4" fmla="*/ 3411818 w 3412818"/>
                <a:gd name="connsiteY4" fmla="*/ 160617 h 1955800"/>
                <a:gd name="connsiteX0" fmla="*/ 0 w 3411818"/>
                <a:gd name="connsiteY0" fmla="*/ 1974688 h 1974688"/>
                <a:gd name="connsiteX1" fmla="*/ 1705535 w 3411818"/>
                <a:gd name="connsiteY1" fmla="*/ 671070 h 1974688"/>
                <a:gd name="connsiteX2" fmla="*/ 2819400 w 3411818"/>
                <a:gd name="connsiteY2" fmla="*/ 18888 h 1974688"/>
                <a:gd name="connsiteX3" fmla="*/ 3411818 w 3411818"/>
                <a:gd name="connsiteY3" fmla="*/ 179505 h 1974688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8122 h 1958122"/>
                <a:gd name="connsiteX1" fmla="*/ 1705535 w 3411818"/>
                <a:gd name="connsiteY1" fmla="*/ 654504 h 1958122"/>
                <a:gd name="connsiteX2" fmla="*/ 2819400 w 3411818"/>
                <a:gd name="connsiteY2" fmla="*/ 2322 h 1958122"/>
                <a:gd name="connsiteX3" fmla="*/ 3411818 w 3411818"/>
                <a:gd name="connsiteY3" fmla="*/ 162939 h 1958122"/>
                <a:gd name="connsiteX0" fmla="*/ 0 w 3574813"/>
                <a:gd name="connsiteY0" fmla="*/ 2057364 h 2057364"/>
                <a:gd name="connsiteX1" fmla="*/ 1705535 w 3574813"/>
                <a:gd name="connsiteY1" fmla="*/ 753746 h 2057364"/>
                <a:gd name="connsiteX2" fmla="*/ 2819400 w 3574813"/>
                <a:gd name="connsiteY2" fmla="*/ 101564 h 2057364"/>
                <a:gd name="connsiteX3" fmla="*/ 3574813 w 3574813"/>
                <a:gd name="connsiteY3" fmla="*/ 21569 h 2057364"/>
                <a:gd name="connsiteX0" fmla="*/ 0 w 3574813"/>
                <a:gd name="connsiteY0" fmla="*/ 2077668 h 2077668"/>
                <a:gd name="connsiteX1" fmla="*/ 1705535 w 3574813"/>
                <a:gd name="connsiteY1" fmla="*/ 774050 h 2077668"/>
                <a:gd name="connsiteX2" fmla="*/ 2765069 w 3574813"/>
                <a:gd name="connsiteY2" fmla="*/ 75298 h 2077668"/>
                <a:gd name="connsiteX3" fmla="*/ 3574813 w 3574813"/>
                <a:gd name="connsiteY3" fmla="*/ 41873 h 2077668"/>
                <a:gd name="connsiteX0" fmla="*/ 0 w 3574813"/>
                <a:gd name="connsiteY0" fmla="*/ 2053704 h 2053704"/>
                <a:gd name="connsiteX1" fmla="*/ 1705535 w 3574813"/>
                <a:gd name="connsiteY1" fmla="*/ 750086 h 2053704"/>
                <a:gd name="connsiteX2" fmla="*/ 2765069 w 3574813"/>
                <a:gd name="connsiteY2" fmla="*/ 51334 h 2053704"/>
                <a:gd name="connsiteX3" fmla="*/ 3574813 w 3574813"/>
                <a:gd name="connsiteY3" fmla="*/ 17909 h 2053704"/>
                <a:gd name="connsiteX0" fmla="*/ 0 w 3574813"/>
                <a:gd name="connsiteY0" fmla="*/ 2112935 h 2112935"/>
                <a:gd name="connsiteX1" fmla="*/ 1705535 w 3574813"/>
                <a:gd name="connsiteY1" fmla="*/ 809317 h 2112935"/>
                <a:gd name="connsiteX2" fmla="*/ 2889256 w 3574813"/>
                <a:gd name="connsiteY2" fmla="*/ 17425 h 2112935"/>
                <a:gd name="connsiteX3" fmla="*/ 3574813 w 3574813"/>
                <a:gd name="connsiteY3" fmla="*/ 77140 h 2112935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89467 h 2189467"/>
                <a:gd name="connsiteX1" fmla="*/ 1705535 w 3574813"/>
                <a:gd name="connsiteY1" fmla="*/ 885849 h 2189467"/>
                <a:gd name="connsiteX2" fmla="*/ 2889256 w 3574813"/>
                <a:gd name="connsiteY2" fmla="*/ 93957 h 2189467"/>
                <a:gd name="connsiteX3" fmla="*/ 3574813 w 3574813"/>
                <a:gd name="connsiteY3" fmla="*/ 37247 h 2189467"/>
                <a:gd name="connsiteX0" fmla="*/ 0 w 3574813"/>
                <a:gd name="connsiteY0" fmla="*/ 2175603 h 2175603"/>
                <a:gd name="connsiteX1" fmla="*/ 1705535 w 3574813"/>
                <a:gd name="connsiteY1" fmla="*/ 871985 h 2175603"/>
                <a:gd name="connsiteX2" fmla="*/ 2889256 w 3574813"/>
                <a:gd name="connsiteY2" fmla="*/ 80093 h 2175603"/>
                <a:gd name="connsiteX3" fmla="*/ 3574813 w 3574813"/>
                <a:gd name="connsiteY3" fmla="*/ 23383 h 217560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80593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57308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528" h="2284168">
                  <a:moveTo>
                    <a:pt x="0" y="2284168"/>
                  </a:moveTo>
                  <a:cubicBezTo>
                    <a:pt x="1039159" y="2261507"/>
                    <a:pt x="2338197" y="1648425"/>
                    <a:pt x="2820550" y="1161655"/>
                  </a:cubicBezTo>
                  <a:cubicBezTo>
                    <a:pt x="3302903" y="674885"/>
                    <a:pt x="3413374" y="391530"/>
                    <a:pt x="3551528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>
              <a:off x="8064648" y="6361829"/>
              <a:ext cx="0" cy="329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Rectangle 170"/>
            <p:cNvSpPr/>
            <p:nvPr/>
          </p:nvSpPr>
          <p:spPr bwMode="auto">
            <a:xfrm>
              <a:off x="8064648" y="6610962"/>
              <a:ext cx="432048" cy="3108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7670722" y="6709301"/>
              <a:ext cx="432048" cy="3108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 bwMode="auto">
            <a:xfrm>
              <a:off x="6120432" y="6898994"/>
              <a:ext cx="93610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Freeform 173"/>
            <p:cNvSpPr/>
            <p:nvPr/>
          </p:nvSpPr>
          <p:spPr>
            <a:xfrm flipH="1">
              <a:off x="7056536" y="6610962"/>
              <a:ext cx="495584" cy="265219"/>
            </a:xfrm>
            <a:custGeom>
              <a:avLst/>
              <a:gdLst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1995354 h 1995354"/>
                <a:gd name="connsiteX1" fmla="*/ 1705535 w 3340100"/>
                <a:gd name="connsiteY1" fmla="*/ 691736 h 1995354"/>
                <a:gd name="connsiteX2" fmla="*/ 2819400 w 3340100"/>
                <a:gd name="connsiteY2" fmla="*/ 39554 h 1995354"/>
                <a:gd name="connsiteX3" fmla="*/ 3340100 w 3340100"/>
                <a:gd name="connsiteY3" fmla="*/ 179254 h 1995354"/>
                <a:gd name="connsiteX0" fmla="*/ 0 w 3340100"/>
                <a:gd name="connsiteY0" fmla="*/ 1955800 h 1955800"/>
                <a:gd name="connsiteX1" fmla="*/ 1705535 w 3340100"/>
                <a:gd name="connsiteY1" fmla="*/ 652182 h 1955800"/>
                <a:gd name="connsiteX2" fmla="*/ 2819400 w 3340100"/>
                <a:gd name="connsiteY2" fmla="*/ 0 h 1955800"/>
                <a:gd name="connsiteX3" fmla="*/ 3340100 w 3340100"/>
                <a:gd name="connsiteY3" fmla="*/ 139700 h 1955800"/>
                <a:gd name="connsiteX0" fmla="*/ 0 w 3378670"/>
                <a:gd name="connsiteY0" fmla="*/ 1955800 h 1955800"/>
                <a:gd name="connsiteX1" fmla="*/ 1705535 w 3378670"/>
                <a:gd name="connsiteY1" fmla="*/ 652182 h 1955800"/>
                <a:gd name="connsiteX2" fmla="*/ 2819400 w 3378670"/>
                <a:gd name="connsiteY2" fmla="*/ 0 h 1955800"/>
                <a:gd name="connsiteX3" fmla="*/ 3340100 w 3378670"/>
                <a:gd name="connsiteY3" fmla="*/ 139700 h 1955800"/>
                <a:gd name="connsiteX4" fmla="*/ 3340100 w 3378670"/>
                <a:gd name="connsiteY4" fmla="*/ 133723 h 1955800"/>
                <a:gd name="connsiteX0" fmla="*/ 0 w 3412818"/>
                <a:gd name="connsiteY0" fmla="*/ 1955800 h 1955800"/>
                <a:gd name="connsiteX1" fmla="*/ 1705535 w 3412818"/>
                <a:gd name="connsiteY1" fmla="*/ 652182 h 1955800"/>
                <a:gd name="connsiteX2" fmla="*/ 2819400 w 3412818"/>
                <a:gd name="connsiteY2" fmla="*/ 0 h 1955800"/>
                <a:gd name="connsiteX3" fmla="*/ 3340100 w 3412818"/>
                <a:gd name="connsiteY3" fmla="*/ 139700 h 1955800"/>
                <a:gd name="connsiteX4" fmla="*/ 3411818 w 3412818"/>
                <a:gd name="connsiteY4" fmla="*/ 160617 h 1955800"/>
                <a:gd name="connsiteX0" fmla="*/ 0 w 3411818"/>
                <a:gd name="connsiteY0" fmla="*/ 1974688 h 1974688"/>
                <a:gd name="connsiteX1" fmla="*/ 1705535 w 3411818"/>
                <a:gd name="connsiteY1" fmla="*/ 671070 h 1974688"/>
                <a:gd name="connsiteX2" fmla="*/ 2819400 w 3411818"/>
                <a:gd name="connsiteY2" fmla="*/ 18888 h 1974688"/>
                <a:gd name="connsiteX3" fmla="*/ 3411818 w 3411818"/>
                <a:gd name="connsiteY3" fmla="*/ 179505 h 1974688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8122 h 1958122"/>
                <a:gd name="connsiteX1" fmla="*/ 1705535 w 3411818"/>
                <a:gd name="connsiteY1" fmla="*/ 654504 h 1958122"/>
                <a:gd name="connsiteX2" fmla="*/ 2819400 w 3411818"/>
                <a:gd name="connsiteY2" fmla="*/ 2322 h 1958122"/>
                <a:gd name="connsiteX3" fmla="*/ 3411818 w 3411818"/>
                <a:gd name="connsiteY3" fmla="*/ 162939 h 1958122"/>
                <a:gd name="connsiteX0" fmla="*/ 0 w 3574813"/>
                <a:gd name="connsiteY0" fmla="*/ 2057364 h 2057364"/>
                <a:gd name="connsiteX1" fmla="*/ 1705535 w 3574813"/>
                <a:gd name="connsiteY1" fmla="*/ 753746 h 2057364"/>
                <a:gd name="connsiteX2" fmla="*/ 2819400 w 3574813"/>
                <a:gd name="connsiteY2" fmla="*/ 101564 h 2057364"/>
                <a:gd name="connsiteX3" fmla="*/ 3574813 w 3574813"/>
                <a:gd name="connsiteY3" fmla="*/ 21569 h 2057364"/>
                <a:gd name="connsiteX0" fmla="*/ 0 w 3574813"/>
                <a:gd name="connsiteY0" fmla="*/ 2077668 h 2077668"/>
                <a:gd name="connsiteX1" fmla="*/ 1705535 w 3574813"/>
                <a:gd name="connsiteY1" fmla="*/ 774050 h 2077668"/>
                <a:gd name="connsiteX2" fmla="*/ 2765069 w 3574813"/>
                <a:gd name="connsiteY2" fmla="*/ 75298 h 2077668"/>
                <a:gd name="connsiteX3" fmla="*/ 3574813 w 3574813"/>
                <a:gd name="connsiteY3" fmla="*/ 41873 h 2077668"/>
                <a:gd name="connsiteX0" fmla="*/ 0 w 3574813"/>
                <a:gd name="connsiteY0" fmla="*/ 2053704 h 2053704"/>
                <a:gd name="connsiteX1" fmla="*/ 1705535 w 3574813"/>
                <a:gd name="connsiteY1" fmla="*/ 750086 h 2053704"/>
                <a:gd name="connsiteX2" fmla="*/ 2765069 w 3574813"/>
                <a:gd name="connsiteY2" fmla="*/ 51334 h 2053704"/>
                <a:gd name="connsiteX3" fmla="*/ 3574813 w 3574813"/>
                <a:gd name="connsiteY3" fmla="*/ 17909 h 2053704"/>
                <a:gd name="connsiteX0" fmla="*/ 0 w 3574813"/>
                <a:gd name="connsiteY0" fmla="*/ 2112935 h 2112935"/>
                <a:gd name="connsiteX1" fmla="*/ 1705535 w 3574813"/>
                <a:gd name="connsiteY1" fmla="*/ 809317 h 2112935"/>
                <a:gd name="connsiteX2" fmla="*/ 2889256 w 3574813"/>
                <a:gd name="connsiteY2" fmla="*/ 17425 h 2112935"/>
                <a:gd name="connsiteX3" fmla="*/ 3574813 w 3574813"/>
                <a:gd name="connsiteY3" fmla="*/ 77140 h 2112935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89467 h 2189467"/>
                <a:gd name="connsiteX1" fmla="*/ 1705535 w 3574813"/>
                <a:gd name="connsiteY1" fmla="*/ 885849 h 2189467"/>
                <a:gd name="connsiteX2" fmla="*/ 2889256 w 3574813"/>
                <a:gd name="connsiteY2" fmla="*/ 93957 h 2189467"/>
                <a:gd name="connsiteX3" fmla="*/ 3574813 w 3574813"/>
                <a:gd name="connsiteY3" fmla="*/ 37247 h 2189467"/>
                <a:gd name="connsiteX0" fmla="*/ 0 w 3574813"/>
                <a:gd name="connsiteY0" fmla="*/ 2175603 h 2175603"/>
                <a:gd name="connsiteX1" fmla="*/ 1705535 w 3574813"/>
                <a:gd name="connsiteY1" fmla="*/ 871985 h 2175603"/>
                <a:gd name="connsiteX2" fmla="*/ 2889256 w 3574813"/>
                <a:gd name="connsiteY2" fmla="*/ 80093 h 2175603"/>
                <a:gd name="connsiteX3" fmla="*/ 3574813 w 3574813"/>
                <a:gd name="connsiteY3" fmla="*/ 23383 h 217560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80593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57308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528" h="2284168">
                  <a:moveTo>
                    <a:pt x="0" y="2284168"/>
                  </a:moveTo>
                  <a:cubicBezTo>
                    <a:pt x="1039159" y="2261507"/>
                    <a:pt x="2338197" y="1648425"/>
                    <a:pt x="2820550" y="1161655"/>
                  </a:cubicBezTo>
                  <a:cubicBezTo>
                    <a:pt x="3302903" y="674885"/>
                    <a:pt x="3413374" y="391530"/>
                    <a:pt x="3551528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>
              <a:stCxn id="174" idx="2"/>
            </p:cNvCxnSpPr>
            <p:nvPr/>
          </p:nvCxnSpPr>
          <p:spPr bwMode="auto">
            <a:xfrm>
              <a:off x="7056536" y="6610962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8873679" y="6628256"/>
              <a:ext cx="1541818" cy="720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7416576" y="6538954"/>
              <a:ext cx="0" cy="3108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69" idx="2"/>
            </p:cNvCxnSpPr>
            <p:nvPr/>
          </p:nvCxnSpPr>
          <p:spPr bwMode="auto">
            <a:xfrm>
              <a:off x="7632600" y="6394938"/>
              <a:ext cx="0" cy="329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Summary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824" y="1600433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Building blocks </a:t>
            </a:r>
            <a:r>
              <a:rPr lang="en-US" sz="2800" dirty="0" smtClean="0">
                <a:latin typeface="Calibri" charset="0"/>
              </a:rPr>
              <a:t>to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represent </a:t>
            </a:r>
            <a:r>
              <a:rPr lang="en-US" sz="2800" b="1" dirty="0" smtClean="0">
                <a:latin typeface="Calibri" charset="0"/>
              </a:rPr>
              <a:t>different dynamic processes:</a:t>
            </a:r>
            <a:endParaRPr lang="en-US" sz="28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53306" y="2339677"/>
            <a:ext cx="27169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Calibri" charset="0"/>
              </a:rPr>
              <a:t>Poisson processes:</a:t>
            </a:r>
            <a:endParaRPr lang="en-US" sz="26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47824" y="4529782"/>
            <a:ext cx="41105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Calibri" charset="0"/>
              </a:rPr>
              <a:t>Terminating point processes:</a:t>
            </a:r>
            <a:endParaRPr lang="en-US" sz="26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719832" y="5690467"/>
            <a:ext cx="41154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Calibri" charset="0"/>
              </a:rPr>
              <a:t>Self-exciting point processes:</a:t>
            </a:r>
            <a:endParaRPr 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911" y="6266531"/>
            <a:ext cx="3847394" cy="855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904" y="5117035"/>
            <a:ext cx="2880320" cy="443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386" y="2884775"/>
            <a:ext cx="1224136" cy="348863"/>
          </a:xfrm>
          <a:prstGeom prst="rect">
            <a:avLst/>
          </a:prstGeom>
        </p:spPr>
      </p:pic>
      <p:cxnSp>
        <p:nvCxnSpPr>
          <p:cNvPr id="85" name="Straight Connector 84"/>
          <p:cNvCxnSpPr/>
          <p:nvPr/>
        </p:nvCxnSpPr>
        <p:spPr bwMode="auto">
          <a:xfrm flipH="1">
            <a:off x="6967728" y="6473998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Oval 85"/>
          <p:cNvSpPr/>
          <p:nvPr/>
        </p:nvSpPr>
        <p:spPr bwMode="auto">
          <a:xfrm>
            <a:off x="6912520" y="632998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056536" y="632998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9" name="Straight Connector 88"/>
          <p:cNvCxnSpPr>
            <a:stCxn id="90" idx="4"/>
          </p:cNvCxnSpPr>
          <p:nvPr/>
        </p:nvCxnSpPr>
        <p:spPr bwMode="auto">
          <a:xfrm flipH="1">
            <a:off x="7414930" y="6473998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/>
          <p:nvPr/>
        </p:nvSpPr>
        <p:spPr bwMode="auto">
          <a:xfrm>
            <a:off x="7344568" y="632998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1" name="Straight Connector 90"/>
          <p:cNvCxnSpPr>
            <a:stCxn id="92" idx="4"/>
          </p:cNvCxnSpPr>
          <p:nvPr/>
        </p:nvCxnSpPr>
        <p:spPr bwMode="auto">
          <a:xfrm flipH="1">
            <a:off x="6730503" y="6473998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6660141" y="632998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6120432" y="5416927"/>
            <a:ext cx="3024336" cy="111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97" name="Straight Connector 96"/>
          <p:cNvCxnSpPr/>
          <p:nvPr/>
        </p:nvCxnSpPr>
        <p:spPr bwMode="auto">
          <a:xfrm>
            <a:off x="8928744" y="5128895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6194086" y="4775608"/>
            <a:ext cx="1726546" cy="652496"/>
            <a:chOff x="3024091" y="2123655"/>
            <a:chExt cx="3384376" cy="1279022"/>
          </a:xfrm>
        </p:grpSpPr>
        <p:cxnSp>
          <p:nvCxnSpPr>
            <p:cNvPr id="99" name="Straight Connector 98"/>
            <p:cNvCxnSpPr>
              <a:endCxn id="100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Arc 99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Arc 100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4751782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05" name="Straight Connector 104"/>
          <p:cNvCxnSpPr>
            <a:stCxn id="106" idx="4"/>
          </p:cNvCxnSpPr>
          <p:nvPr/>
        </p:nvCxnSpPr>
        <p:spPr bwMode="auto">
          <a:xfrm flipH="1">
            <a:off x="7702962" y="5200903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7632600" y="505688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6120432" y="5128895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8928744" y="647399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6120432" y="6473998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6120432" y="4086364"/>
            <a:ext cx="3024336" cy="111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12" name="Straight Connector 111"/>
          <p:cNvCxnSpPr/>
          <p:nvPr/>
        </p:nvCxnSpPr>
        <p:spPr bwMode="auto">
          <a:xfrm>
            <a:off x="8928744" y="3798332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4" idx="4"/>
          </p:cNvCxnSpPr>
          <p:nvPr/>
        </p:nvCxnSpPr>
        <p:spPr bwMode="auto">
          <a:xfrm flipH="1">
            <a:off x="6982882" y="3870340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6912520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6120432" y="3798332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V="1">
            <a:off x="6120432" y="2915741"/>
            <a:ext cx="3024336" cy="111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17" name="Straight Connector 116"/>
          <p:cNvCxnSpPr/>
          <p:nvPr/>
        </p:nvCxnSpPr>
        <p:spPr bwMode="auto">
          <a:xfrm>
            <a:off x="8928744" y="2627709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9" idx="4"/>
          </p:cNvCxnSpPr>
          <p:nvPr/>
        </p:nvCxnSpPr>
        <p:spPr bwMode="auto">
          <a:xfrm flipH="1">
            <a:off x="7702962" y="2699717"/>
            <a:ext cx="1646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Oval 118"/>
          <p:cNvSpPr/>
          <p:nvPr/>
        </p:nvSpPr>
        <p:spPr bwMode="auto">
          <a:xfrm>
            <a:off x="763260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6120432" y="2627709"/>
            <a:ext cx="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ectangle 120"/>
          <p:cNvSpPr/>
          <p:nvPr/>
        </p:nvSpPr>
        <p:spPr>
          <a:xfrm>
            <a:off x="647824" y="3366284"/>
            <a:ext cx="49900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Calibri" charset="0"/>
              </a:rPr>
              <a:t>Inhomogeneous Poisson processes:</a:t>
            </a:r>
            <a:endParaRPr lang="en-US" sz="2600" dirty="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904" y="3870340"/>
            <a:ext cx="1728192" cy="515426"/>
          </a:xfrm>
          <a:prstGeom prst="rect">
            <a:avLst/>
          </a:prstGeom>
        </p:spPr>
      </p:pic>
      <p:cxnSp>
        <p:nvCxnSpPr>
          <p:cNvPr id="123" name="Straight Connector 122"/>
          <p:cNvCxnSpPr>
            <a:stCxn id="124" idx="4"/>
          </p:cNvCxnSpPr>
          <p:nvPr/>
        </p:nvCxnSpPr>
        <p:spPr bwMode="auto">
          <a:xfrm>
            <a:off x="6840512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6768504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6" name="Straight Connector 125"/>
          <p:cNvCxnSpPr>
            <a:stCxn id="127" idx="4"/>
          </p:cNvCxnSpPr>
          <p:nvPr/>
        </p:nvCxnSpPr>
        <p:spPr bwMode="auto">
          <a:xfrm>
            <a:off x="7704608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Oval 126"/>
          <p:cNvSpPr/>
          <p:nvPr/>
        </p:nvSpPr>
        <p:spPr bwMode="auto">
          <a:xfrm>
            <a:off x="7632600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1" name="Straight Connector 130"/>
          <p:cNvCxnSpPr>
            <a:stCxn id="132" idx="4"/>
          </p:cNvCxnSpPr>
          <p:nvPr/>
        </p:nvCxnSpPr>
        <p:spPr bwMode="auto">
          <a:xfrm>
            <a:off x="7920632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Oval 131"/>
          <p:cNvSpPr/>
          <p:nvPr/>
        </p:nvSpPr>
        <p:spPr bwMode="auto">
          <a:xfrm>
            <a:off x="7848624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6120432" y="3438292"/>
            <a:ext cx="2808312" cy="648072"/>
            <a:chOff x="3024091" y="2123655"/>
            <a:chExt cx="5616624" cy="1296144"/>
          </a:xfrm>
        </p:grpSpPr>
        <p:cxnSp>
          <p:nvCxnSpPr>
            <p:cNvPr id="134" name="Straight Connector 133"/>
            <p:cNvCxnSpPr>
              <a:endCxn id="135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" name="Arc 134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Arc 135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37" name="Straight Connector 136"/>
            <p:cNvCxnSpPr>
              <a:endCxn id="138" idx="2"/>
            </p:cNvCxnSpPr>
            <p:nvPr/>
          </p:nvCxnSpPr>
          <p:spPr bwMode="auto">
            <a:xfrm flipH="1" flipV="1">
              <a:off x="6959475" y="2645912"/>
              <a:ext cx="1681240" cy="7738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Arc 137"/>
            <p:cNvSpPr/>
            <p:nvPr/>
          </p:nvSpPr>
          <p:spPr bwMode="auto">
            <a:xfrm>
              <a:off x="6089904" y="2578608"/>
              <a:ext cx="1080120" cy="648073"/>
            </a:xfrm>
            <a:prstGeom prst="arc">
              <a:avLst>
                <a:gd name="adj1" fmla="val 12832221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39" name="Straight Connector 138"/>
          <p:cNvCxnSpPr>
            <a:stCxn id="140" idx="4"/>
          </p:cNvCxnSpPr>
          <p:nvPr/>
        </p:nvCxnSpPr>
        <p:spPr bwMode="auto">
          <a:xfrm>
            <a:off x="8496696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Oval 139"/>
          <p:cNvSpPr/>
          <p:nvPr/>
        </p:nvSpPr>
        <p:spPr bwMode="auto">
          <a:xfrm>
            <a:off x="8424688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1" name="Straight Connector 140"/>
          <p:cNvCxnSpPr>
            <a:stCxn id="142" idx="4"/>
          </p:cNvCxnSpPr>
          <p:nvPr/>
        </p:nvCxnSpPr>
        <p:spPr bwMode="auto">
          <a:xfrm>
            <a:off x="7200552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Oval 141"/>
          <p:cNvSpPr/>
          <p:nvPr/>
        </p:nvSpPr>
        <p:spPr bwMode="auto">
          <a:xfrm>
            <a:off x="7128544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3" name="Straight Connector 142"/>
          <p:cNvCxnSpPr>
            <a:stCxn id="144" idx="4"/>
          </p:cNvCxnSpPr>
          <p:nvPr/>
        </p:nvCxnSpPr>
        <p:spPr bwMode="auto">
          <a:xfrm>
            <a:off x="6408464" y="3870340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Oval 143"/>
          <p:cNvSpPr/>
          <p:nvPr/>
        </p:nvSpPr>
        <p:spPr bwMode="auto">
          <a:xfrm>
            <a:off x="6336456" y="3726324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6120432" y="2843733"/>
            <a:ext cx="28083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Freeform 178"/>
          <p:cNvSpPr/>
          <p:nvPr/>
        </p:nvSpPr>
        <p:spPr>
          <a:xfrm flipH="1">
            <a:off x="7388352" y="6113958"/>
            <a:ext cx="648072" cy="265176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 bwMode="auto">
          <a:xfrm>
            <a:off x="6984528" y="6523142"/>
            <a:ext cx="282493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6120432" y="6690022"/>
            <a:ext cx="302433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87" name="Straight Connector 86"/>
          <p:cNvCxnSpPr>
            <a:stCxn id="88" idx="4"/>
          </p:cNvCxnSpPr>
          <p:nvPr/>
        </p:nvCxnSpPr>
        <p:spPr bwMode="auto">
          <a:xfrm>
            <a:off x="7128544" y="6473998"/>
            <a:ext cx="0" cy="2272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ounded Rectangle 76"/>
          <p:cNvSpPr>
            <a:spLocks noChangeArrowheads="1"/>
          </p:cNvSpPr>
          <p:nvPr/>
        </p:nvSpPr>
        <p:spPr bwMode="auto">
          <a:xfrm>
            <a:off x="1367904" y="3275781"/>
            <a:ext cx="7416824" cy="201622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 smtClean="0">
                <a:latin typeface="Corbel" charset="0"/>
              </a:rPr>
              <a:t>We know </a:t>
            </a:r>
            <a:r>
              <a:rPr lang="en-US" sz="4000" b="1" dirty="0" smtClean="0">
                <a:latin typeface="Corbel" charset="0"/>
              </a:rPr>
              <a:t>how to fit</a:t>
            </a:r>
            <a:r>
              <a:rPr lang="en-US" sz="4000" dirty="0" smtClean="0">
                <a:latin typeface="Corbel" charset="0"/>
              </a:rPr>
              <a:t> them </a:t>
            </a:r>
            <a:br>
              <a:rPr lang="en-US" sz="4000" dirty="0" smtClean="0">
                <a:latin typeface="Corbel" charset="0"/>
              </a:rPr>
            </a:br>
            <a:r>
              <a:rPr lang="en-US" sz="4000" dirty="0" smtClean="0">
                <a:latin typeface="Corbel" charset="0"/>
              </a:rPr>
              <a:t>and </a:t>
            </a:r>
            <a:r>
              <a:rPr lang="en-US" sz="4000" b="1" dirty="0" smtClean="0">
                <a:latin typeface="Corbel" charset="0"/>
              </a:rPr>
              <a:t>how to sample</a:t>
            </a:r>
            <a:r>
              <a:rPr lang="en-US" sz="4000" dirty="0" smtClean="0">
                <a:latin typeface="Corbel" charset="0"/>
              </a:rPr>
              <a:t> from them</a:t>
            </a:r>
            <a:endParaRPr lang="en-US" sz="4000" b="1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85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33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2087984" y="4427909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BFBFBF"/>
                </a:solidFill>
                <a:latin typeface="Calibri"/>
              </a:rPr>
              <a:t>1. Intensity function</a:t>
            </a: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2. Basic building blocks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en-US" sz="3000" b="1" dirty="0" smtClean="0">
                <a:latin typeface="Calibri"/>
              </a:rPr>
              <a:t>3. Superposition</a:t>
            </a: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05025" y="2843733"/>
            <a:ext cx="6215607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 smtClean="0">
                <a:solidFill>
                  <a:schemeClr val="tx1"/>
                </a:solidFill>
                <a:latin typeface="Calibri"/>
              </a:rPr>
              <a:t>Representation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dirty="0" smtClean="0">
                <a:solidFill>
                  <a:srgbClr val="7F7F7F"/>
                </a:solidFill>
                <a:latin typeface="Calibri"/>
              </a:rPr>
              <a:t>Temporal Point Processes</a:t>
            </a:r>
          </a:p>
        </p:txBody>
      </p:sp>
    </p:spTree>
    <p:extLst>
      <p:ext uri="{BB962C8B-B14F-4D97-AF65-F5344CB8AC3E}">
        <p14:creationId xmlns:p14="http://schemas.microsoft.com/office/powerpoint/2010/main" val="833219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Superposition of processes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34984" y="5796061"/>
            <a:ext cx="95738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Sample each intensity + take minimum = Additive intensity</a:t>
            </a:r>
            <a:endParaRPr lang="en-US" sz="3000" b="1" dirty="0" smtClean="0"/>
          </a:p>
        </p:txBody>
      </p:sp>
      <p:sp>
        <p:nvSpPr>
          <p:cNvPr id="92" name="Freeform 91"/>
          <p:cNvSpPr/>
          <p:nvPr/>
        </p:nvSpPr>
        <p:spPr>
          <a:xfrm flipH="1">
            <a:off x="4464248" y="1680063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1744584"/>
            <a:ext cx="502410" cy="538728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 bwMode="auto">
          <a:xfrm>
            <a:off x="2917588" y="1464039"/>
            <a:ext cx="34492" cy="41159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Oval 94"/>
          <p:cNvSpPr/>
          <p:nvPr/>
        </p:nvSpPr>
        <p:spPr bwMode="auto">
          <a:xfrm>
            <a:off x="4176216" y="168006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6" name="Straight Connector 95"/>
          <p:cNvCxnSpPr/>
          <p:nvPr/>
        </p:nvCxnSpPr>
        <p:spPr bwMode="auto">
          <a:xfrm>
            <a:off x="8136656" y="1464039"/>
            <a:ext cx="0" cy="41159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/>
          <p:nvPr/>
        </p:nvSpPr>
        <p:spPr bwMode="auto">
          <a:xfrm>
            <a:off x="4392240" y="168006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993" y="2400143"/>
            <a:ext cx="190207" cy="249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376" y="2400143"/>
            <a:ext cx="228864" cy="2746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288" y="2400143"/>
            <a:ext cx="125412" cy="237623"/>
          </a:xfrm>
          <a:prstGeom prst="rect">
            <a:avLst/>
          </a:prstGeom>
        </p:spPr>
      </p:pic>
      <p:sp>
        <p:nvSpPr>
          <p:cNvPr id="102" name="Oval 101"/>
          <p:cNvSpPr/>
          <p:nvPr/>
        </p:nvSpPr>
        <p:spPr bwMode="auto">
          <a:xfrm>
            <a:off x="4824288" y="168006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3816176" y="169160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Freeform 106"/>
          <p:cNvSpPr/>
          <p:nvPr/>
        </p:nvSpPr>
        <p:spPr>
          <a:xfrm flipH="1">
            <a:off x="4248224" y="1824079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 bwMode="auto">
          <a:xfrm>
            <a:off x="4464248" y="1994426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>
            <a:stCxn id="102" idx="4"/>
          </p:cNvCxnSpPr>
          <p:nvPr/>
        </p:nvCxnSpPr>
        <p:spPr bwMode="auto">
          <a:xfrm>
            <a:off x="4896296" y="182407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103" idx="4"/>
          </p:cNvCxnSpPr>
          <p:nvPr/>
        </p:nvCxnSpPr>
        <p:spPr bwMode="auto">
          <a:xfrm>
            <a:off x="3888184" y="1835621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2952080" y="2184119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Freeform 111"/>
          <p:cNvSpPr/>
          <p:nvPr/>
        </p:nvSpPr>
        <p:spPr>
          <a:xfrm flipH="1">
            <a:off x="3888184" y="189608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3888184" y="1907629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5106912" y="2009247"/>
            <a:ext cx="3044952" cy="102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Rectangle 115"/>
          <p:cNvSpPr/>
          <p:nvPr/>
        </p:nvSpPr>
        <p:spPr bwMode="auto">
          <a:xfrm>
            <a:off x="4248224" y="2112111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7" name="Straight Connector 116"/>
          <p:cNvCxnSpPr>
            <a:stCxn id="95" idx="4"/>
          </p:cNvCxnSpPr>
          <p:nvPr/>
        </p:nvCxnSpPr>
        <p:spPr bwMode="auto">
          <a:xfrm>
            <a:off x="4248224" y="182407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7" idx="2"/>
          </p:cNvCxnSpPr>
          <p:nvPr/>
        </p:nvCxnSpPr>
        <p:spPr bwMode="auto">
          <a:xfrm>
            <a:off x="4248224" y="1824079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464248" y="182407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92" idx="2"/>
          </p:cNvCxnSpPr>
          <p:nvPr/>
        </p:nvCxnSpPr>
        <p:spPr bwMode="auto">
          <a:xfrm>
            <a:off x="4464248" y="1680063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392" y="2433338"/>
            <a:ext cx="246888" cy="2663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322" y="6357118"/>
            <a:ext cx="6007526" cy="95111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2952080" y="6645150"/>
            <a:ext cx="72008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5" name="Straight Connector 124"/>
          <p:cNvCxnSpPr>
            <a:stCxn id="126" idx="4"/>
          </p:cNvCxnSpPr>
          <p:nvPr/>
        </p:nvCxnSpPr>
        <p:spPr bwMode="auto">
          <a:xfrm>
            <a:off x="5328344" y="284373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Oval 125"/>
          <p:cNvSpPr/>
          <p:nvPr/>
        </p:nvSpPr>
        <p:spPr bwMode="auto">
          <a:xfrm>
            <a:off x="5256336" y="2699717"/>
            <a:ext cx="144016" cy="144016"/>
          </a:xfrm>
          <a:prstGeom prst="ellipse">
            <a:avLst/>
          </a:prstGeom>
          <a:solidFill>
            <a:srgbClr val="008000">
              <a:alpha val="49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352680" y="2256127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2662402" y="2256127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31" name="Oval 130"/>
          <p:cNvSpPr/>
          <p:nvPr/>
        </p:nvSpPr>
        <p:spPr bwMode="auto">
          <a:xfrm>
            <a:off x="4824288" y="485995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4896296" y="500397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V="1">
            <a:off x="2664048" y="4067868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35" name="Oval 134"/>
          <p:cNvSpPr/>
          <p:nvPr/>
        </p:nvSpPr>
        <p:spPr bwMode="auto">
          <a:xfrm>
            <a:off x="6120432" y="4211885"/>
            <a:ext cx="144016" cy="144016"/>
          </a:xfrm>
          <a:prstGeom prst="ellipse">
            <a:avLst/>
          </a:prstGeom>
          <a:solidFill>
            <a:srgbClr val="008000">
              <a:alpha val="49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6192440" y="4355901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V="1">
            <a:off x="2664048" y="4787948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38" name="Oval 137"/>
          <p:cNvSpPr/>
          <p:nvPr/>
        </p:nvSpPr>
        <p:spPr bwMode="auto">
          <a:xfrm>
            <a:off x="6912520" y="3491805"/>
            <a:ext cx="144016" cy="144016"/>
          </a:xfrm>
          <a:prstGeom prst="ellipse">
            <a:avLst/>
          </a:prstGeom>
          <a:solidFill>
            <a:srgbClr val="008000">
              <a:alpha val="49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>
            <a:off x="6984528" y="3635821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V="1">
            <a:off x="2664048" y="5436020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808" y="2910202"/>
            <a:ext cx="288032" cy="365579"/>
          </a:xfrm>
          <a:prstGeom prst="rect">
            <a:avLst/>
          </a:prstGeom>
        </p:spPr>
      </p:pic>
      <p:cxnSp>
        <p:nvCxnSpPr>
          <p:cNvPr id="141" name="Straight Connector 140"/>
          <p:cNvCxnSpPr/>
          <p:nvPr/>
        </p:nvCxnSpPr>
        <p:spPr bwMode="auto">
          <a:xfrm>
            <a:off x="2953726" y="3203772"/>
            <a:ext cx="518293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Arrow Connector 141"/>
          <p:cNvCxnSpPr/>
          <p:nvPr/>
        </p:nvCxnSpPr>
        <p:spPr bwMode="auto">
          <a:xfrm flipV="1">
            <a:off x="2664048" y="3275780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43" name="Freeform 142"/>
          <p:cNvSpPr/>
          <p:nvPr/>
        </p:nvSpPr>
        <p:spPr>
          <a:xfrm flipH="1">
            <a:off x="3888184" y="377983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 bwMode="auto">
          <a:xfrm>
            <a:off x="3816176" y="349180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5" name="Straight Connector 144"/>
          <p:cNvCxnSpPr>
            <a:stCxn id="144" idx="4"/>
          </p:cNvCxnSpPr>
          <p:nvPr/>
        </p:nvCxnSpPr>
        <p:spPr bwMode="auto">
          <a:xfrm>
            <a:off x="3888184" y="3635821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3888184" y="3779837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Freeform 146"/>
          <p:cNvSpPr/>
          <p:nvPr/>
        </p:nvSpPr>
        <p:spPr>
          <a:xfrm flipH="1">
            <a:off x="4248224" y="449991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 bwMode="auto">
          <a:xfrm>
            <a:off x="4248224" y="4499917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Freeform 148"/>
          <p:cNvSpPr/>
          <p:nvPr/>
        </p:nvSpPr>
        <p:spPr>
          <a:xfrm flipH="1">
            <a:off x="4464248" y="5147989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4464248" y="5147989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Oval 150"/>
          <p:cNvSpPr/>
          <p:nvPr/>
        </p:nvSpPr>
        <p:spPr bwMode="auto">
          <a:xfrm>
            <a:off x="4176216" y="421188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>
            <a:off x="4248224" y="4355901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Oval 152"/>
          <p:cNvSpPr/>
          <p:nvPr/>
        </p:nvSpPr>
        <p:spPr bwMode="auto">
          <a:xfrm>
            <a:off x="4392240" y="485995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464248" y="500397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4" name="Group 63"/>
          <p:cNvGrpSpPr/>
          <p:nvPr/>
        </p:nvGrpSpPr>
        <p:grpSpPr>
          <a:xfrm>
            <a:off x="503808" y="3637247"/>
            <a:ext cx="1865662" cy="502630"/>
            <a:chOff x="503808" y="3637247"/>
            <a:chExt cx="1865662" cy="50263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808" y="3779837"/>
              <a:ext cx="288032" cy="32259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1840" y="3637247"/>
              <a:ext cx="1080120" cy="50263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3967" y="3758184"/>
              <a:ext cx="257810" cy="33782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92723" y="3707829"/>
              <a:ext cx="176747" cy="432048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503808" y="4355901"/>
            <a:ext cx="1832931" cy="504056"/>
            <a:chOff x="503808" y="4355901"/>
            <a:chExt cx="1832931" cy="504056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808" y="4498491"/>
              <a:ext cx="288032" cy="322596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1840" y="4355901"/>
              <a:ext cx="1080120" cy="50263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1960" y="4453128"/>
              <a:ext cx="311150" cy="373380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59992" y="4427909"/>
              <a:ext cx="176747" cy="432048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503808" y="5005399"/>
            <a:ext cx="1832931" cy="507080"/>
            <a:chOff x="503808" y="5005399"/>
            <a:chExt cx="1832931" cy="507080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808" y="5147989"/>
              <a:ext cx="288032" cy="322596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1840" y="5005399"/>
              <a:ext cx="1080120" cy="50263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1960" y="5147989"/>
              <a:ext cx="337820" cy="364490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59992" y="5075981"/>
              <a:ext cx="176747" cy="432048"/>
            </a:xfrm>
            <a:prstGeom prst="rect">
              <a:avLst/>
            </a:prstGeom>
          </p:spPr>
        </p:pic>
      </p:grpSp>
      <p:pic>
        <p:nvPicPr>
          <p:cNvPr id="172" name="Picture 1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288" y="5558438"/>
            <a:ext cx="125412" cy="237623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2520" y="4139877"/>
            <a:ext cx="216024" cy="216024"/>
          </a:xfrm>
          <a:prstGeom prst="rect">
            <a:avLst/>
          </a:prstGeom>
        </p:spPr>
      </p:pic>
      <p:grpSp>
        <p:nvGrpSpPr>
          <p:cNvPr id="22533" name="Group 22532"/>
          <p:cNvGrpSpPr/>
          <p:nvPr/>
        </p:nvGrpSpPr>
        <p:grpSpPr>
          <a:xfrm>
            <a:off x="5256336" y="3347789"/>
            <a:ext cx="216024" cy="216024"/>
            <a:chOff x="5256336" y="3347789"/>
            <a:chExt cx="216024" cy="216024"/>
          </a:xfrm>
        </p:grpSpPr>
        <p:pic>
          <p:nvPicPr>
            <p:cNvPr id="22529" name="Picture 225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56336" y="3347789"/>
              <a:ext cx="216024" cy="216024"/>
            </a:xfrm>
            <a:prstGeom prst="rect">
              <a:avLst/>
            </a:prstGeom>
          </p:spPr>
        </p:pic>
        <p:sp>
          <p:nvSpPr>
            <p:cNvPr id="22532" name="Rectangle 22531"/>
            <p:cNvSpPr/>
            <p:nvPr/>
          </p:nvSpPr>
          <p:spPr bwMode="auto">
            <a:xfrm>
              <a:off x="5385816" y="3410712"/>
              <a:ext cx="7200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35" name="Group 22534"/>
          <p:cNvGrpSpPr/>
          <p:nvPr/>
        </p:nvGrpSpPr>
        <p:grpSpPr>
          <a:xfrm>
            <a:off x="6120432" y="4859957"/>
            <a:ext cx="216024" cy="216024"/>
            <a:chOff x="6120432" y="4859957"/>
            <a:chExt cx="216024" cy="216024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20432" y="4859957"/>
              <a:ext cx="216024" cy="216024"/>
            </a:xfrm>
            <a:prstGeom prst="rect">
              <a:avLst/>
            </a:prstGeom>
          </p:spPr>
        </p:pic>
        <p:pic>
          <p:nvPicPr>
            <p:cNvPr id="22534" name="Picture 225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34445" y="4919472"/>
              <a:ext cx="102011" cy="144016"/>
            </a:xfrm>
            <a:prstGeom prst="rect">
              <a:avLst/>
            </a:prstGeom>
          </p:spPr>
        </p:pic>
      </p:grpSp>
      <p:pic>
        <p:nvPicPr>
          <p:cNvPr id="22541" name="Picture 225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4048" y="6660157"/>
            <a:ext cx="144016" cy="366588"/>
          </a:xfrm>
          <a:prstGeom prst="rect">
            <a:avLst/>
          </a:prstGeom>
        </p:spPr>
      </p:pic>
      <p:grpSp>
        <p:nvGrpSpPr>
          <p:cNvPr id="22543" name="Group 22542"/>
          <p:cNvGrpSpPr/>
          <p:nvPr/>
        </p:nvGrpSpPr>
        <p:grpSpPr>
          <a:xfrm>
            <a:off x="306388" y="6629400"/>
            <a:ext cx="2357660" cy="390797"/>
            <a:chOff x="306388" y="6629400"/>
            <a:chExt cx="2357660" cy="390797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388" y="6693408"/>
              <a:ext cx="125412" cy="237623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27944" y="6732165"/>
              <a:ext cx="216024" cy="216024"/>
            </a:xfrm>
            <a:prstGeom prst="rect">
              <a:avLst/>
            </a:prstGeom>
          </p:spPr>
        </p:pic>
        <p:grpSp>
          <p:nvGrpSpPr>
            <p:cNvPr id="183" name="Group 182"/>
            <p:cNvGrpSpPr/>
            <p:nvPr/>
          </p:nvGrpSpPr>
          <p:grpSpPr>
            <a:xfrm>
              <a:off x="1439912" y="6732165"/>
              <a:ext cx="216024" cy="216024"/>
              <a:chOff x="5256336" y="3347789"/>
              <a:chExt cx="216024" cy="216024"/>
            </a:xfrm>
          </p:grpSpPr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6336" y="3347789"/>
                <a:ext cx="216024" cy="216024"/>
              </a:xfrm>
              <a:prstGeom prst="rect">
                <a:avLst/>
              </a:prstGeom>
            </p:spPr>
          </p:pic>
          <p:sp>
            <p:nvSpPr>
              <p:cNvPr id="185" name="Rectangle 184"/>
              <p:cNvSpPr/>
              <p:nvPr/>
            </p:nvSpPr>
            <p:spPr bwMode="auto">
              <a:xfrm>
                <a:off x="5385816" y="3410712"/>
                <a:ext cx="72008" cy="1440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2087984" y="6732165"/>
              <a:ext cx="216024" cy="216024"/>
              <a:chOff x="6120432" y="4859957"/>
              <a:chExt cx="216024" cy="216024"/>
            </a:xfrm>
          </p:grpSpPr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20432" y="4859957"/>
                <a:ext cx="216024" cy="216024"/>
              </a:xfrm>
              <a:prstGeom prst="rect">
                <a:avLst/>
              </a:prstGeom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34445" y="4919472"/>
                <a:ext cx="102011" cy="144016"/>
              </a:xfrm>
              <a:prstGeom prst="rect">
                <a:avLst/>
              </a:prstGeom>
            </p:spPr>
          </p:pic>
        </p:grpSp>
        <p:grpSp>
          <p:nvGrpSpPr>
            <p:cNvPr id="22537" name="Group 22536"/>
            <p:cNvGrpSpPr/>
            <p:nvPr/>
          </p:nvGrpSpPr>
          <p:grpSpPr>
            <a:xfrm>
              <a:off x="2448024" y="6732165"/>
              <a:ext cx="216024" cy="216024"/>
              <a:chOff x="1511920" y="6660157"/>
              <a:chExt cx="216024" cy="216024"/>
            </a:xfrm>
          </p:grpSpPr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11920" y="6660157"/>
                <a:ext cx="216024" cy="216024"/>
              </a:xfrm>
              <a:prstGeom prst="rect">
                <a:avLst/>
              </a:prstGeom>
            </p:spPr>
          </p:pic>
          <p:pic>
            <p:nvPicPr>
              <p:cNvPr id="22536" name="Picture 2253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36776" y="6720840"/>
                <a:ext cx="78977" cy="144016"/>
              </a:xfrm>
              <a:prstGeom prst="rect">
                <a:avLst/>
              </a:prstGeom>
            </p:spPr>
          </p:pic>
        </p:grpSp>
        <p:pic>
          <p:nvPicPr>
            <p:cNvPr id="22538" name="Picture 225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29558" y="6629400"/>
              <a:ext cx="466338" cy="288032"/>
            </a:xfrm>
            <a:prstGeom prst="rect">
              <a:avLst/>
            </a:prstGeom>
          </p:spPr>
        </p:pic>
        <p:pic>
          <p:nvPicPr>
            <p:cNvPr id="22539" name="Picture 2253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83234" y="6720840"/>
              <a:ext cx="308606" cy="216024"/>
            </a:xfrm>
            <a:prstGeom prst="rect">
              <a:avLst/>
            </a:prstGeom>
          </p:spPr>
        </p:pic>
        <p:pic>
          <p:nvPicPr>
            <p:cNvPr id="22540" name="Picture 2253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95896" y="6644504"/>
              <a:ext cx="144016" cy="375693"/>
            </a:xfrm>
            <a:prstGeom prst="rect">
              <a:avLst/>
            </a:prstGeom>
          </p:spPr>
        </p:pic>
        <p:pic>
          <p:nvPicPr>
            <p:cNvPr id="22542" name="Picture 2254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583928" y="6804173"/>
              <a:ext cx="144016" cy="152017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943968" y="6804173"/>
              <a:ext cx="144016" cy="152017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304008" y="6804173"/>
              <a:ext cx="144016" cy="152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556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2" grpId="0" animBg="1"/>
      <p:bldP spid="2" grpId="0" animBg="1"/>
      <p:bldP spid="126" grpId="0" animBg="1"/>
      <p:bldP spid="131" grpId="0" animBg="1"/>
      <p:bldP spid="135" grpId="0" animBg="1"/>
      <p:bldP spid="138" grpId="0" animBg="1"/>
      <p:bldP spid="143" grpId="0" animBg="1"/>
      <p:bldP spid="144" grpId="0" animBg="1"/>
      <p:bldP spid="147" grpId="0" animBg="1"/>
      <p:bldP spid="149" grpId="0" animBg="1"/>
      <p:bldP spid="151" grpId="0" animBg="1"/>
      <p:bldP spid="1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/>
          <p:cNvCxnSpPr>
            <a:stCxn id="103" idx="4"/>
          </p:cNvCxnSpPr>
          <p:nvPr/>
        </p:nvCxnSpPr>
        <p:spPr bwMode="auto">
          <a:xfrm>
            <a:off x="3888184" y="213519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Freeform 111"/>
          <p:cNvSpPr/>
          <p:nvPr/>
        </p:nvSpPr>
        <p:spPr>
          <a:xfrm flipH="1">
            <a:off x="3888184" y="2195661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3888184" y="2207203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Freeform 220"/>
          <p:cNvSpPr/>
          <p:nvPr/>
        </p:nvSpPr>
        <p:spPr>
          <a:xfrm flipH="1">
            <a:off x="3888184" y="2184119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2" name="Straight Connector 221"/>
          <p:cNvCxnSpPr/>
          <p:nvPr/>
        </p:nvCxnSpPr>
        <p:spPr bwMode="auto">
          <a:xfrm>
            <a:off x="3888184" y="21956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1" name="Freeform 200"/>
          <p:cNvSpPr/>
          <p:nvPr/>
        </p:nvSpPr>
        <p:spPr>
          <a:xfrm flipH="1">
            <a:off x="4032200" y="2051645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 bwMode="auto">
          <a:xfrm>
            <a:off x="4248224" y="2195661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4176216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" name="Freeform 208"/>
          <p:cNvSpPr/>
          <p:nvPr/>
        </p:nvSpPr>
        <p:spPr>
          <a:xfrm flipH="1">
            <a:off x="4248224" y="197963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 bwMode="auto">
          <a:xfrm>
            <a:off x="4408552" y="2123653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" name="Freeform 214"/>
          <p:cNvSpPr/>
          <p:nvPr/>
        </p:nvSpPr>
        <p:spPr>
          <a:xfrm flipH="1">
            <a:off x="4392240" y="1835621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 bwMode="auto">
          <a:xfrm>
            <a:off x="4489704" y="1893149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" name="Freeform 210"/>
          <p:cNvSpPr/>
          <p:nvPr/>
        </p:nvSpPr>
        <p:spPr>
          <a:xfrm flipH="1">
            <a:off x="4464248" y="161959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 bwMode="auto">
          <a:xfrm>
            <a:off x="4626864" y="1740749"/>
            <a:ext cx="50292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Mutually exciting process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55323" y="5170055"/>
            <a:ext cx="7309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Clustered occurrence affected by neighbors</a:t>
            </a:r>
            <a:endParaRPr lang="en-US" sz="3000" b="1" dirty="0" smtClean="0"/>
          </a:p>
        </p:txBody>
      </p:sp>
      <p:sp>
        <p:nvSpPr>
          <p:cNvPr id="92" name="Freeform 91"/>
          <p:cNvSpPr/>
          <p:nvPr/>
        </p:nvSpPr>
        <p:spPr>
          <a:xfrm flipH="1">
            <a:off x="4464248" y="1979637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2267669"/>
            <a:ext cx="502410" cy="538728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 bwMode="auto">
          <a:xfrm>
            <a:off x="2917588" y="1464039"/>
            <a:ext cx="34492" cy="296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/>
          <p:nvPr/>
        </p:nvSpPr>
        <p:spPr bwMode="auto">
          <a:xfrm>
            <a:off x="4392240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993" y="2627709"/>
            <a:ext cx="190207" cy="249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376" y="2627709"/>
            <a:ext cx="228864" cy="2746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304" y="2627709"/>
            <a:ext cx="125412" cy="237623"/>
          </a:xfrm>
          <a:prstGeom prst="rect">
            <a:avLst/>
          </a:prstGeom>
        </p:spPr>
      </p:pic>
      <p:sp>
        <p:nvSpPr>
          <p:cNvPr id="102" name="Oval 101"/>
          <p:cNvSpPr/>
          <p:nvPr/>
        </p:nvSpPr>
        <p:spPr bwMode="auto">
          <a:xfrm>
            <a:off x="4968304" y="19796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3816176" y="199117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Freeform 106"/>
          <p:cNvSpPr/>
          <p:nvPr/>
        </p:nvSpPr>
        <p:spPr>
          <a:xfrm flipH="1">
            <a:off x="4248224" y="2123653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 bwMode="auto">
          <a:xfrm>
            <a:off x="4464248" y="2294000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>
            <a:stCxn id="102" idx="4"/>
          </p:cNvCxnSpPr>
          <p:nvPr/>
        </p:nvCxnSpPr>
        <p:spPr bwMode="auto">
          <a:xfrm>
            <a:off x="5040312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2952080" y="2483693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5106912" y="2308821"/>
            <a:ext cx="3044952" cy="102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Rectangle 115"/>
          <p:cNvSpPr/>
          <p:nvPr/>
        </p:nvSpPr>
        <p:spPr bwMode="auto">
          <a:xfrm>
            <a:off x="4248224" y="2411685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7" name="Straight Connector 116"/>
          <p:cNvCxnSpPr>
            <a:stCxn id="95" idx="4"/>
          </p:cNvCxnSpPr>
          <p:nvPr/>
        </p:nvCxnSpPr>
        <p:spPr bwMode="auto">
          <a:xfrm>
            <a:off x="4248224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7" idx="2"/>
          </p:cNvCxnSpPr>
          <p:nvPr/>
        </p:nvCxnSpPr>
        <p:spPr bwMode="auto">
          <a:xfrm>
            <a:off x="4248224" y="2123653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464248" y="21236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92" idx="2"/>
          </p:cNvCxnSpPr>
          <p:nvPr/>
        </p:nvCxnSpPr>
        <p:spPr bwMode="auto">
          <a:xfrm>
            <a:off x="4464248" y="1979637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392" y="2649362"/>
            <a:ext cx="246888" cy="2663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40" y="5709046"/>
            <a:ext cx="6007526" cy="951111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8352680" y="215559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2662402" y="2555701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04" name="Straight Connector 103"/>
          <p:cNvCxnSpPr/>
          <p:nvPr/>
        </p:nvCxnSpPr>
        <p:spPr bwMode="auto">
          <a:xfrm>
            <a:off x="8136656" y="1464039"/>
            <a:ext cx="0" cy="296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Freeform 122"/>
          <p:cNvSpPr/>
          <p:nvPr/>
        </p:nvSpPr>
        <p:spPr>
          <a:xfrm flipH="1">
            <a:off x="4594702" y="3635821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 bwMode="auto">
          <a:xfrm>
            <a:off x="4306670" y="363582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4522694" y="363582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447" y="4211885"/>
            <a:ext cx="190207" cy="24923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30" y="4200343"/>
            <a:ext cx="228864" cy="274637"/>
          </a:xfrm>
          <a:prstGeom prst="rect">
            <a:avLst/>
          </a:prstGeom>
        </p:spPr>
      </p:pic>
      <p:sp>
        <p:nvSpPr>
          <p:cNvPr id="156" name="Oval 155"/>
          <p:cNvSpPr/>
          <p:nvPr/>
        </p:nvSpPr>
        <p:spPr bwMode="auto">
          <a:xfrm>
            <a:off x="3946630" y="3647363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Freeform 156"/>
          <p:cNvSpPr/>
          <p:nvPr/>
        </p:nvSpPr>
        <p:spPr>
          <a:xfrm flipH="1">
            <a:off x="4378678" y="3779837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 bwMode="auto">
          <a:xfrm>
            <a:off x="4594702" y="3950184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0" name="Straight Connector 159"/>
          <p:cNvCxnSpPr>
            <a:stCxn id="156" idx="4"/>
          </p:cNvCxnSpPr>
          <p:nvPr/>
        </p:nvCxnSpPr>
        <p:spPr bwMode="auto">
          <a:xfrm>
            <a:off x="4018638" y="379137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3082534" y="4139877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Freeform 170"/>
          <p:cNvSpPr/>
          <p:nvPr/>
        </p:nvSpPr>
        <p:spPr>
          <a:xfrm flipH="1">
            <a:off x="4018638" y="3851845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4018638" y="3863387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5237366" y="3965005"/>
            <a:ext cx="3044952" cy="102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4378678" y="4067869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8" name="Straight Connector 177"/>
          <p:cNvCxnSpPr>
            <a:stCxn id="124" idx="4"/>
          </p:cNvCxnSpPr>
          <p:nvPr/>
        </p:nvCxnSpPr>
        <p:spPr bwMode="auto">
          <a:xfrm>
            <a:off x="4378678" y="3779837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>
            <a:stCxn id="157" idx="2"/>
          </p:cNvCxnSpPr>
          <p:nvPr/>
        </p:nvCxnSpPr>
        <p:spPr bwMode="auto">
          <a:xfrm>
            <a:off x="4378678" y="3779837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594702" y="3779837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stCxn id="123" idx="2"/>
          </p:cNvCxnSpPr>
          <p:nvPr/>
        </p:nvCxnSpPr>
        <p:spPr bwMode="auto">
          <a:xfrm>
            <a:off x="4594702" y="3635821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1" name="Picture 1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846" y="4233538"/>
            <a:ext cx="246888" cy="266379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 bwMode="auto">
          <a:xfrm flipV="1">
            <a:off x="2664048" y="4139876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202" name="Straight Connector 201"/>
          <p:cNvCxnSpPr/>
          <p:nvPr/>
        </p:nvCxnSpPr>
        <p:spPr bwMode="auto">
          <a:xfrm>
            <a:off x="4032200" y="2051645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>
            <a:off x="5235720" y="1763613"/>
            <a:ext cx="29009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4248224" y="1979637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>
            <a:off x="4464248" y="1619597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Freeform 212"/>
          <p:cNvSpPr/>
          <p:nvPr/>
        </p:nvSpPr>
        <p:spPr>
          <a:xfrm flipH="1">
            <a:off x="4608264" y="1475581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/>
          <p:nvPr/>
        </p:nvCxnSpPr>
        <p:spPr bwMode="auto">
          <a:xfrm>
            <a:off x="4608264" y="147558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>
            <a:off x="4392240" y="183562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3635821"/>
            <a:ext cx="506936" cy="504056"/>
          </a:xfrm>
          <a:prstGeom prst="rect">
            <a:avLst/>
          </a:prstGeom>
        </p:spPr>
      </p:pic>
      <p:sp>
        <p:nvSpPr>
          <p:cNvPr id="224" name="Rectangle 223"/>
          <p:cNvSpPr/>
          <p:nvPr/>
        </p:nvSpPr>
        <p:spPr>
          <a:xfrm>
            <a:off x="1154072" y="2267669"/>
            <a:ext cx="645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charset="0"/>
              </a:rPr>
              <a:t>Bob</a:t>
            </a:r>
            <a:endParaRPr lang="en-US" sz="2200" b="1" dirty="0" smtClean="0"/>
          </a:p>
        </p:txBody>
      </p:sp>
      <p:sp>
        <p:nvSpPr>
          <p:cNvPr id="225" name="Rectangle 224"/>
          <p:cNvSpPr/>
          <p:nvPr/>
        </p:nvSpPr>
        <p:spPr>
          <a:xfrm>
            <a:off x="573835" y="3635821"/>
            <a:ext cx="122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charset="0"/>
              </a:rPr>
              <a:t>Christine</a:t>
            </a:r>
            <a:endParaRPr lang="en-US" sz="2200" b="1" dirty="0" smtClean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194560" y="2915741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2040" y="6588149"/>
            <a:ext cx="1746411" cy="792088"/>
          </a:xfrm>
          <a:prstGeom prst="rect">
            <a:avLst/>
          </a:prstGeom>
        </p:spPr>
      </p:pic>
      <p:sp>
        <p:nvSpPr>
          <p:cNvPr id="227" name="Left Brace 226"/>
          <p:cNvSpPr/>
          <p:nvPr/>
        </p:nvSpPr>
        <p:spPr bwMode="auto">
          <a:xfrm rot="16200000">
            <a:off x="3816176" y="3635822"/>
            <a:ext cx="288031" cy="201622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352680" y="381177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sp>
        <p:nvSpPr>
          <p:cNvPr id="231" name="Rectangle 230"/>
          <p:cNvSpPr/>
          <p:nvPr/>
        </p:nvSpPr>
        <p:spPr>
          <a:xfrm>
            <a:off x="3168104" y="3059757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History</a:t>
            </a:r>
            <a:endParaRPr lang="en-US" sz="2000" b="1" dirty="0" smtClean="0"/>
          </a:p>
        </p:txBody>
      </p:sp>
      <p:sp>
        <p:nvSpPr>
          <p:cNvPr id="233" name="Left Brace 232"/>
          <p:cNvSpPr/>
          <p:nvPr/>
        </p:nvSpPr>
        <p:spPr bwMode="auto">
          <a:xfrm rot="16200000">
            <a:off x="3816177" y="1979637"/>
            <a:ext cx="288031" cy="201622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3168104" y="471594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History</a:t>
            </a:r>
            <a:endParaRPr lang="en-US" sz="2000" b="1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4113499" y="4787949"/>
            <a:ext cx="618517" cy="288032"/>
            <a:chOff x="4113499" y="4787949"/>
            <a:chExt cx="618517" cy="2880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3984" y="4787949"/>
              <a:ext cx="288032" cy="288032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3499" y="4787949"/>
              <a:ext cx="278741" cy="2880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64551" y="4931965"/>
              <a:ext cx="99697" cy="13957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102408" y="3131765"/>
            <a:ext cx="638752" cy="360041"/>
            <a:chOff x="4102408" y="3131765"/>
            <a:chExt cx="638752" cy="36004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02408" y="3131765"/>
              <a:ext cx="278741" cy="288032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53128" y="3131765"/>
              <a:ext cx="288032" cy="2880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8432" y="3275782"/>
              <a:ext cx="145816" cy="216024"/>
            </a:xfrm>
            <a:prstGeom prst="rect">
              <a:avLst/>
            </a:prstGeom>
          </p:spPr>
        </p:pic>
      </p:grpSp>
      <p:grpSp>
        <p:nvGrpSpPr>
          <p:cNvPr id="243" name="Group 242"/>
          <p:cNvGrpSpPr>
            <a:grpSpLocks noChangeAspect="1"/>
          </p:cNvGrpSpPr>
          <p:nvPr/>
        </p:nvGrpSpPr>
        <p:grpSpPr>
          <a:xfrm>
            <a:off x="4390869" y="7077803"/>
            <a:ext cx="649443" cy="302434"/>
            <a:chOff x="4113499" y="4787949"/>
            <a:chExt cx="618517" cy="288032"/>
          </a:xfrm>
        </p:grpSpPr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3984" y="4787949"/>
              <a:ext cx="288032" cy="288032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3499" y="4787949"/>
              <a:ext cx="278741" cy="288032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64551" y="4931965"/>
              <a:ext cx="99697" cy="13957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320" y="6700481"/>
            <a:ext cx="1656184" cy="4637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4392240" y="5868069"/>
            <a:ext cx="2448272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7" name="Picture 2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320" y="6012085"/>
            <a:ext cx="1656184" cy="463732"/>
          </a:xfrm>
          <a:prstGeom prst="rect">
            <a:avLst/>
          </a:prstGeom>
        </p:spPr>
      </p:pic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4392240" y="6300117"/>
            <a:ext cx="648072" cy="378043"/>
            <a:chOff x="4102408" y="3131765"/>
            <a:chExt cx="617211" cy="360041"/>
          </a:xfrm>
        </p:grpSpPr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02408" y="3131765"/>
              <a:ext cx="278741" cy="288032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31587" y="3131765"/>
              <a:ext cx="288032" cy="288032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08145" y="3275782"/>
              <a:ext cx="145816" cy="216024"/>
            </a:xfrm>
            <a:prstGeom prst="rect">
              <a:avLst/>
            </a:prstGeom>
          </p:spPr>
        </p:pic>
      </p:grpSp>
      <p:pic>
        <p:nvPicPr>
          <p:cNvPr id="252" name="Picture 2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2080" y="6732165"/>
            <a:ext cx="2921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0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8" grpId="0" animBg="1"/>
      <p:bldP spid="102" grpId="0" animBg="1"/>
      <p:bldP spid="103" grpId="0" animBg="1"/>
      <p:bldP spid="124" grpId="0" animBg="1"/>
      <p:bldP spid="127" grpId="0" animBg="1"/>
      <p:bldP spid="1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133"/>
          <p:cNvSpPr/>
          <p:nvPr/>
        </p:nvSpPr>
        <p:spPr>
          <a:xfrm flipH="1">
            <a:off x="4032200" y="1763612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 bwMode="auto">
          <a:xfrm>
            <a:off x="4408552" y="2339676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4489704" y="2109172"/>
            <a:ext cx="63176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4416552" y="1956772"/>
            <a:ext cx="50292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36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Mutually exciting terminating process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55323" y="5436021"/>
            <a:ext cx="7309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Clustered occurrence affected by neighbors</a:t>
            </a:r>
            <a:endParaRPr lang="en-US" sz="3000" b="1" dirty="0" smtClean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2483692"/>
            <a:ext cx="502410" cy="538728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 bwMode="auto">
          <a:xfrm>
            <a:off x="2917588" y="1680062"/>
            <a:ext cx="34492" cy="296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924" y="2843732"/>
            <a:ext cx="125412" cy="237623"/>
          </a:xfrm>
          <a:prstGeom prst="rect">
            <a:avLst/>
          </a:prstGeom>
        </p:spPr>
      </p:pic>
      <p:sp>
        <p:nvSpPr>
          <p:cNvPr id="102" name="Oval 101"/>
          <p:cNvSpPr/>
          <p:nvPr/>
        </p:nvSpPr>
        <p:spPr bwMode="auto">
          <a:xfrm>
            <a:off x="4896296" y="2195660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>
            <a:stCxn id="102" idx="4"/>
          </p:cNvCxnSpPr>
          <p:nvPr/>
        </p:nvCxnSpPr>
        <p:spPr bwMode="auto">
          <a:xfrm>
            <a:off x="4968304" y="2339676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Rectangle 127"/>
          <p:cNvSpPr/>
          <p:nvPr/>
        </p:nvSpPr>
        <p:spPr>
          <a:xfrm>
            <a:off x="8352680" y="237161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2662402" y="2771724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04" name="Straight Connector 103"/>
          <p:cNvCxnSpPr/>
          <p:nvPr/>
        </p:nvCxnSpPr>
        <p:spPr bwMode="auto">
          <a:xfrm>
            <a:off x="8136656" y="1680062"/>
            <a:ext cx="0" cy="296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Freeform 122"/>
          <p:cNvSpPr/>
          <p:nvPr/>
        </p:nvSpPr>
        <p:spPr>
          <a:xfrm flipH="1">
            <a:off x="4594702" y="3851844"/>
            <a:ext cx="648072" cy="329184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 bwMode="auto">
          <a:xfrm>
            <a:off x="4306670" y="3851844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4522694" y="3851844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447" y="4427908"/>
            <a:ext cx="190207" cy="24923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830" y="4416366"/>
            <a:ext cx="228864" cy="274637"/>
          </a:xfrm>
          <a:prstGeom prst="rect">
            <a:avLst/>
          </a:prstGeom>
        </p:spPr>
      </p:pic>
      <p:sp>
        <p:nvSpPr>
          <p:cNvPr id="156" name="Oval 155"/>
          <p:cNvSpPr/>
          <p:nvPr/>
        </p:nvSpPr>
        <p:spPr bwMode="auto">
          <a:xfrm>
            <a:off x="3946630" y="386338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Freeform 156"/>
          <p:cNvSpPr/>
          <p:nvPr/>
        </p:nvSpPr>
        <p:spPr>
          <a:xfrm flipH="1">
            <a:off x="4378678" y="3995860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 bwMode="auto">
          <a:xfrm>
            <a:off x="4594702" y="4166207"/>
            <a:ext cx="432048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0" name="Straight Connector 159"/>
          <p:cNvCxnSpPr>
            <a:stCxn id="156" idx="4"/>
          </p:cNvCxnSpPr>
          <p:nvPr/>
        </p:nvCxnSpPr>
        <p:spPr bwMode="auto">
          <a:xfrm>
            <a:off x="4018638" y="4007402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3082534" y="4355900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Freeform 170"/>
          <p:cNvSpPr/>
          <p:nvPr/>
        </p:nvSpPr>
        <p:spPr>
          <a:xfrm flipH="1">
            <a:off x="4018638" y="4067868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4018638" y="4079410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5237366" y="4181028"/>
            <a:ext cx="3044952" cy="102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4378678" y="4283892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8" name="Straight Connector 177"/>
          <p:cNvCxnSpPr>
            <a:stCxn id="124" idx="4"/>
          </p:cNvCxnSpPr>
          <p:nvPr/>
        </p:nvCxnSpPr>
        <p:spPr bwMode="auto">
          <a:xfrm>
            <a:off x="4378678" y="3995860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>
            <a:stCxn id="157" idx="2"/>
          </p:cNvCxnSpPr>
          <p:nvPr/>
        </p:nvCxnSpPr>
        <p:spPr bwMode="auto">
          <a:xfrm>
            <a:off x="4378678" y="3995860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594702" y="3995860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stCxn id="123" idx="2"/>
          </p:cNvCxnSpPr>
          <p:nvPr/>
        </p:nvCxnSpPr>
        <p:spPr bwMode="auto">
          <a:xfrm>
            <a:off x="4594702" y="3851844"/>
            <a:ext cx="0" cy="329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1" name="Picture 1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846" y="4449561"/>
            <a:ext cx="246888" cy="266379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 bwMode="auto">
          <a:xfrm flipV="1">
            <a:off x="2664048" y="4355899"/>
            <a:ext cx="576228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968" y="3851844"/>
            <a:ext cx="506936" cy="504056"/>
          </a:xfrm>
          <a:prstGeom prst="rect">
            <a:avLst/>
          </a:prstGeom>
        </p:spPr>
      </p:pic>
      <p:sp>
        <p:nvSpPr>
          <p:cNvPr id="224" name="Rectangle 223"/>
          <p:cNvSpPr/>
          <p:nvPr/>
        </p:nvSpPr>
        <p:spPr>
          <a:xfrm>
            <a:off x="1154072" y="2483692"/>
            <a:ext cx="645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charset="0"/>
              </a:rPr>
              <a:t>Bob</a:t>
            </a:r>
            <a:endParaRPr lang="en-US" sz="2200" b="1" dirty="0" smtClean="0"/>
          </a:p>
        </p:txBody>
      </p:sp>
      <p:sp>
        <p:nvSpPr>
          <p:cNvPr id="225" name="Rectangle 224"/>
          <p:cNvSpPr/>
          <p:nvPr/>
        </p:nvSpPr>
        <p:spPr>
          <a:xfrm>
            <a:off x="573835" y="3851844"/>
            <a:ext cx="122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charset="0"/>
              </a:rPr>
              <a:t>Christine</a:t>
            </a:r>
            <a:endParaRPr lang="en-US" sz="2200" b="1" dirty="0" smtClean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194560" y="3131764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7" name="Left Brace 226"/>
          <p:cNvSpPr/>
          <p:nvPr/>
        </p:nvSpPr>
        <p:spPr bwMode="auto">
          <a:xfrm rot="16200000">
            <a:off x="3816176" y="3851845"/>
            <a:ext cx="288031" cy="201622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352680" y="4027798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sp>
        <p:nvSpPr>
          <p:cNvPr id="234" name="Rectangle 233"/>
          <p:cNvSpPr/>
          <p:nvPr/>
        </p:nvSpPr>
        <p:spPr>
          <a:xfrm>
            <a:off x="3168104" y="496390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History</a:t>
            </a:r>
            <a:endParaRPr lang="en-US" sz="2000" b="1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4113499" y="5035911"/>
            <a:ext cx="618517" cy="288032"/>
            <a:chOff x="4113499" y="4787949"/>
            <a:chExt cx="618517" cy="2880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3984" y="4787949"/>
              <a:ext cx="288032" cy="288032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13499" y="4787949"/>
              <a:ext cx="278741" cy="2880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64551" y="4931965"/>
              <a:ext cx="99697" cy="139576"/>
            </a:xfrm>
            <a:prstGeom prst="rect">
              <a:avLst/>
            </a:prstGeom>
          </p:spPr>
        </p:pic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2952080" y="1900900"/>
            <a:ext cx="2304256" cy="870823"/>
            <a:chOff x="3024091" y="2123655"/>
            <a:chExt cx="3384376" cy="1279022"/>
          </a:xfrm>
        </p:grpSpPr>
        <p:cxnSp>
          <p:nvCxnSpPr>
            <p:cNvPr id="125" name="Straight Connector 124"/>
            <p:cNvCxnSpPr>
              <a:endCxn id="126" idx="0"/>
            </p:cNvCxnSpPr>
            <p:nvPr/>
          </p:nvCxnSpPr>
          <p:spPr bwMode="auto">
            <a:xfrm flipV="1">
              <a:off x="3024091" y="2474957"/>
              <a:ext cx="1421484" cy="927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Arc 125"/>
            <p:cNvSpPr/>
            <p:nvPr/>
          </p:nvSpPr>
          <p:spPr bwMode="auto">
            <a:xfrm>
              <a:off x="4320235" y="2358483"/>
              <a:ext cx="1080120" cy="648073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1" name="Arc 130"/>
            <p:cNvSpPr/>
            <p:nvPr/>
          </p:nvSpPr>
          <p:spPr bwMode="auto">
            <a:xfrm>
              <a:off x="5328347" y="2123655"/>
              <a:ext cx="1080120" cy="648073"/>
            </a:xfrm>
            <a:prstGeom prst="arc">
              <a:avLst>
                <a:gd name="adj1" fmla="val 4751782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2" name="Freeform 131"/>
          <p:cNvSpPr/>
          <p:nvPr/>
        </p:nvSpPr>
        <p:spPr>
          <a:xfrm flipH="1">
            <a:off x="4392240" y="1691604"/>
            <a:ext cx="648072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4032200" y="1775154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32" idx="2"/>
          </p:cNvCxnSpPr>
          <p:nvPr/>
        </p:nvCxnSpPr>
        <p:spPr bwMode="auto">
          <a:xfrm>
            <a:off x="4392240" y="1691604"/>
            <a:ext cx="0" cy="3108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2952080" y="2051644"/>
            <a:ext cx="1080120" cy="7200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Rectangle 141"/>
          <p:cNvSpPr/>
          <p:nvPr/>
        </p:nvSpPr>
        <p:spPr bwMode="auto">
          <a:xfrm>
            <a:off x="4537392" y="1763612"/>
            <a:ext cx="502920" cy="310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Arc 139"/>
          <p:cNvSpPr/>
          <p:nvPr/>
        </p:nvSpPr>
        <p:spPr bwMode="auto">
          <a:xfrm>
            <a:off x="4520935" y="1547588"/>
            <a:ext cx="735401" cy="441241"/>
          </a:xfrm>
          <a:prstGeom prst="arc">
            <a:avLst>
              <a:gd name="adj1" fmla="val 4751782"/>
              <a:gd name="adj2" fmla="val 9904053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Arc 142"/>
          <p:cNvSpPr/>
          <p:nvPr/>
        </p:nvSpPr>
        <p:spPr bwMode="auto">
          <a:xfrm rot="553900">
            <a:off x="3913632" y="1761359"/>
            <a:ext cx="735401" cy="441241"/>
          </a:xfrm>
          <a:prstGeom prst="arc">
            <a:avLst>
              <a:gd name="adj1" fmla="val 19093104"/>
              <a:gd name="adj2" fmla="val 1990658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3848" y="6134035"/>
            <a:ext cx="8475612" cy="792088"/>
            <a:chOff x="863848" y="5990019"/>
            <a:chExt cx="8475612" cy="7920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96296" y="5990019"/>
              <a:ext cx="1746411" cy="792088"/>
            </a:xfrm>
            <a:prstGeom prst="rect">
              <a:avLst/>
            </a:prstGeom>
          </p:spPr>
        </p:pic>
        <p:grpSp>
          <p:nvGrpSpPr>
            <p:cNvPr id="243" name="Group 242"/>
            <p:cNvGrpSpPr>
              <a:grpSpLocks noChangeAspect="1"/>
            </p:cNvGrpSpPr>
            <p:nvPr/>
          </p:nvGrpSpPr>
          <p:grpSpPr>
            <a:xfrm>
              <a:off x="6695125" y="6479673"/>
              <a:ext cx="649443" cy="302434"/>
              <a:chOff x="4113499" y="4787949"/>
              <a:chExt cx="618517" cy="288032"/>
            </a:xfrm>
          </p:grpSpPr>
          <p:pic>
            <p:nvPicPr>
              <p:cNvPr id="244" name="Picture 24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3984" y="4787949"/>
                <a:ext cx="288032" cy="288032"/>
              </a:xfrm>
              <a:prstGeom prst="rect">
                <a:avLst/>
              </a:prstGeom>
            </p:spPr>
          </p:pic>
          <p:pic>
            <p:nvPicPr>
              <p:cNvPr id="245" name="Picture 24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3499" y="4787949"/>
                <a:ext cx="278741" cy="288032"/>
              </a:xfrm>
              <a:prstGeom prst="rect">
                <a:avLst/>
              </a:prstGeom>
            </p:spPr>
          </p:pic>
          <p:pic>
            <p:nvPicPr>
              <p:cNvPr id="246" name="Picture 24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4551" y="4931965"/>
                <a:ext cx="99697" cy="139576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6576" y="6102351"/>
              <a:ext cx="1656184" cy="463732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3848" y="6134035"/>
              <a:ext cx="1296144" cy="47869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336" y="6134035"/>
              <a:ext cx="292100" cy="495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28073" y="6134035"/>
              <a:ext cx="1732119" cy="5040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67215" y="6134035"/>
              <a:ext cx="657073" cy="5040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60192" y="6062027"/>
              <a:ext cx="266700" cy="68580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flipH="1">
              <a:off x="9072760" y="5990019"/>
              <a:ext cx="2667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39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24" grpId="0" animBg="1"/>
      <p:bldP spid="127" grpId="0" animBg="1"/>
      <p:bldP spid="1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37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2087984" y="4427909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BFBFBF"/>
                </a:solidFill>
                <a:latin typeface="Calibri"/>
              </a:rPr>
              <a:t>1. Intensity function</a:t>
            </a: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2. Basic building blocks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3. Superposition</a:t>
            </a:r>
          </a:p>
          <a:p>
            <a:pPr algn="ctr"/>
            <a:r>
              <a:rPr lang="en-US" sz="3000" b="1" dirty="0" smtClean="0">
                <a:latin typeface="Calibri"/>
              </a:rPr>
              <a:t>4. Marks and SDEs with jumps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05025" y="2843733"/>
            <a:ext cx="6215607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 smtClean="0">
                <a:solidFill>
                  <a:schemeClr val="tx1"/>
                </a:solidFill>
                <a:latin typeface="Calibri"/>
              </a:rPr>
              <a:t>Representation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dirty="0" smtClean="0">
                <a:solidFill>
                  <a:srgbClr val="7F7F7F"/>
                </a:solidFill>
                <a:latin typeface="Calibri"/>
              </a:rPr>
              <a:t>Temporal Point Processes</a:t>
            </a:r>
          </a:p>
        </p:txBody>
      </p:sp>
    </p:spTree>
    <p:extLst>
      <p:ext uri="{BB962C8B-B14F-4D97-AF65-F5344CB8AC3E}">
        <p14:creationId xmlns:p14="http://schemas.microsoft.com/office/powerpoint/2010/main" val="1790449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Marked temporal point processes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75816" y="1475581"/>
            <a:ext cx="9433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Marked temporal point process: </a:t>
            </a:r>
            <a:br>
              <a:rPr lang="en-US" sz="2800" b="1" dirty="0" smtClean="0">
                <a:latin typeface="Calibri" charset="0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 random process whose realization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consists of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discrete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marked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events localized in time 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510274" y="3768660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840" y="3268294"/>
            <a:ext cx="502410" cy="538728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 bwMode="auto">
          <a:xfrm>
            <a:off x="1765460" y="2987749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5" idx="4"/>
          </p:cNvCxnSpPr>
          <p:nvPr/>
        </p:nvCxnSpPr>
        <p:spPr bwMode="auto">
          <a:xfrm>
            <a:off x="2269516" y="334778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Oval 104"/>
          <p:cNvSpPr/>
          <p:nvPr/>
        </p:nvSpPr>
        <p:spPr bwMode="auto">
          <a:xfrm>
            <a:off x="2197508" y="320377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>
            <a:off x="3205620" y="334778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9" idx="4"/>
          </p:cNvCxnSpPr>
          <p:nvPr/>
        </p:nvCxnSpPr>
        <p:spPr bwMode="auto">
          <a:xfrm>
            <a:off x="3925700" y="3347789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454092" y="2987749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9" name="Picture 10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24" y="3962077"/>
            <a:ext cx="558800" cy="177800"/>
          </a:xfrm>
          <a:prstGeom prst="rect">
            <a:avLst/>
          </a:prstGeom>
        </p:spPr>
      </p:pic>
      <p:cxnSp>
        <p:nvCxnSpPr>
          <p:cNvPr id="110" name="Straight Connector 109"/>
          <p:cNvCxnSpPr/>
          <p:nvPr/>
        </p:nvCxnSpPr>
        <p:spPr bwMode="auto">
          <a:xfrm>
            <a:off x="2269516" y="3614152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H="1">
            <a:off x="2286948" y="3635821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3205620" y="3440416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3205620" y="3458704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Oval 118"/>
          <p:cNvSpPr/>
          <p:nvPr/>
        </p:nvSpPr>
        <p:spPr bwMode="auto">
          <a:xfrm>
            <a:off x="3853692" y="320377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133612" y="3203773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3925700" y="3257536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flipH="1">
            <a:off x="3905436" y="3257536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3" name="Pictur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000" y="3851845"/>
            <a:ext cx="190207" cy="249237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096" y="3851845"/>
            <a:ext cx="228864" cy="274637"/>
          </a:xfrm>
          <a:prstGeom prst="rect">
            <a:avLst/>
          </a:prstGeom>
        </p:spPr>
      </p:pic>
      <p:cxnSp>
        <p:nvCxnSpPr>
          <p:cNvPr id="126" name="Straight Connector 125"/>
          <p:cNvCxnSpPr/>
          <p:nvPr/>
        </p:nvCxnSpPr>
        <p:spPr bwMode="auto">
          <a:xfrm flipH="1">
            <a:off x="4645780" y="3257536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788" y="3923853"/>
            <a:ext cx="125412" cy="237623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4883172" y="3059756"/>
            <a:ext cx="1922848" cy="386216"/>
            <a:chOff x="5760392" y="2051644"/>
            <a:chExt cx="1922848" cy="386216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40" name="Group 139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sp>
        <p:nvSpPr>
          <p:cNvPr id="144" name="Rectangle 143"/>
          <p:cNvSpPr/>
          <p:nvPr/>
        </p:nvSpPr>
        <p:spPr>
          <a:xfrm>
            <a:off x="2664048" y="706258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History, </a:t>
            </a:r>
            <a:endParaRPr lang="en-US" sz="2400" b="1" dirty="0" smtClean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4168" y="7152208"/>
            <a:ext cx="655123" cy="372045"/>
          </a:xfrm>
          <a:prstGeom prst="rect">
            <a:avLst/>
          </a:prstGeom>
        </p:spPr>
      </p:pic>
      <p:sp>
        <p:nvSpPr>
          <p:cNvPr id="146" name="Left Brace 145"/>
          <p:cNvSpPr/>
          <p:nvPr/>
        </p:nvSpPr>
        <p:spPr bwMode="auto">
          <a:xfrm rot="16200000">
            <a:off x="3093828" y="5366281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V="1">
            <a:off x="1511920" y="4715941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48" name="Straight Connector 147"/>
          <p:cNvCxnSpPr>
            <a:endCxn id="149" idx="0"/>
          </p:cNvCxnSpPr>
          <p:nvPr/>
        </p:nvCxnSpPr>
        <p:spPr bwMode="auto">
          <a:xfrm>
            <a:off x="2271162" y="4713653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Oval 148"/>
          <p:cNvSpPr/>
          <p:nvPr/>
        </p:nvSpPr>
        <p:spPr bwMode="auto">
          <a:xfrm>
            <a:off x="2199154" y="485995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3207266" y="4571925"/>
            <a:ext cx="0" cy="137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52" idx="4"/>
          </p:cNvCxnSpPr>
          <p:nvPr/>
        </p:nvCxnSpPr>
        <p:spPr bwMode="auto">
          <a:xfrm>
            <a:off x="3927346" y="4643933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3855338" y="4499917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3135258" y="4427909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602" y="4394696"/>
            <a:ext cx="190207" cy="249237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256" y="4801344"/>
            <a:ext cx="228864" cy="274637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876" y="4427909"/>
            <a:ext cx="125412" cy="237623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7920632" y="4918570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58" name="Straight Arrow Connector 157"/>
          <p:cNvCxnSpPr/>
          <p:nvPr/>
        </p:nvCxnSpPr>
        <p:spPr bwMode="auto">
          <a:xfrm flipV="1">
            <a:off x="1511920" y="4283893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/>
          </a:ln>
        </p:spPr>
      </p:cxnSp>
      <p:cxnSp>
        <p:nvCxnSpPr>
          <p:cNvPr id="159" name="Straight Connector 158"/>
          <p:cNvCxnSpPr>
            <a:stCxn id="160" idx="4"/>
          </p:cNvCxnSpPr>
          <p:nvPr/>
        </p:nvCxnSpPr>
        <p:spPr bwMode="auto">
          <a:xfrm>
            <a:off x="2271162" y="5796061"/>
            <a:ext cx="0" cy="2834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2199154" y="5652045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1" name="Straight Connector 160"/>
          <p:cNvCxnSpPr/>
          <p:nvPr/>
        </p:nvCxnSpPr>
        <p:spPr bwMode="auto">
          <a:xfrm>
            <a:off x="3207266" y="5940077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Oval 162"/>
          <p:cNvSpPr/>
          <p:nvPr/>
        </p:nvSpPr>
        <p:spPr bwMode="auto">
          <a:xfrm>
            <a:off x="3855338" y="6228109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3135258" y="579606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160" y="6122888"/>
            <a:ext cx="190207" cy="249237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256" y="6097488"/>
            <a:ext cx="228864" cy="274637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434" y="6385520"/>
            <a:ext cx="125412" cy="237623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7920632" y="6228109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1511920" y="5593432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/>
          </a:ln>
        </p:spPr>
      </p:cxnSp>
      <p:cxnSp>
        <p:nvCxnSpPr>
          <p:cNvPr id="170" name="Straight Arrow Connector 169"/>
          <p:cNvCxnSpPr/>
          <p:nvPr/>
        </p:nvCxnSpPr>
        <p:spPr bwMode="auto">
          <a:xfrm flipV="1">
            <a:off x="1511920" y="607291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71" name="Picture 1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6770" y="3872488"/>
            <a:ext cx="265430" cy="28638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95618" y="4809744"/>
            <a:ext cx="265430" cy="28638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6176" y="5724053"/>
            <a:ext cx="265430" cy="28638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840" y="4283893"/>
            <a:ext cx="613963" cy="402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1840" y="5580037"/>
            <a:ext cx="599292" cy="432048"/>
          </a:xfrm>
          <a:prstGeom prst="rect">
            <a:avLst/>
          </a:prstGeom>
        </p:spPr>
      </p:pic>
      <p:cxnSp>
        <p:nvCxnSpPr>
          <p:cNvPr id="178" name="Straight Connector 177"/>
          <p:cNvCxnSpPr/>
          <p:nvPr/>
        </p:nvCxnSpPr>
        <p:spPr bwMode="auto">
          <a:xfrm>
            <a:off x="3922776" y="6071616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9711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39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Independent identically distributed marks</a:t>
            </a:r>
          </a:p>
        </p:txBody>
      </p:sp>
      <p:cxnSp>
        <p:nvCxnSpPr>
          <p:cNvPr id="154" name="Straight Arrow Connector 153"/>
          <p:cNvCxnSpPr/>
          <p:nvPr/>
        </p:nvCxnSpPr>
        <p:spPr bwMode="auto">
          <a:xfrm flipV="1">
            <a:off x="1871960" y="362464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64" name="Rectangle 163"/>
          <p:cNvSpPr/>
          <p:nvPr/>
        </p:nvSpPr>
        <p:spPr>
          <a:xfrm>
            <a:off x="8280672" y="3406402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65" name="Straight Arrow Connector 164"/>
          <p:cNvCxnSpPr/>
          <p:nvPr/>
        </p:nvCxnSpPr>
        <p:spPr bwMode="auto">
          <a:xfrm flipV="1">
            <a:off x="1871960" y="2771725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81" name="Picture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916" y="3707829"/>
            <a:ext cx="125412" cy="237623"/>
          </a:xfrm>
          <a:prstGeom prst="rect">
            <a:avLst/>
          </a:prstGeom>
        </p:spPr>
      </p:pic>
      <p:cxnSp>
        <p:nvCxnSpPr>
          <p:cNvPr id="182" name="Straight Arrow Connector 181"/>
          <p:cNvCxnSpPr/>
          <p:nvPr/>
        </p:nvCxnSpPr>
        <p:spPr bwMode="auto">
          <a:xfrm flipV="1">
            <a:off x="1870314" y="2378909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83" name="Picture 18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880" y="1878543"/>
            <a:ext cx="502410" cy="538728"/>
          </a:xfrm>
          <a:prstGeom prst="rect">
            <a:avLst/>
          </a:prstGeom>
        </p:spPr>
      </p:pic>
      <p:cxnSp>
        <p:nvCxnSpPr>
          <p:cNvPr id="184" name="Straight Connector 183"/>
          <p:cNvCxnSpPr/>
          <p:nvPr/>
        </p:nvCxnSpPr>
        <p:spPr bwMode="auto">
          <a:xfrm>
            <a:off x="2125500" y="1597998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6" idx="4"/>
          </p:cNvCxnSpPr>
          <p:nvPr/>
        </p:nvCxnSpPr>
        <p:spPr bwMode="auto">
          <a:xfrm>
            <a:off x="2629556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Oval 185"/>
          <p:cNvSpPr/>
          <p:nvPr/>
        </p:nvSpPr>
        <p:spPr bwMode="auto">
          <a:xfrm>
            <a:off x="2557548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7" name="Straight Connector 186"/>
          <p:cNvCxnSpPr/>
          <p:nvPr/>
        </p:nvCxnSpPr>
        <p:spPr bwMode="auto">
          <a:xfrm>
            <a:off x="3565660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95" idx="4"/>
          </p:cNvCxnSpPr>
          <p:nvPr/>
        </p:nvCxnSpPr>
        <p:spPr bwMode="auto">
          <a:xfrm>
            <a:off x="4285740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7814132" y="1597998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90" name="Picture 18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4" y="2572326"/>
            <a:ext cx="558800" cy="177800"/>
          </a:xfrm>
          <a:prstGeom prst="rect">
            <a:avLst/>
          </a:prstGeom>
        </p:spPr>
      </p:pic>
      <p:cxnSp>
        <p:nvCxnSpPr>
          <p:cNvPr id="191" name="Straight Connector 190"/>
          <p:cNvCxnSpPr/>
          <p:nvPr/>
        </p:nvCxnSpPr>
        <p:spPr bwMode="auto">
          <a:xfrm>
            <a:off x="2629556" y="2224401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 flipH="1">
            <a:off x="2646988" y="2246070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>
            <a:off x="3565660" y="2050665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flipH="1">
            <a:off x="3565660" y="2068953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/>
          <p:nvPr/>
        </p:nvSpPr>
        <p:spPr bwMode="auto">
          <a:xfrm>
            <a:off x="4213732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3493652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7" name="Straight Connector 196"/>
          <p:cNvCxnSpPr/>
          <p:nvPr/>
        </p:nvCxnSpPr>
        <p:spPr bwMode="auto">
          <a:xfrm>
            <a:off x="4285740" y="186778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flipH="1">
            <a:off x="4265476" y="1867785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9" name="Picture 1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040" y="2462094"/>
            <a:ext cx="190207" cy="249237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136" y="2462094"/>
            <a:ext cx="228864" cy="274637"/>
          </a:xfrm>
          <a:prstGeom prst="rect">
            <a:avLst/>
          </a:prstGeom>
        </p:spPr>
      </p:pic>
      <p:cxnSp>
        <p:nvCxnSpPr>
          <p:cNvPr id="201" name="Straight Connector 200"/>
          <p:cNvCxnSpPr/>
          <p:nvPr/>
        </p:nvCxnSpPr>
        <p:spPr bwMode="auto">
          <a:xfrm flipH="1">
            <a:off x="5005820" y="1867785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202" name="Picture 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28" y="2534102"/>
            <a:ext cx="125412" cy="237623"/>
          </a:xfrm>
          <a:prstGeom prst="rect">
            <a:avLst/>
          </a:prstGeom>
        </p:spPr>
      </p:pic>
      <p:grpSp>
        <p:nvGrpSpPr>
          <p:cNvPr id="203" name="Group 202"/>
          <p:cNvGrpSpPr/>
          <p:nvPr/>
        </p:nvGrpSpPr>
        <p:grpSpPr>
          <a:xfrm>
            <a:off x="5243212" y="1670005"/>
            <a:ext cx="1922848" cy="386216"/>
            <a:chOff x="5760392" y="2051644"/>
            <a:chExt cx="1922848" cy="386216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207" name="Group 206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211" name="Picture 2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2482737"/>
            <a:ext cx="265430" cy="286385"/>
          </a:xfrm>
          <a:prstGeom prst="rect">
            <a:avLst/>
          </a:prstGeom>
        </p:spPr>
      </p:pic>
      <p:sp>
        <p:nvSpPr>
          <p:cNvPr id="212" name="Rectangle 211"/>
          <p:cNvSpPr/>
          <p:nvPr/>
        </p:nvSpPr>
        <p:spPr>
          <a:xfrm>
            <a:off x="1223888" y="4211885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Distribution for the marks:</a:t>
            </a:r>
            <a:endParaRPr lang="en-US" sz="2400" b="1" dirty="0" smtClean="0"/>
          </a:p>
        </p:txBody>
      </p:sp>
      <p:sp>
        <p:nvSpPr>
          <p:cNvPr id="213" name="Rectangle 212"/>
          <p:cNvSpPr/>
          <p:nvPr/>
        </p:nvSpPr>
        <p:spPr>
          <a:xfrm>
            <a:off x="1223888" y="544502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1799952" y="5968240"/>
            <a:ext cx="64807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Marks independent of the temporal dynamics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Independent identically distributed (I.I.D.)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9992" y="4879121"/>
            <a:ext cx="936104" cy="408482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8104" y="4938677"/>
            <a:ext cx="283313" cy="3004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00152" y="4879121"/>
            <a:ext cx="819571" cy="432048"/>
            <a:chOff x="3619354" y="5075981"/>
            <a:chExt cx="819571" cy="432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13787" y="5075981"/>
              <a:ext cx="360040" cy="4200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73825" y="5082920"/>
              <a:ext cx="165100" cy="4044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19354" y="5075981"/>
              <a:ext cx="268830" cy="432048"/>
            </a:xfrm>
            <a:prstGeom prst="rect">
              <a:avLst/>
            </a:prstGeom>
          </p:spPr>
        </p:pic>
      </p:grpSp>
      <p:pic>
        <p:nvPicPr>
          <p:cNvPr id="216" name="Picture 2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1880" y="2627709"/>
            <a:ext cx="613963" cy="402252"/>
          </a:xfrm>
          <a:prstGeom prst="rect">
            <a:avLst/>
          </a:prstGeom>
        </p:spPr>
      </p:pic>
      <p:cxnSp>
        <p:nvCxnSpPr>
          <p:cNvPr id="217" name="Straight Connector 216"/>
          <p:cNvCxnSpPr/>
          <p:nvPr/>
        </p:nvCxnSpPr>
        <p:spPr bwMode="auto">
          <a:xfrm>
            <a:off x="2615184" y="3633533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Oval 217"/>
          <p:cNvSpPr/>
          <p:nvPr/>
        </p:nvSpPr>
        <p:spPr bwMode="auto">
          <a:xfrm>
            <a:off x="2551176" y="377983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9" name="Straight Connector 218"/>
          <p:cNvCxnSpPr/>
          <p:nvPr/>
        </p:nvCxnSpPr>
        <p:spPr bwMode="auto">
          <a:xfrm>
            <a:off x="3566160" y="3471657"/>
            <a:ext cx="0" cy="1554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>
            <a:off x="4288536" y="3563813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Oval 220"/>
          <p:cNvSpPr/>
          <p:nvPr/>
        </p:nvSpPr>
        <p:spPr bwMode="auto">
          <a:xfrm>
            <a:off x="4215384" y="3419797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3493008" y="3347789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3" name="Picture 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032" y="3294428"/>
            <a:ext cx="190207" cy="249237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686" y="3701076"/>
            <a:ext cx="228864" cy="274637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048" y="3709476"/>
            <a:ext cx="265430" cy="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112" y="3203773"/>
            <a:ext cx="1133921" cy="1133921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Variety of processes behind these events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935856" y="3693542"/>
            <a:ext cx="2514600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 smtClean="0">
                <a:latin typeface="Calibri" charset="0"/>
              </a:rPr>
              <a:t>News spread in Twitter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800" y="1475581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smtClean="0">
                <a:latin typeface="Calibri"/>
              </a:rPr>
              <a:t>Events are (noisy) observations of a variety of complex dynamic processes…</a:t>
            </a:r>
            <a:endParaRPr lang="en-US" sz="4200" dirty="0" smtClean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888" y="6516141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smtClean="0">
                <a:latin typeface="Calibri"/>
              </a:rPr>
              <a:t>…in a wide range of temporal scales.</a:t>
            </a:r>
            <a:endParaRPr lang="en-US" sz="4200" dirty="0" smtClean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4236" y="4931965"/>
            <a:ext cx="2154560" cy="115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 smtClean="0">
                <a:latin typeface="Calibri" charset="0"/>
              </a:rPr>
              <a:t>Article creation in Wikipedia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8764" y="3189486"/>
            <a:ext cx="3145804" cy="115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 smtClean="0">
                <a:latin typeface="Calibri" charset="0"/>
              </a:rPr>
              <a:t>Product reviews and sales in Amazon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4548" y="4715941"/>
            <a:ext cx="3145804" cy="115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 smtClean="0">
                <a:latin typeface="Calibri" charset="0"/>
              </a:rPr>
              <a:t>Video</a:t>
            </a:r>
            <a:br>
              <a:rPr lang="en-US" sz="3200" b="1" dirty="0" smtClean="0">
                <a:latin typeface="Calibri" charset="0"/>
              </a:rPr>
            </a:br>
            <a:r>
              <a:rPr lang="en-US" sz="3200" b="1" dirty="0" smtClean="0">
                <a:latin typeface="Calibri" charset="0"/>
              </a:rPr>
              <a:t>becomes viral </a:t>
            </a:r>
            <a:br>
              <a:rPr lang="en-US" sz="3200" b="1" dirty="0" smtClean="0">
                <a:latin typeface="Calibri" charset="0"/>
              </a:rPr>
            </a:br>
            <a:r>
              <a:rPr lang="en-US" sz="3200" b="1" dirty="0" smtClean="0">
                <a:latin typeface="Calibri" charset="0"/>
              </a:rPr>
              <a:t>in Youtube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31131" y="3707829"/>
            <a:ext cx="2621749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000" b="1" dirty="0" smtClean="0">
                <a:latin typeface="Calibri" charset="0"/>
              </a:rPr>
              <a:t>A user gains recognition in Quora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03808" y="6300117"/>
            <a:ext cx="8712968" cy="288032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5956627"/>
            <a:ext cx="7920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Fast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64648" y="5956627"/>
            <a:ext cx="100811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Slow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180" y="3730765"/>
            <a:ext cx="909579" cy="90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04" y="4951053"/>
            <a:ext cx="1008112" cy="1008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40" y="4486100"/>
            <a:ext cx="1525985" cy="15259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60" y="3672407"/>
            <a:ext cx="928638" cy="7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54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2" grpId="0" animBg="1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Dependent marks: SDEs with jumps</a:t>
            </a:r>
          </a:p>
        </p:txBody>
      </p:sp>
      <p:cxnSp>
        <p:nvCxnSpPr>
          <p:cNvPr id="121" name="Straight Arrow Connector 120"/>
          <p:cNvCxnSpPr/>
          <p:nvPr/>
        </p:nvCxnSpPr>
        <p:spPr bwMode="auto">
          <a:xfrm flipV="1">
            <a:off x="1870314" y="2378909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880" y="1878543"/>
            <a:ext cx="502410" cy="538728"/>
          </a:xfrm>
          <a:prstGeom prst="rect">
            <a:avLst/>
          </a:prstGeom>
        </p:spPr>
      </p:pic>
      <p:cxnSp>
        <p:nvCxnSpPr>
          <p:cNvPr id="123" name="Straight Connector 122"/>
          <p:cNvCxnSpPr/>
          <p:nvPr/>
        </p:nvCxnSpPr>
        <p:spPr bwMode="auto">
          <a:xfrm>
            <a:off x="2125500" y="1597998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>
            <a:stCxn id="125" idx="4"/>
          </p:cNvCxnSpPr>
          <p:nvPr/>
        </p:nvCxnSpPr>
        <p:spPr bwMode="auto">
          <a:xfrm>
            <a:off x="2629556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Oval 124"/>
          <p:cNvSpPr/>
          <p:nvPr/>
        </p:nvSpPr>
        <p:spPr bwMode="auto">
          <a:xfrm>
            <a:off x="2557548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3565660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135" idx="4"/>
          </p:cNvCxnSpPr>
          <p:nvPr/>
        </p:nvCxnSpPr>
        <p:spPr bwMode="auto">
          <a:xfrm>
            <a:off x="4285740" y="1958038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7814132" y="1597998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4" y="2572326"/>
            <a:ext cx="558800" cy="177800"/>
          </a:xfrm>
          <a:prstGeom prst="rect">
            <a:avLst/>
          </a:prstGeom>
        </p:spPr>
      </p:pic>
      <p:cxnSp>
        <p:nvCxnSpPr>
          <p:cNvPr id="130" name="Straight Connector 129"/>
          <p:cNvCxnSpPr/>
          <p:nvPr/>
        </p:nvCxnSpPr>
        <p:spPr bwMode="auto">
          <a:xfrm>
            <a:off x="2629556" y="2224401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H="1">
            <a:off x="2646988" y="2246070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3565660" y="2050665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3565660" y="2068953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Oval 134"/>
          <p:cNvSpPr/>
          <p:nvPr/>
        </p:nvSpPr>
        <p:spPr bwMode="auto">
          <a:xfrm>
            <a:off x="4213732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3493652" y="1814022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0" name="Straight Connector 139"/>
          <p:cNvCxnSpPr/>
          <p:nvPr/>
        </p:nvCxnSpPr>
        <p:spPr bwMode="auto">
          <a:xfrm>
            <a:off x="4285740" y="186778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flipH="1">
            <a:off x="4265476" y="1867785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2462094"/>
            <a:ext cx="190207" cy="249237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136" y="2462094"/>
            <a:ext cx="228864" cy="274637"/>
          </a:xfrm>
          <a:prstGeom prst="rect">
            <a:avLst/>
          </a:prstGeom>
        </p:spPr>
      </p:pic>
      <p:cxnSp>
        <p:nvCxnSpPr>
          <p:cNvPr id="144" name="Straight Connector 143"/>
          <p:cNvCxnSpPr/>
          <p:nvPr/>
        </p:nvCxnSpPr>
        <p:spPr bwMode="auto">
          <a:xfrm flipH="1">
            <a:off x="5005820" y="1867785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45" name="Picture 1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28" y="2534102"/>
            <a:ext cx="125412" cy="237623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243212" y="1670005"/>
            <a:ext cx="1922848" cy="386216"/>
            <a:chOff x="5760392" y="2051644"/>
            <a:chExt cx="1922848" cy="38621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50" name="Group 149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2482737"/>
            <a:ext cx="265430" cy="286385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863848" y="6012085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39912" y="6472296"/>
            <a:ext cx="741682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Marks dependent of the temporal dynamics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Defined for all values of t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91840" y="468632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Marks given by stochastic differential equation with jumps:</a:t>
            </a:r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0112" y="5219997"/>
            <a:ext cx="5904656" cy="6089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3808" y="5347833"/>
            <a:ext cx="2664296" cy="406195"/>
            <a:chOff x="503808" y="4882896"/>
            <a:chExt cx="2664296" cy="4061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3808" y="4882896"/>
              <a:ext cx="1309978" cy="4061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94101" y="4882896"/>
              <a:ext cx="613963" cy="4022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99952" y="5029497"/>
              <a:ext cx="368301" cy="190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880072" y="4956048"/>
              <a:ext cx="288032" cy="216024"/>
            </a:xfrm>
            <a:prstGeom prst="rect">
              <a:avLst/>
            </a:prstGeom>
          </p:spPr>
        </p:pic>
      </p:grpSp>
      <p:sp>
        <p:nvSpPr>
          <p:cNvPr id="169" name="Rectangle 168"/>
          <p:cNvSpPr/>
          <p:nvPr/>
        </p:nvSpPr>
        <p:spPr>
          <a:xfrm>
            <a:off x="5112320" y="6054477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Drift</a:t>
            </a:r>
            <a:endParaRPr lang="en-US" sz="2400" b="1" dirty="0" smtClean="0"/>
          </a:p>
        </p:txBody>
      </p:sp>
      <p:sp>
        <p:nvSpPr>
          <p:cNvPr id="170" name="Left Brace 169"/>
          <p:cNvSpPr/>
          <p:nvPr/>
        </p:nvSpPr>
        <p:spPr bwMode="auto">
          <a:xfrm rot="16200000">
            <a:off x="5235772" y="4952530"/>
            <a:ext cx="429768" cy="18288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984528" y="605447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Event influence</a:t>
            </a:r>
            <a:endParaRPr lang="en-US" sz="2400" b="1" dirty="0" smtClean="0"/>
          </a:p>
        </p:txBody>
      </p:sp>
      <p:sp>
        <p:nvSpPr>
          <p:cNvPr id="172" name="Left Brace 171"/>
          <p:cNvSpPr/>
          <p:nvPr/>
        </p:nvSpPr>
        <p:spPr bwMode="auto">
          <a:xfrm rot="16200000">
            <a:off x="7716052" y="4632491"/>
            <a:ext cx="42976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670864" y="418226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History, </a:t>
            </a:r>
            <a:endParaRPr lang="en-US" sz="2400" b="1" dirty="0" smtClean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9125" y="4271888"/>
            <a:ext cx="655123" cy="372045"/>
          </a:xfrm>
          <a:prstGeom prst="rect">
            <a:avLst/>
          </a:prstGeom>
        </p:spPr>
      </p:pic>
      <p:sp>
        <p:nvSpPr>
          <p:cNvPr id="175" name="Left Brace 174"/>
          <p:cNvSpPr/>
          <p:nvPr/>
        </p:nvSpPr>
        <p:spPr bwMode="auto">
          <a:xfrm rot="16200000">
            <a:off x="3309853" y="2600360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80272" y="4499917"/>
            <a:ext cx="39604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 bwMode="auto">
          <a:xfrm>
            <a:off x="8640712" y="4499917"/>
            <a:ext cx="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7" name="Straight Arrow Connector 176"/>
          <p:cNvCxnSpPr/>
          <p:nvPr/>
        </p:nvCxnSpPr>
        <p:spPr bwMode="auto">
          <a:xfrm flipV="1">
            <a:off x="1871960" y="362464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78" name="Rectangle 177"/>
          <p:cNvSpPr/>
          <p:nvPr/>
        </p:nvSpPr>
        <p:spPr>
          <a:xfrm>
            <a:off x="8280672" y="3406402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79" name="Straight Arrow Connector 178"/>
          <p:cNvCxnSpPr/>
          <p:nvPr/>
        </p:nvCxnSpPr>
        <p:spPr bwMode="auto">
          <a:xfrm flipV="1">
            <a:off x="1871960" y="2771725"/>
            <a:ext cx="0" cy="172819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/>
          </a:ln>
        </p:spPr>
      </p:cxnSp>
      <p:pic>
        <p:nvPicPr>
          <p:cNvPr id="180" name="Picture 1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916" y="3707829"/>
            <a:ext cx="125412" cy="23762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1880" y="2627709"/>
            <a:ext cx="613963" cy="402252"/>
          </a:xfrm>
          <a:prstGeom prst="rect">
            <a:avLst/>
          </a:prstGeom>
        </p:spPr>
      </p:pic>
      <p:cxnSp>
        <p:nvCxnSpPr>
          <p:cNvPr id="182" name="Straight Connector 181"/>
          <p:cNvCxnSpPr/>
          <p:nvPr/>
        </p:nvCxnSpPr>
        <p:spPr bwMode="auto">
          <a:xfrm>
            <a:off x="2615184" y="3633533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Oval 182"/>
          <p:cNvSpPr/>
          <p:nvPr/>
        </p:nvSpPr>
        <p:spPr bwMode="auto">
          <a:xfrm>
            <a:off x="2551176" y="377983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566160" y="3471657"/>
            <a:ext cx="0" cy="1554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>
            <a:off x="4288536" y="3563813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Oval 185"/>
          <p:cNvSpPr/>
          <p:nvPr/>
        </p:nvSpPr>
        <p:spPr bwMode="auto">
          <a:xfrm>
            <a:off x="4215384" y="3419797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3493008" y="3347789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48" y="3347789"/>
            <a:ext cx="190207" cy="249237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686" y="3701076"/>
            <a:ext cx="228864" cy="274637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048" y="3709476"/>
            <a:ext cx="265430" cy="286385"/>
          </a:xfrm>
          <a:prstGeom prst="rect">
            <a:avLst/>
          </a:prstGeom>
        </p:spPr>
      </p:pic>
      <p:cxnSp>
        <p:nvCxnSpPr>
          <p:cNvPr id="191" name="Straight Connector 190"/>
          <p:cNvCxnSpPr>
            <a:stCxn id="183" idx="1"/>
          </p:cNvCxnSpPr>
          <p:nvPr/>
        </p:nvCxnSpPr>
        <p:spPr bwMode="auto">
          <a:xfrm flipH="1" flipV="1">
            <a:off x="1871960" y="3347789"/>
            <a:ext cx="700307" cy="453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flipH="1" flipV="1">
            <a:off x="2592040" y="2843733"/>
            <a:ext cx="988340" cy="576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flipH="1" flipV="1">
            <a:off x="3528144" y="2987749"/>
            <a:ext cx="772316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>
            <a:stCxn id="183" idx="0"/>
          </p:cNvCxnSpPr>
          <p:nvPr/>
        </p:nvCxnSpPr>
        <p:spPr bwMode="auto">
          <a:xfrm flipH="1" flipV="1">
            <a:off x="2592040" y="2843734"/>
            <a:ext cx="31144" cy="9361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flipH="1" flipV="1">
            <a:off x="3528144" y="2987749"/>
            <a:ext cx="3114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flipH="1" flipV="1">
            <a:off x="4267996" y="3059757"/>
            <a:ext cx="772316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flipH="1" flipV="1">
            <a:off x="4267996" y="3059757"/>
            <a:ext cx="3114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004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2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Dependent marks: distribution + SDE with jumps</a:t>
            </a:r>
          </a:p>
        </p:txBody>
      </p:sp>
      <p:cxnSp>
        <p:nvCxnSpPr>
          <p:cNvPr id="130" name="Straight Arrow Connector 129"/>
          <p:cNvCxnSpPr/>
          <p:nvPr/>
        </p:nvCxnSpPr>
        <p:spPr bwMode="auto">
          <a:xfrm flipV="1">
            <a:off x="1870314" y="2234893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880" y="1734527"/>
            <a:ext cx="502410" cy="538728"/>
          </a:xfrm>
          <a:prstGeom prst="rect">
            <a:avLst/>
          </a:prstGeom>
        </p:spPr>
      </p:pic>
      <p:cxnSp>
        <p:nvCxnSpPr>
          <p:cNvPr id="133" name="Straight Connector 132"/>
          <p:cNvCxnSpPr/>
          <p:nvPr/>
        </p:nvCxnSpPr>
        <p:spPr bwMode="auto">
          <a:xfrm>
            <a:off x="2087984" y="1453982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35" idx="4"/>
          </p:cNvCxnSpPr>
          <p:nvPr/>
        </p:nvCxnSpPr>
        <p:spPr bwMode="auto">
          <a:xfrm>
            <a:off x="2629556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Oval 134"/>
          <p:cNvSpPr/>
          <p:nvPr/>
        </p:nvSpPr>
        <p:spPr bwMode="auto">
          <a:xfrm>
            <a:off x="2557548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>
            <a:off x="3565660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47" idx="4"/>
          </p:cNvCxnSpPr>
          <p:nvPr/>
        </p:nvCxnSpPr>
        <p:spPr bwMode="auto">
          <a:xfrm>
            <a:off x="4285740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7814132" y="1453982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Picture 14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4" y="2428310"/>
            <a:ext cx="558800" cy="177800"/>
          </a:xfrm>
          <a:prstGeom prst="rect">
            <a:avLst/>
          </a:prstGeom>
        </p:spPr>
      </p:pic>
      <p:cxnSp>
        <p:nvCxnSpPr>
          <p:cNvPr id="143" name="Straight Connector 142"/>
          <p:cNvCxnSpPr/>
          <p:nvPr/>
        </p:nvCxnSpPr>
        <p:spPr bwMode="auto">
          <a:xfrm>
            <a:off x="2629556" y="208038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flipH="1">
            <a:off x="2646988" y="2102054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3565660" y="1906649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flipH="1">
            <a:off x="3565660" y="1924937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Oval 146"/>
          <p:cNvSpPr/>
          <p:nvPr/>
        </p:nvSpPr>
        <p:spPr bwMode="auto">
          <a:xfrm>
            <a:off x="4213732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493652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4285740" y="1723769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H="1">
            <a:off x="4265476" y="1723769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2318078"/>
            <a:ext cx="190207" cy="24923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136" y="2318078"/>
            <a:ext cx="228864" cy="274637"/>
          </a:xfrm>
          <a:prstGeom prst="rect">
            <a:avLst/>
          </a:prstGeom>
        </p:spPr>
      </p:pic>
      <p:cxnSp>
        <p:nvCxnSpPr>
          <p:cNvPr id="153" name="Straight Connector 152"/>
          <p:cNvCxnSpPr/>
          <p:nvPr/>
        </p:nvCxnSpPr>
        <p:spPr bwMode="auto">
          <a:xfrm flipH="1">
            <a:off x="5005820" y="1723769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28" y="2390086"/>
            <a:ext cx="125412" cy="237623"/>
          </a:xfrm>
          <a:prstGeom prst="rect">
            <a:avLst/>
          </a:prstGeom>
        </p:spPr>
      </p:pic>
      <p:grpSp>
        <p:nvGrpSpPr>
          <p:cNvPr id="155" name="Group 154"/>
          <p:cNvGrpSpPr/>
          <p:nvPr/>
        </p:nvGrpSpPr>
        <p:grpSpPr>
          <a:xfrm>
            <a:off x="5243212" y="1525989"/>
            <a:ext cx="1922848" cy="386216"/>
            <a:chOff x="5760392" y="2051644"/>
            <a:chExt cx="1922848" cy="386216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2338721"/>
            <a:ext cx="265430" cy="286385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>
          <a:xfrm>
            <a:off x="1440159" y="6472296"/>
            <a:ext cx="828067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Marks dependent on the temporal dynamics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Distribution represents additional source of uncertainty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91840" y="468632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Distribution for the marks:</a:t>
            </a:r>
            <a:endParaRPr lang="en-US" sz="2400" b="1" dirty="0" smtClean="0"/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2200" y="5187107"/>
            <a:ext cx="5904656" cy="608953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808" y="5292004"/>
            <a:ext cx="936104" cy="408482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4631" y="5351560"/>
            <a:ext cx="283313" cy="300484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12120" y="5298943"/>
            <a:ext cx="165100" cy="404495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7944" y="5292004"/>
            <a:ext cx="268830" cy="432048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36056" y="5292004"/>
            <a:ext cx="613963" cy="402252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994892" y="5319557"/>
            <a:ext cx="165100" cy="40449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3672160" y="5364012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7632600" y="5982467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Event influence</a:t>
            </a:r>
            <a:endParaRPr lang="en-US" sz="2400" b="1" dirty="0" smtClean="0"/>
          </a:p>
        </p:txBody>
      </p:sp>
      <p:sp>
        <p:nvSpPr>
          <p:cNvPr id="186" name="Left Brace 185"/>
          <p:cNvSpPr/>
          <p:nvPr/>
        </p:nvSpPr>
        <p:spPr bwMode="auto">
          <a:xfrm rot="16200000">
            <a:off x="8508140" y="4634767"/>
            <a:ext cx="42976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04408" y="5982468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Drift</a:t>
            </a:r>
            <a:endParaRPr lang="en-US" sz="2400" b="1" dirty="0" smtClean="0"/>
          </a:p>
        </p:txBody>
      </p:sp>
      <p:sp>
        <p:nvSpPr>
          <p:cNvPr id="188" name="Left Brace 187"/>
          <p:cNvSpPr/>
          <p:nvPr/>
        </p:nvSpPr>
        <p:spPr bwMode="auto">
          <a:xfrm rot="16200000">
            <a:off x="6027860" y="4954808"/>
            <a:ext cx="429768" cy="18288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59992" y="5292004"/>
            <a:ext cx="432048" cy="408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92040" y="5311519"/>
            <a:ext cx="90429" cy="432048"/>
          </a:xfrm>
          <a:prstGeom prst="rect">
            <a:avLst/>
          </a:prstGeom>
        </p:spPr>
      </p:pic>
      <p:sp>
        <p:nvSpPr>
          <p:cNvPr id="189" name="Rectangle 188"/>
          <p:cNvSpPr/>
          <p:nvPr/>
        </p:nvSpPr>
        <p:spPr>
          <a:xfrm>
            <a:off x="863848" y="6012085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Observations: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4680272" y="4283893"/>
            <a:ext cx="46805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>
            <a:off x="9360792" y="4283893"/>
            <a:ext cx="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2670864" y="396624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History, </a:t>
            </a:r>
            <a:endParaRPr lang="en-US" sz="2400" b="1" dirty="0" smtClean="0"/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9125" y="4055864"/>
            <a:ext cx="655123" cy="372045"/>
          </a:xfrm>
          <a:prstGeom prst="rect">
            <a:avLst/>
          </a:prstGeom>
        </p:spPr>
      </p:pic>
      <p:sp>
        <p:nvSpPr>
          <p:cNvPr id="194" name="Left Brace 193"/>
          <p:cNvSpPr/>
          <p:nvPr/>
        </p:nvSpPr>
        <p:spPr bwMode="auto">
          <a:xfrm rot="16200000">
            <a:off x="3309853" y="2384336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5" name="Straight Arrow Connector 194"/>
          <p:cNvCxnSpPr/>
          <p:nvPr/>
        </p:nvCxnSpPr>
        <p:spPr bwMode="auto">
          <a:xfrm flipV="1">
            <a:off x="1871960" y="3408620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196" name="Rectangle 195"/>
          <p:cNvSpPr/>
          <p:nvPr/>
        </p:nvSpPr>
        <p:spPr>
          <a:xfrm>
            <a:off x="8280672" y="3190378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197" name="Straight Arrow Connector 196"/>
          <p:cNvCxnSpPr/>
          <p:nvPr/>
        </p:nvCxnSpPr>
        <p:spPr bwMode="auto">
          <a:xfrm flipV="1">
            <a:off x="1871960" y="2555701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98" name="Picture 1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916" y="3491805"/>
            <a:ext cx="125412" cy="237623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1880" y="2411685"/>
            <a:ext cx="613963" cy="402252"/>
          </a:xfrm>
          <a:prstGeom prst="rect">
            <a:avLst/>
          </a:prstGeom>
        </p:spPr>
      </p:pic>
      <p:cxnSp>
        <p:nvCxnSpPr>
          <p:cNvPr id="200" name="Straight Connector 199"/>
          <p:cNvCxnSpPr/>
          <p:nvPr/>
        </p:nvCxnSpPr>
        <p:spPr bwMode="auto">
          <a:xfrm>
            <a:off x="2615184" y="3417509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1" name="Oval 200"/>
          <p:cNvSpPr/>
          <p:nvPr/>
        </p:nvSpPr>
        <p:spPr bwMode="auto">
          <a:xfrm>
            <a:off x="2551176" y="3563813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2" name="Straight Connector 201"/>
          <p:cNvCxnSpPr/>
          <p:nvPr/>
        </p:nvCxnSpPr>
        <p:spPr bwMode="auto">
          <a:xfrm>
            <a:off x="3566160" y="3255633"/>
            <a:ext cx="0" cy="1554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>
            <a:off x="4288536" y="3347789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Oval 203"/>
          <p:cNvSpPr/>
          <p:nvPr/>
        </p:nvSpPr>
        <p:spPr bwMode="auto">
          <a:xfrm>
            <a:off x="4215384" y="3203773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3493008" y="3131765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32" y="3078404"/>
            <a:ext cx="190207" cy="249237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686" y="3485052"/>
            <a:ext cx="228864" cy="274637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048" y="3493452"/>
            <a:ext cx="265430" cy="286385"/>
          </a:xfrm>
          <a:prstGeom prst="rect">
            <a:avLst/>
          </a:prstGeom>
        </p:spPr>
      </p:pic>
      <p:cxnSp>
        <p:nvCxnSpPr>
          <p:cNvPr id="210" name="Straight Connector 209"/>
          <p:cNvCxnSpPr/>
          <p:nvPr/>
        </p:nvCxnSpPr>
        <p:spPr bwMode="auto">
          <a:xfrm flipH="1" flipV="1">
            <a:off x="1871962" y="3347791"/>
            <a:ext cx="720078" cy="4320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 flipH="1" flipV="1">
            <a:off x="2592040" y="2843733"/>
            <a:ext cx="988340" cy="576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flipH="1" flipV="1">
            <a:off x="3528144" y="2987749"/>
            <a:ext cx="772316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/>
          <p:nvPr/>
        </p:nvCxnSpPr>
        <p:spPr bwMode="auto">
          <a:xfrm flipH="1" flipV="1">
            <a:off x="2592040" y="2843734"/>
            <a:ext cx="31144" cy="9361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 flipH="1" flipV="1">
            <a:off x="3528144" y="2987749"/>
            <a:ext cx="3114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H="1" flipV="1">
            <a:off x="4267996" y="3059757"/>
            <a:ext cx="772316" cy="5040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 flipH="1" flipV="1">
            <a:off x="4267996" y="3059757"/>
            <a:ext cx="3114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71850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8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Mutually</a:t>
            </a:r>
            <a:r>
              <a:rPr lang="en-US" sz="3600" dirty="0" smtClean="0">
                <a:latin typeface="Calibri"/>
              </a:rPr>
              <a:t> </a:t>
            </a:r>
            <a:r>
              <a:rPr lang="en-US" sz="4000" dirty="0" smtClean="0">
                <a:latin typeface="Calibri"/>
              </a:rPr>
              <a:t>exciting + marks</a:t>
            </a:r>
          </a:p>
        </p:txBody>
      </p:sp>
      <p:cxnSp>
        <p:nvCxnSpPr>
          <p:cNvPr id="130" name="Straight Arrow Connector 129"/>
          <p:cNvCxnSpPr/>
          <p:nvPr/>
        </p:nvCxnSpPr>
        <p:spPr bwMode="auto">
          <a:xfrm flipV="1">
            <a:off x="1870314" y="2234893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38" y="2411685"/>
            <a:ext cx="502410" cy="538728"/>
          </a:xfrm>
          <a:prstGeom prst="rect">
            <a:avLst/>
          </a:prstGeom>
        </p:spPr>
      </p:pic>
      <p:cxnSp>
        <p:nvCxnSpPr>
          <p:cNvPr id="133" name="Straight Connector 132"/>
          <p:cNvCxnSpPr/>
          <p:nvPr/>
        </p:nvCxnSpPr>
        <p:spPr bwMode="auto">
          <a:xfrm>
            <a:off x="2087984" y="1453982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35" idx="4"/>
          </p:cNvCxnSpPr>
          <p:nvPr/>
        </p:nvCxnSpPr>
        <p:spPr bwMode="auto">
          <a:xfrm>
            <a:off x="2629556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Oval 134"/>
          <p:cNvSpPr/>
          <p:nvPr/>
        </p:nvSpPr>
        <p:spPr bwMode="auto">
          <a:xfrm>
            <a:off x="2557548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>
            <a:off x="3565660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47" idx="4"/>
          </p:cNvCxnSpPr>
          <p:nvPr/>
        </p:nvCxnSpPr>
        <p:spPr bwMode="auto">
          <a:xfrm>
            <a:off x="4285740" y="1814022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7814132" y="1453982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Picture 14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64" y="2428310"/>
            <a:ext cx="558800" cy="177800"/>
          </a:xfrm>
          <a:prstGeom prst="rect">
            <a:avLst/>
          </a:prstGeom>
        </p:spPr>
      </p:pic>
      <p:cxnSp>
        <p:nvCxnSpPr>
          <p:cNvPr id="143" name="Straight Connector 142"/>
          <p:cNvCxnSpPr/>
          <p:nvPr/>
        </p:nvCxnSpPr>
        <p:spPr bwMode="auto">
          <a:xfrm>
            <a:off x="2629556" y="208038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flipH="1">
            <a:off x="2646988" y="2102054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3565660" y="1906649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flipH="1">
            <a:off x="3565660" y="1924937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Oval 146"/>
          <p:cNvSpPr/>
          <p:nvPr/>
        </p:nvSpPr>
        <p:spPr bwMode="auto">
          <a:xfrm>
            <a:off x="4213732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493652" y="1670006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4285740" y="1723769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H="1">
            <a:off x="4265476" y="1723769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2318078"/>
            <a:ext cx="190207" cy="24923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136" y="2318078"/>
            <a:ext cx="228864" cy="274637"/>
          </a:xfrm>
          <a:prstGeom prst="rect">
            <a:avLst/>
          </a:prstGeom>
        </p:spPr>
      </p:pic>
      <p:cxnSp>
        <p:nvCxnSpPr>
          <p:cNvPr id="153" name="Straight Connector 152"/>
          <p:cNvCxnSpPr/>
          <p:nvPr/>
        </p:nvCxnSpPr>
        <p:spPr bwMode="auto">
          <a:xfrm flipH="1">
            <a:off x="5005820" y="1723769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28" y="2390086"/>
            <a:ext cx="125412" cy="237623"/>
          </a:xfrm>
          <a:prstGeom prst="rect">
            <a:avLst/>
          </a:prstGeom>
        </p:spPr>
      </p:pic>
      <p:grpSp>
        <p:nvGrpSpPr>
          <p:cNvPr id="155" name="Group 154"/>
          <p:cNvGrpSpPr/>
          <p:nvPr/>
        </p:nvGrpSpPr>
        <p:grpSpPr>
          <a:xfrm>
            <a:off x="5243212" y="1525989"/>
            <a:ext cx="1922848" cy="386216"/>
            <a:chOff x="5760392" y="2051644"/>
            <a:chExt cx="1922848" cy="386216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810" y="2338721"/>
            <a:ext cx="265430" cy="286385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840" y="6267227"/>
            <a:ext cx="5904656" cy="608953"/>
          </a:xfrm>
          <a:prstGeom prst="rect">
            <a:avLst/>
          </a:prstGeom>
        </p:spPr>
      </p:pic>
      <p:sp>
        <p:nvSpPr>
          <p:cNvPr id="185" name="Rectangle 184"/>
          <p:cNvSpPr/>
          <p:nvPr/>
        </p:nvSpPr>
        <p:spPr>
          <a:xfrm>
            <a:off x="4248224" y="7062587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Neighbor influence</a:t>
            </a:r>
            <a:endParaRPr lang="en-US" sz="2400" b="1" dirty="0" smtClean="0"/>
          </a:p>
        </p:txBody>
      </p:sp>
      <p:sp>
        <p:nvSpPr>
          <p:cNvPr id="187" name="Rectangle 186"/>
          <p:cNvSpPr/>
          <p:nvPr/>
        </p:nvSpPr>
        <p:spPr>
          <a:xfrm>
            <a:off x="2664048" y="7062588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Drift</a:t>
            </a:r>
            <a:endParaRPr lang="en-US" sz="2400" b="1" dirty="0" smtClean="0"/>
          </a:p>
        </p:txBody>
      </p:sp>
      <p:sp>
        <p:nvSpPr>
          <p:cNvPr id="188" name="Left Brace 187"/>
          <p:cNvSpPr/>
          <p:nvPr/>
        </p:nvSpPr>
        <p:spPr bwMode="auto">
          <a:xfrm rot="16200000">
            <a:off x="2787500" y="6034928"/>
            <a:ext cx="429768" cy="18288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55323" y="5547147"/>
            <a:ext cx="47314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Marks affected by neighbors</a:t>
            </a:r>
            <a:endParaRPr lang="en-US" sz="3000" b="1" dirty="0" smtClean="0"/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2087984" y="3480629"/>
            <a:ext cx="6015826" cy="1117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sp>
        <p:nvSpPr>
          <p:cNvPr id="77" name="Rectangle 76"/>
          <p:cNvSpPr/>
          <p:nvPr/>
        </p:nvSpPr>
        <p:spPr>
          <a:xfrm>
            <a:off x="8280672" y="3262386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time</a:t>
            </a:r>
            <a:endParaRPr lang="en-US" sz="2000" dirty="0" smtClean="0"/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2087984" y="2627709"/>
            <a:ext cx="0" cy="87527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916" y="3563813"/>
            <a:ext cx="125412" cy="2376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3928" y="2483693"/>
            <a:ext cx="439627" cy="288032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 bwMode="auto">
          <a:xfrm>
            <a:off x="2615184" y="3489517"/>
            <a:ext cx="0" cy="1463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Oval 81"/>
          <p:cNvSpPr/>
          <p:nvPr/>
        </p:nvSpPr>
        <p:spPr bwMode="auto">
          <a:xfrm>
            <a:off x="2551176" y="3635821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3566160" y="3327641"/>
            <a:ext cx="0" cy="1554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4288536" y="3419797"/>
            <a:ext cx="0" cy="82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84"/>
          <p:cNvSpPr/>
          <p:nvPr/>
        </p:nvSpPr>
        <p:spPr bwMode="auto">
          <a:xfrm>
            <a:off x="4215384" y="3275781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3493008" y="3203773"/>
            <a:ext cx="144016" cy="14401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32" y="3150412"/>
            <a:ext cx="190207" cy="249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686" y="3557060"/>
            <a:ext cx="228864" cy="2746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048" y="3565460"/>
            <a:ext cx="265430" cy="28638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773" y="4427909"/>
            <a:ext cx="506936" cy="504056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-248" y="3995860"/>
            <a:ext cx="122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charset="0"/>
              </a:rPr>
              <a:t>Christine</a:t>
            </a:r>
            <a:endParaRPr lang="en-US" sz="2200" b="1" dirty="0" smtClean="0"/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647824" y="3131765"/>
            <a:ext cx="2192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361984" y="1907629"/>
            <a:ext cx="645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latin typeface="Calibri" charset="0"/>
              </a:rPr>
              <a:t>Bob</a:t>
            </a:r>
            <a:endParaRPr lang="en-US" sz="2200" b="1" dirty="0" smtClean="0"/>
          </a:p>
        </p:txBody>
      </p:sp>
      <p:sp>
        <p:nvSpPr>
          <p:cNvPr id="98" name="Left Brace 97"/>
          <p:cNvSpPr/>
          <p:nvPr/>
        </p:nvSpPr>
        <p:spPr bwMode="auto">
          <a:xfrm>
            <a:off x="1151880" y="1403573"/>
            <a:ext cx="42976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 flipV="1">
            <a:off x="1871960" y="506480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00" name="Straight Connector 99"/>
          <p:cNvCxnSpPr/>
          <p:nvPr/>
        </p:nvCxnSpPr>
        <p:spPr bwMode="auto">
          <a:xfrm>
            <a:off x="2089630" y="428389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102" idx="4"/>
          </p:cNvCxnSpPr>
          <p:nvPr/>
        </p:nvCxnSpPr>
        <p:spPr bwMode="auto">
          <a:xfrm>
            <a:off x="3024088" y="464393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/>
          <p:nvPr/>
        </p:nvSpPr>
        <p:spPr bwMode="auto">
          <a:xfrm>
            <a:off x="2952080" y="4499917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3240112" y="464393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3888184" y="464393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7815778" y="428389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6" name="Picture 10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10" y="5258221"/>
            <a:ext cx="558800" cy="177800"/>
          </a:xfrm>
          <a:prstGeom prst="rect">
            <a:avLst/>
          </a:prstGeom>
        </p:spPr>
      </p:pic>
      <p:cxnSp>
        <p:nvCxnSpPr>
          <p:cNvPr id="107" name="Straight Connector 106"/>
          <p:cNvCxnSpPr/>
          <p:nvPr/>
        </p:nvCxnSpPr>
        <p:spPr bwMode="auto">
          <a:xfrm>
            <a:off x="3017867" y="4910296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3024088" y="4931965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3240112" y="4736560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3240112" y="4754848"/>
            <a:ext cx="6492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3816176" y="4499917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68104" y="4499917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888184" y="4571925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3888184" y="4571925"/>
            <a:ext cx="996696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686" y="5147989"/>
            <a:ext cx="190207" cy="24923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782" y="5147989"/>
            <a:ext cx="228864" cy="274637"/>
          </a:xfrm>
          <a:prstGeom prst="rect">
            <a:avLst/>
          </a:prstGeom>
        </p:spPr>
      </p:pic>
      <p:cxnSp>
        <p:nvCxnSpPr>
          <p:cNvPr id="131" name="Straight Connector 130"/>
          <p:cNvCxnSpPr/>
          <p:nvPr/>
        </p:nvCxnSpPr>
        <p:spPr bwMode="auto">
          <a:xfrm flipH="1">
            <a:off x="5007466" y="4553680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36" name="Picture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474" y="5219997"/>
            <a:ext cx="125412" cy="237623"/>
          </a:xfrm>
          <a:prstGeom prst="rect">
            <a:avLst/>
          </a:prstGeom>
        </p:spPr>
      </p:pic>
      <p:grpSp>
        <p:nvGrpSpPr>
          <p:cNvPr id="137" name="Group 136"/>
          <p:cNvGrpSpPr/>
          <p:nvPr/>
        </p:nvGrpSpPr>
        <p:grpSpPr>
          <a:xfrm>
            <a:off x="5820922" y="4368609"/>
            <a:ext cx="1346784" cy="373507"/>
            <a:chOff x="6336456" y="2064353"/>
            <a:chExt cx="1346784" cy="373507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68" name="Group 167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pic>
        <p:nvPicPr>
          <p:cNvPr id="192" name="Picture 19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8456" y="5168632"/>
            <a:ext cx="265430" cy="286385"/>
          </a:xfrm>
          <a:prstGeom prst="rect">
            <a:avLst/>
          </a:prstGeom>
        </p:spPr>
      </p:pic>
      <p:sp>
        <p:nvSpPr>
          <p:cNvPr id="193" name="Left Brace 192"/>
          <p:cNvSpPr/>
          <p:nvPr/>
        </p:nvSpPr>
        <p:spPr bwMode="auto">
          <a:xfrm>
            <a:off x="1151880" y="4088477"/>
            <a:ext cx="423664" cy="93610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6336" y="4416066"/>
            <a:ext cx="544388" cy="299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88184" y="6300117"/>
            <a:ext cx="2880320" cy="599165"/>
          </a:xfrm>
          <a:prstGeom prst="rect">
            <a:avLst/>
          </a:prstGeom>
        </p:spPr>
      </p:pic>
      <p:sp>
        <p:nvSpPr>
          <p:cNvPr id="186" name="Left Brace 185"/>
          <p:cNvSpPr/>
          <p:nvPr/>
        </p:nvSpPr>
        <p:spPr bwMode="auto">
          <a:xfrm rot="16200000">
            <a:off x="5267780" y="5714887"/>
            <a:ext cx="429768" cy="2468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" name="Freeform 193"/>
          <p:cNvSpPr/>
          <p:nvPr/>
        </p:nvSpPr>
        <p:spPr>
          <a:xfrm flipH="1">
            <a:off x="3240112" y="2987749"/>
            <a:ext cx="360040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 flipH="1">
            <a:off x="3024088" y="2915741"/>
            <a:ext cx="216024" cy="360040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>
            <a:stCxn id="194" idx="2"/>
            <a:endCxn id="195" idx="0"/>
          </p:cNvCxnSpPr>
          <p:nvPr/>
        </p:nvCxnSpPr>
        <p:spPr bwMode="auto">
          <a:xfrm>
            <a:off x="3240112" y="2987749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7" name="Freeform 196"/>
          <p:cNvSpPr/>
          <p:nvPr/>
        </p:nvSpPr>
        <p:spPr>
          <a:xfrm flipH="1">
            <a:off x="3888184" y="3059757"/>
            <a:ext cx="360040" cy="288032"/>
          </a:xfrm>
          <a:custGeom>
            <a:avLst/>
            <a:gdLst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45737 h 2045737"/>
              <a:gd name="connsiteX1" fmla="*/ 1257300 w 3340100"/>
              <a:gd name="connsiteY1" fmla="*/ 1423437 h 2045737"/>
              <a:gd name="connsiteX2" fmla="*/ 2819400 w 3340100"/>
              <a:gd name="connsiteY2" fmla="*/ 89937 h 2045737"/>
              <a:gd name="connsiteX3" fmla="*/ 3340100 w 3340100"/>
              <a:gd name="connsiteY3" fmla="*/ 229637 h 204573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2014567 h 2014567"/>
              <a:gd name="connsiteX1" fmla="*/ 1490382 w 3340100"/>
              <a:gd name="connsiteY1" fmla="*/ 970926 h 2014567"/>
              <a:gd name="connsiteX2" fmla="*/ 2819400 w 3340100"/>
              <a:gd name="connsiteY2" fmla="*/ 58767 h 2014567"/>
              <a:gd name="connsiteX3" fmla="*/ 3340100 w 3340100"/>
              <a:gd name="connsiteY3" fmla="*/ 198467 h 2014567"/>
              <a:gd name="connsiteX0" fmla="*/ 0 w 3340100"/>
              <a:gd name="connsiteY0" fmla="*/ 1995354 h 1995354"/>
              <a:gd name="connsiteX1" fmla="*/ 1705535 w 3340100"/>
              <a:gd name="connsiteY1" fmla="*/ 691736 h 1995354"/>
              <a:gd name="connsiteX2" fmla="*/ 2819400 w 3340100"/>
              <a:gd name="connsiteY2" fmla="*/ 39554 h 1995354"/>
              <a:gd name="connsiteX3" fmla="*/ 3340100 w 3340100"/>
              <a:gd name="connsiteY3" fmla="*/ 179254 h 1995354"/>
              <a:gd name="connsiteX0" fmla="*/ 0 w 3340100"/>
              <a:gd name="connsiteY0" fmla="*/ 1955800 h 1955800"/>
              <a:gd name="connsiteX1" fmla="*/ 1705535 w 3340100"/>
              <a:gd name="connsiteY1" fmla="*/ 652182 h 1955800"/>
              <a:gd name="connsiteX2" fmla="*/ 2819400 w 3340100"/>
              <a:gd name="connsiteY2" fmla="*/ 0 h 1955800"/>
              <a:gd name="connsiteX3" fmla="*/ 3340100 w 3340100"/>
              <a:gd name="connsiteY3" fmla="*/ 139700 h 1955800"/>
              <a:gd name="connsiteX0" fmla="*/ 0 w 3378670"/>
              <a:gd name="connsiteY0" fmla="*/ 1955800 h 1955800"/>
              <a:gd name="connsiteX1" fmla="*/ 1705535 w 3378670"/>
              <a:gd name="connsiteY1" fmla="*/ 652182 h 1955800"/>
              <a:gd name="connsiteX2" fmla="*/ 2819400 w 3378670"/>
              <a:gd name="connsiteY2" fmla="*/ 0 h 1955800"/>
              <a:gd name="connsiteX3" fmla="*/ 3340100 w 3378670"/>
              <a:gd name="connsiteY3" fmla="*/ 139700 h 1955800"/>
              <a:gd name="connsiteX4" fmla="*/ 3340100 w 3378670"/>
              <a:gd name="connsiteY4" fmla="*/ 133723 h 1955800"/>
              <a:gd name="connsiteX0" fmla="*/ 0 w 3412818"/>
              <a:gd name="connsiteY0" fmla="*/ 1955800 h 1955800"/>
              <a:gd name="connsiteX1" fmla="*/ 1705535 w 3412818"/>
              <a:gd name="connsiteY1" fmla="*/ 652182 h 1955800"/>
              <a:gd name="connsiteX2" fmla="*/ 2819400 w 3412818"/>
              <a:gd name="connsiteY2" fmla="*/ 0 h 1955800"/>
              <a:gd name="connsiteX3" fmla="*/ 3340100 w 3412818"/>
              <a:gd name="connsiteY3" fmla="*/ 139700 h 1955800"/>
              <a:gd name="connsiteX4" fmla="*/ 3411818 w 3412818"/>
              <a:gd name="connsiteY4" fmla="*/ 160617 h 1955800"/>
              <a:gd name="connsiteX0" fmla="*/ 0 w 3411818"/>
              <a:gd name="connsiteY0" fmla="*/ 1974688 h 1974688"/>
              <a:gd name="connsiteX1" fmla="*/ 1705535 w 3411818"/>
              <a:gd name="connsiteY1" fmla="*/ 671070 h 1974688"/>
              <a:gd name="connsiteX2" fmla="*/ 2819400 w 3411818"/>
              <a:gd name="connsiteY2" fmla="*/ 18888 h 1974688"/>
              <a:gd name="connsiteX3" fmla="*/ 3411818 w 3411818"/>
              <a:gd name="connsiteY3" fmla="*/ 179505 h 1974688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5809 h 1955809"/>
              <a:gd name="connsiteX1" fmla="*/ 1705535 w 3411818"/>
              <a:gd name="connsiteY1" fmla="*/ 652191 h 1955809"/>
              <a:gd name="connsiteX2" fmla="*/ 2819400 w 3411818"/>
              <a:gd name="connsiteY2" fmla="*/ 9 h 1955809"/>
              <a:gd name="connsiteX3" fmla="*/ 3411818 w 3411818"/>
              <a:gd name="connsiteY3" fmla="*/ 160626 h 1955809"/>
              <a:gd name="connsiteX0" fmla="*/ 0 w 3411818"/>
              <a:gd name="connsiteY0" fmla="*/ 1958122 h 1958122"/>
              <a:gd name="connsiteX1" fmla="*/ 1705535 w 3411818"/>
              <a:gd name="connsiteY1" fmla="*/ 654504 h 1958122"/>
              <a:gd name="connsiteX2" fmla="*/ 2819400 w 3411818"/>
              <a:gd name="connsiteY2" fmla="*/ 2322 h 1958122"/>
              <a:gd name="connsiteX3" fmla="*/ 3411818 w 3411818"/>
              <a:gd name="connsiteY3" fmla="*/ 162939 h 1958122"/>
              <a:gd name="connsiteX0" fmla="*/ 0 w 3574813"/>
              <a:gd name="connsiteY0" fmla="*/ 2057364 h 2057364"/>
              <a:gd name="connsiteX1" fmla="*/ 1705535 w 3574813"/>
              <a:gd name="connsiteY1" fmla="*/ 753746 h 2057364"/>
              <a:gd name="connsiteX2" fmla="*/ 2819400 w 3574813"/>
              <a:gd name="connsiteY2" fmla="*/ 101564 h 2057364"/>
              <a:gd name="connsiteX3" fmla="*/ 3574813 w 3574813"/>
              <a:gd name="connsiteY3" fmla="*/ 21569 h 2057364"/>
              <a:gd name="connsiteX0" fmla="*/ 0 w 3574813"/>
              <a:gd name="connsiteY0" fmla="*/ 2077668 h 2077668"/>
              <a:gd name="connsiteX1" fmla="*/ 1705535 w 3574813"/>
              <a:gd name="connsiteY1" fmla="*/ 774050 h 2077668"/>
              <a:gd name="connsiteX2" fmla="*/ 2765069 w 3574813"/>
              <a:gd name="connsiteY2" fmla="*/ 75298 h 2077668"/>
              <a:gd name="connsiteX3" fmla="*/ 3574813 w 3574813"/>
              <a:gd name="connsiteY3" fmla="*/ 41873 h 2077668"/>
              <a:gd name="connsiteX0" fmla="*/ 0 w 3574813"/>
              <a:gd name="connsiteY0" fmla="*/ 2053704 h 2053704"/>
              <a:gd name="connsiteX1" fmla="*/ 1705535 w 3574813"/>
              <a:gd name="connsiteY1" fmla="*/ 750086 h 2053704"/>
              <a:gd name="connsiteX2" fmla="*/ 2765069 w 3574813"/>
              <a:gd name="connsiteY2" fmla="*/ 51334 h 2053704"/>
              <a:gd name="connsiteX3" fmla="*/ 3574813 w 3574813"/>
              <a:gd name="connsiteY3" fmla="*/ 17909 h 2053704"/>
              <a:gd name="connsiteX0" fmla="*/ 0 w 3574813"/>
              <a:gd name="connsiteY0" fmla="*/ 2112935 h 2112935"/>
              <a:gd name="connsiteX1" fmla="*/ 1705535 w 3574813"/>
              <a:gd name="connsiteY1" fmla="*/ 809317 h 2112935"/>
              <a:gd name="connsiteX2" fmla="*/ 2889256 w 3574813"/>
              <a:gd name="connsiteY2" fmla="*/ 17425 h 2112935"/>
              <a:gd name="connsiteX3" fmla="*/ 3574813 w 3574813"/>
              <a:gd name="connsiteY3" fmla="*/ 77140 h 2112935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42894 h 2142894"/>
              <a:gd name="connsiteX1" fmla="*/ 1705535 w 3574813"/>
              <a:gd name="connsiteY1" fmla="*/ 839276 h 2142894"/>
              <a:gd name="connsiteX2" fmla="*/ 2889256 w 3574813"/>
              <a:gd name="connsiteY2" fmla="*/ 47384 h 2142894"/>
              <a:gd name="connsiteX3" fmla="*/ 3574813 w 3574813"/>
              <a:gd name="connsiteY3" fmla="*/ 107099 h 2142894"/>
              <a:gd name="connsiteX0" fmla="*/ 0 w 3574813"/>
              <a:gd name="connsiteY0" fmla="*/ 2189467 h 2189467"/>
              <a:gd name="connsiteX1" fmla="*/ 1705535 w 3574813"/>
              <a:gd name="connsiteY1" fmla="*/ 885849 h 2189467"/>
              <a:gd name="connsiteX2" fmla="*/ 2889256 w 3574813"/>
              <a:gd name="connsiteY2" fmla="*/ 93957 h 2189467"/>
              <a:gd name="connsiteX3" fmla="*/ 3574813 w 3574813"/>
              <a:gd name="connsiteY3" fmla="*/ 37247 h 2189467"/>
              <a:gd name="connsiteX0" fmla="*/ 0 w 3574813"/>
              <a:gd name="connsiteY0" fmla="*/ 2175603 h 2175603"/>
              <a:gd name="connsiteX1" fmla="*/ 1705535 w 3574813"/>
              <a:gd name="connsiteY1" fmla="*/ 871985 h 2175603"/>
              <a:gd name="connsiteX2" fmla="*/ 2889256 w 3574813"/>
              <a:gd name="connsiteY2" fmla="*/ 80093 h 2175603"/>
              <a:gd name="connsiteX3" fmla="*/ 3574813 w 3574813"/>
              <a:gd name="connsiteY3" fmla="*/ 23383 h 217560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80593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613 h 2152613"/>
              <a:gd name="connsiteX1" fmla="*/ 1705535 w 3574813"/>
              <a:gd name="connsiteY1" fmla="*/ 848995 h 2152613"/>
              <a:gd name="connsiteX2" fmla="*/ 2757308 w 3574813"/>
              <a:gd name="connsiteY2" fmla="*/ 111434 h 2152613"/>
              <a:gd name="connsiteX3" fmla="*/ 3574813 w 3574813"/>
              <a:gd name="connsiteY3" fmla="*/ 393 h 2152613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74813"/>
              <a:gd name="connsiteY0" fmla="*/ 2152220 h 2152220"/>
              <a:gd name="connsiteX1" fmla="*/ 1705535 w 3574813"/>
              <a:gd name="connsiteY1" fmla="*/ 848602 h 2152220"/>
              <a:gd name="connsiteX2" fmla="*/ 3574813 w 3574813"/>
              <a:gd name="connsiteY2" fmla="*/ 0 h 2152220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1705535 w 3551528"/>
              <a:gd name="connsiteY1" fmla="*/ 980550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  <a:gd name="connsiteX0" fmla="*/ 0 w 3551528"/>
              <a:gd name="connsiteY0" fmla="*/ 2284168 h 2284168"/>
              <a:gd name="connsiteX1" fmla="*/ 2820550 w 3551528"/>
              <a:gd name="connsiteY1" fmla="*/ 1161655 h 2284168"/>
              <a:gd name="connsiteX2" fmla="*/ 3551528 w 3551528"/>
              <a:gd name="connsiteY2" fmla="*/ 0 h 228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1528" h="2284168">
                <a:moveTo>
                  <a:pt x="0" y="2284168"/>
                </a:moveTo>
                <a:cubicBezTo>
                  <a:pt x="1039159" y="2261507"/>
                  <a:pt x="2338197" y="1648425"/>
                  <a:pt x="2820550" y="1161655"/>
                </a:cubicBezTo>
                <a:cubicBezTo>
                  <a:pt x="3302903" y="674885"/>
                  <a:pt x="3413374" y="391530"/>
                  <a:pt x="3551528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>
            <a:stCxn id="197" idx="2"/>
          </p:cNvCxnSpPr>
          <p:nvPr/>
        </p:nvCxnSpPr>
        <p:spPr bwMode="auto">
          <a:xfrm>
            <a:off x="3888184" y="3059757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3621024" y="3275781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 flipH="1">
            <a:off x="4320232" y="3347789"/>
            <a:ext cx="5040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3024088" y="2915741"/>
            <a:ext cx="0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 flipH="1">
            <a:off x="2087984" y="3707829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9421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43</a:t>
            </a:fld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3096096" y="190007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Intensity function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Basic building blocks</a:t>
            </a:r>
            <a:endParaRPr lang="en-US" sz="2000" b="1" dirty="0">
              <a:solidFill>
                <a:srgbClr val="595959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Superposition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4. Marks and SDEs with jumps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71960" y="1475581"/>
            <a:ext cx="58326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Representation: Temporal Point processes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24335" y="3305658"/>
            <a:ext cx="3744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Applications: Models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96096" y="3718542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Information propagation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</a:t>
            </a:r>
            <a:r>
              <a:rPr lang="en-US" sz="2000" b="1" dirty="0">
                <a:solidFill>
                  <a:srgbClr val="595959"/>
                </a:solidFill>
                <a:latin typeface="Calibri"/>
              </a:rPr>
              <a:t>Opinion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dynamics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</a:t>
            </a:r>
            <a:r>
              <a:rPr lang="en-US" sz="2000" b="1" dirty="0">
                <a:solidFill>
                  <a:srgbClr val="595959"/>
                </a:solidFill>
                <a:latin typeface="Calibri"/>
              </a:rPr>
              <a:t>Information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reliability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4. Knowledge acquisition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871960" y="1475581"/>
            <a:ext cx="5760640" cy="1755648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71960" y="3366053"/>
            <a:ext cx="5760640" cy="1709928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208664" y="1878014"/>
            <a:ext cx="15841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lecture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208664" y="3693021"/>
            <a:ext cx="1728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lecture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007864" y="6928444"/>
            <a:ext cx="7172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Slides/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learning.mpi-sws.org</a:t>
            </a: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/sydney-seminar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6096" y="5147989"/>
            <a:ext cx="31683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latin typeface="Calibri"/>
              </a:rPr>
              <a:t>Applications: Control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68104" y="5624750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1. Influence maximization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2. Activity shaping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3. When-to-post</a:t>
            </a:r>
            <a:endParaRPr lang="en-US" sz="2000" b="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871960" y="5219997"/>
            <a:ext cx="5760640" cy="152704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4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136" y="3191993"/>
            <a:ext cx="648072" cy="659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6096" y="1907629"/>
            <a:ext cx="648072" cy="64439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74764" y="1548659"/>
            <a:ext cx="4790084" cy="4155649"/>
            <a:chOff x="610268" y="3491805"/>
            <a:chExt cx="4286028" cy="38676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268" y="3491805"/>
              <a:ext cx="4286028" cy="386761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032200" y="6804173"/>
              <a:ext cx="43204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40312" y="6432524"/>
            <a:ext cx="4143933" cy="1016819"/>
            <a:chOff x="7128544" y="3267074"/>
            <a:chExt cx="4143933" cy="10168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8544" y="3699122"/>
              <a:ext cx="4143933" cy="5847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5131" y="3267074"/>
              <a:ext cx="1872208" cy="413562"/>
            </a:xfrm>
            <a:prstGeom prst="rect">
              <a:avLst/>
            </a:prstGeom>
          </p:spPr>
        </p:pic>
      </p:grp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8820471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Example I: Idea adoption/viral marketing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5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7776616" y="5488284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/>
              </a:rPr>
              <a:t>Friggeri et al.,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856" y="6156101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/>
              </a:rPr>
              <a:t>They can have an impact </a:t>
            </a:r>
            <a:br>
              <a:rPr lang="en-US" sz="3200" b="1" dirty="0" smtClean="0">
                <a:latin typeface="Calibri"/>
              </a:rPr>
            </a:br>
            <a:r>
              <a:rPr lang="en-US" sz="3200" b="1" dirty="0" smtClean="0">
                <a:latin typeface="Calibri"/>
              </a:rPr>
              <a:t>in the off-line world 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912" y="2339677"/>
            <a:ext cx="648072" cy="6949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2087984" y="2292289"/>
            <a:ext cx="1008112" cy="2634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528144" y="2555701"/>
            <a:ext cx="144016" cy="6362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0112" y="4499917"/>
            <a:ext cx="648072" cy="648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3968" y="3707829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3196" y="1787578"/>
            <a:ext cx="697185" cy="69718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576064" y="1649214"/>
            <a:ext cx="374904" cy="76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215776" y="1403573"/>
            <a:ext cx="360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Calibri"/>
              </a:rPr>
              <a:t>S</a:t>
            </a:r>
            <a:endParaRPr lang="en-US" sz="2200" b="1" dirty="0" smtClean="0"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5856" y="1373956"/>
            <a:ext cx="36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Calibri"/>
              </a:rPr>
              <a:t>D</a:t>
            </a:r>
            <a:endParaRPr lang="en-US" sz="2200" b="1" dirty="0" smtClean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768" y="1619597"/>
            <a:ext cx="93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Calibri"/>
              </a:rPr>
              <a:t>means</a:t>
            </a:r>
            <a:endParaRPr lang="en-US" sz="1400" b="1" dirty="0" smtClean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44264" y="1785099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latin typeface="Calibri"/>
              </a:rPr>
              <a:t>D follows S</a:t>
            </a:r>
            <a:endParaRPr lang="en-US" sz="1600" b="1" dirty="0" smtClean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5776" y="1475581"/>
            <a:ext cx="1080120" cy="676656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Straight Arrow Connector 39"/>
          <p:cNvCxnSpPr>
            <a:endCxn id="14" idx="1"/>
          </p:cNvCxnSpPr>
          <p:nvPr/>
        </p:nvCxnSpPr>
        <p:spPr bwMode="auto">
          <a:xfrm>
            <a:off x="1943968" y="2915741"/>
            <a:ext cx="1512168" cy="606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799952" y="2987749"/>
            <a:ext cx="36004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endCxn id="17" idx="0"/>
          </p:cNvCxnSpPr>
          <p:nvPr/>
        </p:nvCxnSpPr>
        <p:spPr bwMode="auto">
          <a:xfrm flipH="1">
            <a:off x="3564148" y="3851845"/>
            <a:ext cx="18002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520032" y="4211885"/>
            <a:ext cx="79208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3168104" y="1547589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Christine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95896" y="2042353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Bob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44168" y="2834441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Beth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9912" y="3635821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Joe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44168" y="4283893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David</a:t>
            </a:r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00152" y="207313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alibri"/>
              </a:rPr>
              <a:t>3.00pm</a:t>
            </a:r>
            <a:endParaRPr lang="en-US" sz="1600" b="1" dirty="0" smtClean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3808" y="243317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alibri"/>
              </a:rPr>
              <a:t>3.25pm</a:t>
            </a:r>
            <a:endParaRPr lang="en-US" sz="1600" b="1" dirty="0" smtClean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88184" y="320377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alibri"/>
              </a:rPr>
              <a:t>3.27pm</a:t>
            </a:r>
            <a:endParaRPr lang="en-US" sz="1600" b="1" dirty="0" smtClean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44168" y="464393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alibri"/>
              </a:rPr>
              <a:t>4.15pm</a:t>
            </a:r>
            <a:endParaRPr lang="en-US" sz="1600" b="1" dirty="0" smtClean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7422" name="Oval 17421"/>
          <p:cNvSpPr/>
          <p:nvPr/>
        </p:nvSpPr>
        <p:spPr bwMode="auto">
          <a:xfrm>
            <a:off x="3096096" y="1907629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439912" y="2339677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456136" y="3203773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240112" y="4499917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69509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575816" y="5580037"/>
            <a:ext cx="4536504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5724053"/>
            <a:ext cx="76200" cy="16510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 bwMode="auto">
          <a:xfrm>
            <a:off x="1654021" y="521999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7" name="Straight Connector 76"/>
          <p:cNvCxnSpPr>
            <a:stCxn id="76" idx="2"/>
          </p:cNvCxnSpPr>
          <p:nvPr/>
        </p:nvCxnSpPr>
        <p:spPr bwMode="auto">
          <a:xfrm>
            <a:off x="1726029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893538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1871960" y="521955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1943968" y="536585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 bwMode="auto">
          <a:xfrm>
            <a:off x="4032200" y="522177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4104208" y="536807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791840" y="521999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Straight Connector 86"/>
          <p:cNvCxnSpPr>
            <a:stCxn id="86" idx="2"/>
          </p:cNvCxnSpPr>
          <p:nvPr/>
        </p:nvCxnSpPr>
        <p:spPr bwMode="auto">
          <a:xfrm>
            <a:off x="863848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10500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5" grpId="0"/>
      <p:bldP spid="56" grpId="0"/>
      <p:bldP spid="57" grpId="0"/>
      <p:bldP spid="58" grpId="0"/>
      <p:bldP spid="17422" grpId="0" animBg="1"/>
      <p:bldP spid="60" grpId="0" animBg="1"/>
      <p:bldP spid="70" grpId="0" animBg="1"/>
      <p:bldP spid="71" grpId="0" animBg="1"/>
      <p:bldP spid="76" grpId="0" animBg="1"/>
      <p:bldP spid="81" grpId="0" animBg="1"/>
      <p:bldP spid="83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44" y="1801737"/>
            <a:ext cx="1863207" cy="2880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64" y="2200132"/>
            <a:ext cx="2952328" cy="2554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04" y="1463590"/>
            <a:ext cx="2376264" cy="28223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376" y="2527629"/>
            <a:ext cx="2088232" cy="29831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5694432" y="1817836"/>
            <a:ext cx="685800" cy="288032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6120432" y="2200132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>
          <a:xfrm flipH="1">
            <a:off x="5688384" y="1993957"/>
            <a:ext cx="46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C0504D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3983792" y="3330004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3890099" y="3762052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6" y="3812976"/>
            <a:ext cx="76200" cy="16510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 bwMode="auto">
          <a:xfrm>
            <a:off x="4968304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Straight Connector 84"/>
          <p:cNvCxnSpPr>
            <a:stCxn id="84" idx="2"/>
          </p:cNvCxnSpPr>
          <p:nvPr/>
        </p:nvCxnSpPr>
        <p:spPr bwMode="auto">
          <a:xfrm>
            <a:off x="5040312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87" idx="4"/>
          </p:cNvCxnSpPr>
          <p:nvPr/>
        </p:nvCxnSpPr>
        <p:spPr bwMode="auto">
          <a:xfrm>
            <a:off x="4244032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4172024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9500616" y="3330004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1546" y="1535598"/>
            <a:ext cx="2675487" cy="93610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8801" y="2144315"/>
            <a:ext cx="2664296" cy="5434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8801" y="1967646"/>
            <a:ext cx="2448272" cy="210856"/>
          </a:xfrm>
          <a:prstGeom prst="rect">
            <a:avLst/>
          </a:prstGeom>
        </p:spPr>
      </p:pic>
      <p:cxnSp>
        <p:nvCxnSpPr>
          <p:cNvPr id="92" name="Straight Connector 91"/>
          <p:cNvCxnSpPr>
            <a:stCxn id="93" idx="4"/>
          </p:cNvCxnSpPr>
          <p:nvPr/>
        </p:nvCxnSpPr>
        <p:spPr bwMode="auto">
          <a:xfrm>
            <a:off x="5976416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/>
          <p:nvPr/>
        </p:nvSpPr>
        <p:spPr bwMode="auto">
          <a:xfrm>
            <a:off x="5904408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4" name="Straight Connector 93"/>
          <p:cNvCxnSpPr>
            <a:stCxn id="95" idx="4"/>
          </p:cNvCxnSpPr>
          <p:nvPr/>
        </p:nvCxnSpPr>
        <p:spPr bwMode="auto">
          <a:xfrm>
            <a:off x="6840512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Oval 94"/>
          <p:cNvSpPr/>
          <p:nvPr/>
        </p:nvSpPr>
        <p:spPr bwMode="auto">
          <a:xfrm>
            <a:off x="6768504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6" name="Straight Connector 95"/>
          <p:cNvCxnSpPr>
            <a:stCxn id="97" idx="4"/>
          </p:cNvCxnSpPr>
          <p:nvPr/>
        </p:nvCxnSpPr>
        <p:spPr bwMode="auto">
          <a:xfrm>
            <a:off x="7488584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>
            <a:off x="7416576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056536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Straight Connector 98"/>
          <p:cNvCxnSpPr>
            <a:stCxn id="98" idx="2"/>
          </p:cNvCxnSpPr>
          <p:nvPr/>
        </p:nvCxnSpPr>
        <p:spPr bwMode="auto">
          <a:xfrm>
            <a:off x="7128544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99"/>
          <p:cNvSpPr/>
          <p:nvPr/>
        </p:nvSpPr>
        <p:spPr bwMode="auto">
          <a:xfrm>
            <a:off x="7848624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1" name="Straight Connector 100"/>
          <p:cNvCxnSpPr>
            <a:stCxn id="100" idx="2"/>
          </p:cNvCxnSpPr>
          <p:nvPr/>
        </p:nvCxnSpPr>
        <p:spPr bwMode="auto">
          <a:xfrm>
            <a:off x="7920632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Arc 101"/>
          <p:cNvSpPr/>
          <p:nvPr/>
        </p:nvSpPr>
        <p:spPr bwMode="auto">
          <a:xfrm>
            <a:off x="6808504" y="3113980"/>
            <a:ext cx="320040" cy="360040"/>
          </a:xfrm>
          <a:prstGeom prst="arc">
            <a:avLst>
              <a:gd name="adj1" fmla="val 11062949"/>
              <a:gd name="adj2" fmla="val 23509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Arc 102"/>
          <p:cNvSpPr/>
          <p:nvPr/>
        </p:nvSpPr>
        <p:spPr bwMode="auto">
          <a:xfrm>
            <a:off x="4248224" y="3122364"/>
            <a:ext cx="777240" cy="448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Arc 103"/>
          <p:cNvSpPr/>
          <p:nvPr/>
        </p:nvSpPr>
        <p:spPr bwMode="auto">
          <a:xfrm>
            <a:off x="5976416" y="3041972"/>
            <a:ext cx="1965960" cy="53949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Left-Up Arrow 108"/>
          <p:cNvSpPr/>
          <p:nvPr/>
        </p:nvSpPr>
        <p:spPr bwMode="auto">
          <a:xfrm flipH="1">
            <a:off x="2448024" y="2825948"/>
            <a:ext cx="914400" cy="11430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219" y="1433604"/>
            <a:ext cx="1008112" cy="1157313"/>
          </a:xfrm>
          <a:prstGeom prst="rect">
            <a:avLst/>
          </a:prstGeom>
        </p:spPr>
      </p:pic>
      <p:cxnSp>
        <p:nvCxnSpPr>
          <p:cNvPr id="111" name="Straight Connector 110"/>
          <p:cNvCxnSpPr/>
          <p:nvPr/>
        </p:nvCxnSpPr>
        <p:spPr bwMode="auto">
          <a:xfrm>
            <a:off x="3983791" y="5866293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3890098" y="6298341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5" y="6349265"/>
            <a:ext cx="76200" cy="16510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 bwMode="auto">
          <a:xfrm>
            <a:off x="4968303" y="5938301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7" name="Straight Connector 116"/>
          <p:cNvCxnSpPr>
            <a:stCxn id="116" idx="2"/>
          </p:cNvCxnSpPr>
          <p:nvPr/>
        </p:nvCxnSpPr>
        <p:spPr bwMode="auto">
          <a:xfrm>
            <a:off x="5040311" y="6082317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9" idx="4"/>
          </p:cNvCxnSpPr>
          <p:nvPr/>
        </p:nvCxnSpPr>
        <p:spPr bwMode="auto">
          <a:xfrm>
            <a:off x="4244031" y="6082317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Oval 118"/>
          <p:cNvSpPr/>
          <p:nvPr/>
        </p:nvSpPr>
        <p:spPr bwMode="auto">
          <a:xfrm>
            <a:off x="4172023" y="5938301"/>
            <a:ext cx="144016" cy="144016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9500615" y="5866293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Arc 131"/>
          <p:cNvSpPr/>
          <p:nvPr/>
        </p:nvSpPr>
        <p:spPr bwMode="auto">
          <a:xfrm>
            <a:off x="4248223" y="5658653"/>
            <a:ext cx="777240" cy="448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328343" y="5937856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 bwMode="auto">
          <a:xfrm>
            <a:off x="5400351" y="6084160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Left-Up Arrow 136"/>
          <p:cNvSpPr/>
          <p:nvPr/>
        </p:nvSpPr>
        <p:spPr bwMode="auto">
          <a:xfrm flipH="1">
            <a:off x="2376015" y="5324013"/>
            <a:ext cx="914400" cy="11430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8" name="Arc 137"/>
          <p:cNvSpPr/>
          <p:nvPr/>
        </p:nvSpPr>
        <p:spPr bwMode="auto">
          <a:xfrm>
            <a:off x="4248223" y="5580036"/>
            <a:ext cx="1080120" cy="504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Arc 138"/>
          <p:cNvSpPr/>
          <p:nvPr/>
        </p:nvSpPr>
        <p:spPr bwMode="auto">
          <a:xfrm>
            <a:off x="4248223" y="5508028"/>
            <a:ext cx="3600400" cy="504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848624" y="5940076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7920632" y="6086380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8330" y="4457939"/>
            <a:ext cx="3461320" cy="80677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235" y="4529948"/>
            <a:ext cx="648072" cy="64807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8810" y="4385931"/>
            <a:ext cx="1652364" cy="103746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6675" y="4961995"/>
            <a:ext cx="3240360" cy="474026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2906" y="4673963"/>
            <a:ext cx="502410" cy="53872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2947" y="4169908"/>
            <a:ext cx="1333500" cy="533400"/>
          </a:xfrm>
          <a:prstGeom prst="rect">
            <a:avLst/>
          </a:prstGeom>
        </p:spPr>
      </p:pic>
      <p:cxnSp>
        <p:nvCxnSpPr>
          <p:cNvPr id="149" name="Straight Connector 148"/>
          <p:cNvCxnSpPr/>
          <p:nvPr/>
        </p:nvCxnSpPr>
        <p:spPr bwMode="auto">
          <a:xfrm>
            <a:off x="5422037" y="6737930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V="1">
            <a:off x="5328344" y="7169978"/>
            <a:ext cx="4464496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9504808" y="673216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Rectangle 152"/>
          <p:cNvSpPr/>
          <p:nvPr/>
        </p:nvSpPr>
        <p:spPr bwMode="auto">
          <a:xfrm>
            <a:off x="6048424" y="6807650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6120432" y="6953954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Rectangle 154"/>
          <p:cNvSpPr/>
          <p:nvPr/>
        </p:nvSpPr>
        <p:spPr bwMode="auto">
          <a:xfrm>
            <a:off x="6336456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6" name="Straight Connector 155"/>
          <p:cNvCxnSpPr/>
          <p:nvPr/>
        </p:nvCxnSpPr>
        <p:spPr bwMode="auto">
          <a:xfrm>
            <a:off x="6408464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7" name="Rectangle 156"/>
          <p:cNvSpPr/>
          <p:nvPr/>
        </p:nvSpPr>
        <p:spPr bwMode="auto">
          <a:xfrm>
            <a:off x="5832400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5904408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Rectangle 158"/>
          <p:cNvSpPr/>
          <p:nvPr/>
        </p:nvSpPr>
        <p:spPr bwMode="auto">
          <a:xfrm>
            <a:off x="6984528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0" name="Straight Connector 159"/>
          <p:cNvCxnSpPr/>
          <p:nvPr/>
        </p:nvCxnSpPr>
        <p:spPr bwMode="auto">
          <a:xfrm>
            <a:off x="7056536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Rectangle 160"/>
          <p:cNvSpPr/>
          <p:nvPr/>
        </p:nvSpPr>
        <p:spPr bwMode="auto">
          <a:xfrm>
            <a:off x="7776616" y="6804173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2" name="Straight Connector 161"/>
          <p:cNvCxnSpPr/>
          <p:nvPr/>
        </p:nvCxnSpPr>
        <p:spPr bwMode="auto">
          <a:xfrm>
            <a:off x="7848624" y="6950477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8667967" y="650684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Upvote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5413248" y="6444133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8640712" y="2627709"/>
            <a:ext cx="10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Addition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640712" y="2906449"/>
            <a:ext cx="120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Refutation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568704" y="5292005"/>
            <a:ext cx="105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Question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568704" y="5570745"/>
            <a:ext cx="91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Answer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8496696" y="2771725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496696" y="305975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8496696" y="6660157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8424688" y="5436021"/>
            <a:ext cx="144016" cy="144016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424688" y="5724053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5" name="Picture 17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6" y="7236221"/>
            <a:ext cx="76200" cy="165100"/>
          </a:xfrm>
          <a:prstGeom prst="rect">
            <a:avLst/>
          </a:prstGeom>
        </p:spPr>
      </p:pic>
      <p:sp>
        <p:nvSpPr>
          <p:cNvPr id="176" name="Title 1"/>
          <p:cNvSpPr txBox="1">
            <a:spLocks/>
          </p:cNvSpPr>
          <p:nvPr/>
        </p:nvSpPr>
        <p:spPr bwMode="auto">
          <a:xfrm>
            <a:off x="468313" y="251445"/>
            <a:ext cx="9396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 smtClean="0">
                <a:latin typeface="Calibri"/>
              </a:rPr>
              <a:t>Example II: Information creation &amp; curation</a:t>
            </a:r>
            <a:endParaRPr lang="en-US" sz="4000" i="1" dirty="0">
              <a:latin typeface="Calibri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72560" y="154758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28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/>
      <p:bldP spid="84" grpId="0" animBg="1"/>
      <p:bldP spid="87" grpId="0" animBg="1"/>
      <p:bldP spid="93" grpId="0" animBg="1"/>
      <p:bldP spid="95" grpId="0" animBg="1"/>
      <p:bldP spid="97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9" grpId="0" animBg="1"/>
      <p:bldP spid="116" grpId="0" animBg="1"/>
      <p:bldP spid="119" grpId="0" animBg="1"/>
      <p:bldP spid="132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53" grpId="0" animBg="1"/>
      <p:bldP spid="155" grpId="0" animBg="1"/>
      <p:bldP spid="157" grpId="0" animBg="1"/>
      <p:bldP spid="159" grpId="0" animBg="1"/>
      <p:bldP spid="161" grpId="0" animBg="1"/>
      <p:bldP spid="163" grpId="0"/>
      <p:bldP spid="165" grpId="0"/>
      <p:bldP spid="166" grpId="0"/>
      <p:bldP spid="168" grpId="0"/>
      <p:bldP spid="169" grpId="0"/>
      <p:bldP spid="170" grpId="0" animBg="1"/>
      <p:bldP spid="170" grpId="1" animBg="1"/>
      <p:bldP spid="171" grpId="0" animBg="1"/>
      <p:bldP spid="172" grpId="0" animBg="1"/>
      <p:bldP spid="173" grpId="0" animBg="1"/>
      <p:bldP spid="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1299465" y="2267669"/>
            <a:ext cx="4460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Introduction to programming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42278" y="2385271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38468" y="2817018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06721" y="2710357"/>
            <a:ext cx="22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Discrete math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465" y="3128613"/>
            <a:ext cx="317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Project presentation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38468" y="3233577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1104434" y="4669264"/>
            <a:ext cx="8112342" cy="1482412"/>
            <a:chOff x="1104434" y="4669264"/>
            <a:chExt cx="8112342" cy="1482412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233848" y="4669264"/>
              <a:ext cx="3810" cy="14824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112075" y="5409208"/>
              <a:ext cx="7855901" cy="1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8967977" y="5374421"/>
              <a:ext cx="248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104434" y="5409208"/>
              <a:ext cx="7855901" cy="1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414561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910615" y="5205882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481712" y="520680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015586" y="520680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659253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313854" y="5214169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851077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751673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972978" y="5216043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160170" y="5211888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345038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186942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850415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320223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582180" y="520775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691037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278969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379326" y="5214169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6737489" y="5216043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179755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066657" y="4022099"/>
            <a:ext cx="1538201" cy="852356"/>
            <a:chOff x="-24738" y="3038826"/>
            <a:chExt cx="1538201" cy="852356"/>
          </a:xfrm>
        </p:grpSpPr>
        <p:sp>
          <p:nvSpPr>
            <p:cNvPr id="42" name="Oval Callout 41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3884"/>
                <a:gd name="adj2" fmla="val 113522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24738" y="3168144"/>
              <a:ext cx="15382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For/do-</a:t>
              </a:r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while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 loops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9832" y="6041417"/>
            <a:ext cx="1376226" cy="852356"/>
            <a:chOff x="0" y="3038826"/>
            <a:chExt cx="1497344" cy="852356"/>
          </a:xfrm>
        </p:grpSpPr>
        <p:sp>
          <p:nvSpPr>
            <p:cNvPr id="45" name="Oval Callout 44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399"/>
                <a:gd name="adj2" fmla="val -125255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1315" y="3252875"/>
              <a:ext cx="11260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If … else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75230" y="5680682"/>
            <a:ext cx="1644861" cy="852356"/>
            <a:chOff x="0" y="3056221"/>
            <a:chExt cx="1497344" cy="852356"/>
          </a:xfrm>
        </p:grpSpPr>
        <p:sp>
          <p:nvSpPr>
            <p:cNvPr id="48" name="Oval Callout 47"/>
            <p:cNvSpPr/>
            <p:nvPr/>
          </p:nvSpPr>
          <p:spPr bwMode="auto">
            <a:xfrm>
              <a:off x="0" y="3056221"/>
              <a:ext cx="1497344" cy="852356"/>
            </a:xfrm>
            <a:prstGeom prst="wedgeEllipseCallout">
              <a:avLst>
                <a:gd name="adj1" fmla="val -19352"/>
                <a:gd name="adj2" fmla="val -82397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469" y="3148505"/>
              <a:ext cx="14067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How to write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 switch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90464" y="5989235"/>
            <a:ext cx="1497344" cy="852356"/>
            <a:chOff x="-34792" y="3038826"/>
            <a:chExt cx="1497344" cy="852356"/>
          </a:xfrm>
        </p:grpSpPr>
        <p:sp>
          <p:nvSpPr>
            <p:cNvPr id="51" name="Oval Callout 50"/>
            <p:cNvSpPr/>
            <p:nvPr/>
          </p:nvSpPr>
          <p:spPr bwMode="auto">
            <a:xfrm>
              <a:off x="-34792" y="3038826"/>
              <a:ext cx="1497344" cy="852356"/>
            </a:xfrm>
            <a:prstGeom prst="wedgeEllipseCallout">
              <a:avLst>
                <a:gd name="adj1" fmla="val 14341"/>
                <a:gd name="adj2" fmla="val -119133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9166" y="3096320"/>
              <a:ext cx="115410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Private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functions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36166" y="4127959"/>
            <a:ext cx="1497344" cy="852356"/>
            <a:chOff x="0" y="3038826"/>
            <a:chExt cx="1497344" cy="852356"/>
          </a:xfrm>
        </p:grpSpPr>
        <p:sp>
          <p:nvSpPr>
            <p:cNvPr id="54" name="Oval Callout 53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14341"/>
                <a:gd name="adj2" fmla="val 103318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8317" y="3113715"/>
              <a:ext cx="121209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Define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 functions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55829" y="3696902"/>
            <a:ext cx="1497344" cy="852356"/>
            <a:chOff x="0" y="3038826"/>
            <a:chExt cx="1497344" cy="852356"/>
          </a:xfrm>
        </p:grpSpPr>
        <p:sp>
          <p:nvSpPr>
            <p:cNvPr id="57" name="Oval Callout 56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6208"/>
                <a:gd name="adj2" fmla="val 154337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117" y="3077429"/>
              <a:ext cx="14264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Class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 </a:t>
              </a:r>
              <a:r>
                <a:rPr lang="en-US" sz="2000" dirty="0">
                  <a:latin typeface="Calibri"/>
                  <a:cs typeface="Calibri"/>
                </a:rPr>
                <a:t>inheritance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253836" y="6527881"/>
            <a:ext cx="1497344" cy="852356"/>
            <a:chOff x="0" y="2893682"/>
            <a:chExt cx="1497344" cy="852356"/>
          </a:xfrm>
        </p:grpSpPr>
        <p:sp>
          <p:nvSpPr>
            <p:cNvPr id="60" name="Oval Callout 59"/>
            <p:cNvSpPr/>
            <p:nvPr/>
          </p:nvSpPr>
          <p:spPr bwMode="auto">
            <a:xfrm>
              <a:off x="0" y="2893682"/>
              <a:ext cx="1497344" cy="852356"/>
            </a:xfrm>
            <a:prstGeom prst="wedgeEllipseCallout">
              <a:avLst>
                <a:gd name="adj1" fmla="val -12381"/>
                <a:gd name="adj2" fmla="val -178953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951" y="2935277"/>
              <a:ext cx="13388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Class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 destructor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69883" y="6519780"/>
            <a:ext cx="1497344" cy="852356"/>
            <a:chOff x="0" y="3038826"/>
            <a:chExt cx="1497344" cy="852356"/>
          </a:xfrm>
        </p:grpSpPr>
        <p:sp>
          <p:nvSpPr>
            <p:cNvPr id="63" name="Oval Callout 6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37941"/>
                <a:gd name="adj2" fmla="val -178314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2876" y="3113715"/>
              <a:ext cx="8829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</a:t>
              </a:r>
              <a:r>
                <a:rPr lang="en-US" sz="2000" dirty="0" smtClean="0">
                  <a:latin typeface="Calibri"/>
                  <a:cs typeface="Calibri"/>
                </a:rPr>
                <a:t>lot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library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sp>
        <p:nvSpPr>
          <p:cNvPr id="65" name="Oval Callout 64"/>
          <p:cNvSpPr/>
          <p:nvPr/>
        </p:nvSpPr>
        <p:spPr bwMode="auto">
          <a:xfrm>
            <a:off x="4896296" y="3444754"/>
            <a:ext cx="1672509" cy="715520"/>
          </a:xfrm>
          <a:prstGeom prst="wedgeEllipseCallout">
            <a:avLst>
              <a:gd name="adj1" fmla="val 30742"/>
              <a:gd name="adj2" fmla="val 227045"/>
            </a:avLst>
          </a:prstGeom>
          <a:solidFill>
            <a:srgbClr val="FFFFFF"/>
          </a:solidFill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087984" y="5881697"/>
            <a:ext cx="1243111" cy="922476"/>
            <a:chOff x="235596" y="3026126"/>
            <a:chExt cx="1497344" cy="922476"/>
          </a:xfrm>
        </p:grpSpPr>
        <p:sp>
          <p:nvSpPr>
            <p:cNvPr id="67" name="Oval Callout 66"/>
            <p:cNvSpPr/>
            <p:nvPr/>
          </p:nvSpPr>
          <p:spPr bwMode="auto">
            <a:xfrm>
              <a:off x="235596" y="3026126"/>
              <a:ext cx="1497344" cy="852356"/>
            </a:xfrm>
            <a:prstGeom prst="wedgeEllipseCallout">
              <a:avLst>
                <a:gd name="adj1" fmla="val 10856"/>
                <a:gd name="adj2" fmla="val -98722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0702" y="3240716"/>
              <a:ext cx="14822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Logic</a:t>
              </a:r>
            </a:p>
            <a:p>
              <a:pPr algn="ctr"/>
              <a:endParaRPr lang="en-US" sz="2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58225" y="4124955"/>
            <a:ext cx="1497344" cy="852356"/>
            <a:chOff x="0" y="3038826"/>
            <a:chExt cx="1497344" cy="852356"/>
          </a:xfrm>
        </p:grpSpPr>
        <p:sp>
          <p:nvSpPr>
            <p:cNvPr id="70" name="Oval Callout 69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2838" y="3261103"/>
              <a:ext cx="12630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Set theory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78862" y="4168560"/>
            <a:ext cx="1497344" cy="852356"/>
            <a:chOff x="0" y="3038826"/>
            <a:chExt cx="1497344" cy="852356"/>
          </a:xfrm>
        </p:grpSpPr>
        <p:sp>
          <p:nvSpPr>
            <p:cNvPr id="73" name="Oval Callout 7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6257" y="3261103"/>
              <a:ext cx="12362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Geometry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911167" y="3595751"/>
            <a:ext cx="161434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Graph Theory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916595" y="3423694"/>
            <a:ext cx="1783019" cy="852356"/>
            <a:chOff x="0" y="3038826"/>
            <a:chExt cx="1497344" cy="852356"/>
          </a:xfrm>
        </p:grpSpPr>
        <p:sp>
          <p:nvSpPr>
            <p:cNvPr id="77" name="Oval Callout 76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9693"/>
                <a:gd name="adj2" fmla="val 191073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5543" y="3113715"/>
              <a:ext cx="11776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Powerpoint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v</a:t>
              </a:r>
              <a:r>
                <a:rPr lang="en-US" sz="2000" dirty="0" smtClean="0">
                  <a:latin typeface="Calibri"/>
                  <a:cs typeface="Calibri"/>
                </a:rPr>
                <a:t>s. Keynote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840174" y="4185256"/>
            <a:ext cx="1497344" cy="852356"/>
            <a:chOff x="0" y="3038826"/>
            <a:chExt cx="1497344" cy="852356"/>
          </a:xfrm>
        </p:grpSpPr>
        <p:sp>
          <p:nvSpPr>
            <p:cNvPr id="80" name="Oval Callout 79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890" y="3061530"/>
              <a:ext cx="1402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dirty="0" smtClean="0">
                  <a:latin typeface="Calibri"/>
                  <a:cs typeface="Calibri"/>
                </a:rPr>
                <a:t>xport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pptx to pdf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31846" y="5879809"/>
            <a:ext cx="1497344" cy="852356"/>
            <a:chOff x="0" y="3038826"/>
            <a:chExt cx="1497344" cy="852356"/>
          </a:xfrm>
        </p:grpSpPr>
        <p:sp>
          <p:nvSpPr>
            <p:cNvPr id="83" name="Oval Callout 8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10856"/>
                <a:gd name="adj2" fmla="val -98722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7672" y="3113715"/>
              <a:ext cx="1233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PP</a:t>
              </a:r>
            </a:p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templates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23888" y="1403573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Calibri"/>
              </a:rPr>
              <a:t>1st year computer science </a:t>
            </a:r>
            <a:r>
              <a:rPr lang="en-US" sz="4200" b="1" dirty="0" smtClean="0">
                <a:latin typeface="Calibri"/>
              </a:rPr>
              <a:t>student</a:t>
            </a:r>
            <a:endParaRPr lang="en-US" sz="4200" dirty="0" smtClean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8732">
            <a:off x="6271155" y="2485318"/>
            <a:ext cx="3624564" cy="1080120"/>
          </a:xfrm>
          <a:prstGeom prst="rect">
            <a:avLst/>
          </a:prstGeom>
        </p:spPr>
      </p:pic>
      <p:cxnSp>
        <p:nvCxnSpPr>
          <p:cNvPr id="88" name="Straight Connector 87"/>
          <p:cNvCxnSpPr/>
          <p:nvPr/>
        </p:nvCxnSpPr>
        <p:spPr bwMode="auto">
          <a:xfrm>
            <a:off x="8712720" y="4643933"/>
            <a:ext cx="3810" cy="14824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itle 1"/>
          <p:cNvSpPr txBox="1">
            <a:spLocks/>
          </p:cNvSpPr>
          <p:nvPr/>
        </p:nvSpPr>
        <p:spPr bwMode="auto">
          <a:xfrm>
            <a:off x="468313" y="251445"/>
            <a:ext cx="9396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 smtClean="0">
                <a:latin typeface="Calibri"/>
              </a:rPr>
              <a:t>Example III: Learning trajectories</a:t>
            </a:r>
            <a:endParaRPr lang="en-US" sz="4000" i="1" dirty="0">
              <a:latin typeface="Calibri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" y="1428734"/>
            <a:ext cx="648072" cy="6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77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75" grpId="0"/>
      <p:bldP spid="7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52" y="2051645"/>
            <a:ext cx="3887766" cy="4643933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8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Detailed </a:t>
            </a:r>
            <a:r>
              <a:rPr lang="en-US" i="1" dirty="0" smtClean="0">
                <a:latin typeface="Calibri"/>
              </a:rPr>
              <a:t>event traces</a:t>
            </a:r>
            <a:endParaRPr lang="en-US" dirty="0">
              <a:latin typeface="Calibri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-72256" y="1835621"/>
            <a:ext cx="5184576" cy="4968552"/>
            <a:chOff x="11119" y="2484437"/>
            <a:chExt cx="5184576" cy="4968552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-1849647" y="4641673"/>
              <a:ext cx="427552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cap="small" dirty="0" smtClean="0">
                  <a:latin typeface="Calibri" charset="0"/>
                </a:rPr>
                <a:t>Detailed Traces of Activity</a:t>
              </a:r>
            </a:p>
          </p:txBody>
        </p:sp>
        <p:sp>
          <p:nvSpPr>
            <p:cNvPr id="37" name="Left Brace 36"/>
            <p:cNvSpPr/>
            <p:nvPr/>
          </p:nvSpPr>
          <p:spPr bwMode="auto">
            <a:xfrm>
              <a:off x="565111" y="2555837"/>
              <a:ext cx="331200" cy="4881600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5193506" y="2484437"/>
              <a:ext cx="2189" cy="4968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1001712" y="4932709"/>
              <a:ext cx="419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37" y="2144613"/>
            <a:ext cx="3605343" cy="17072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43" y="5694050"/>
            <a:ext cx="288032" cy="246027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 bwMode="auto">
          <a:xfrm>
            <a:off x="1111680" y="5724053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945979" y="6156101"/>
            <a:ext cx="3960440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050" y="6300117"/>
            <a:ext cx="1325254" cy="36004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 bwMode="auto">
          <a:xfrm>
            <a:off x="1522043" y="5219997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009261" y="5593887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3106219" y="4931965"/>
            <a:ext cx="0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610275" y="5580037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808" y="5003973"/>
            <a:ext cx="1317323" cy="13655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275" y="5003973"/>
            <a:ext cx="1296144" cy="16872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4051" y="5364013"/>
            <a:ext cx="1320147" cy="14401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115" y="5694050"/>
            <a:ext cx="288032" cy="24602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155" y="4715941"/>
            <a:ext cx="1296144" cy="14658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219" y="5694050"/>
            <a:ext cx="288032" cy="24602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8240" y="5364013"/>
            <a:ext cx="1248139" cy="144016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 bwMode="auto">
          <a:xfrm flipV="1">
            <a:off x="1666059" y="5940077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2314131" y="5940077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3250235" y="5940077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4690395" y="5724053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4546379" y="5219997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6" name="Picture 1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4728" y="2051645"/>
            <a:ext cx="504056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8224" y="4283893"/>
            <a:ext cx="720080" cy="720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600152" y="2123653"/>
            <a:ext cx="129614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7457" y="2038870"/>
            <a:ext cx="516831" cy="516831"/>
          </a:xfrm>
          <a:prstGeom prst="rect">
            <a:avLst/>
          </a:prstGeom>
        </p:spPr>
      </p:pic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935856" y="2915741"/>
            <a:ext cx="8352928" cy="259228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 smtClean="0">
                <a:latin typeface="Corbel" charset="0"/>
              </a:rPr>
              <a:t>The </a:t>
            </a:r>
            <a:r>
              <a:rPr lang="en-US" sz="4000" b="1" dirty="0" smtClean="0">
                <a:latin typeface="Corbel" charset="0"/>
              </a:rPr>
              <a:t>availability of event traces </a:t>
            </a:r>
            <a:r>
              <a:rPr lang="en-US" sz="4000" dirty="0" smtClean="0">
                <a:latin typeface="Corbel" charset="0"/>
              </a:rPr>
              <a:t>boosts a </a:t>
            </a:r>
            <a:r>
              <a:rPr lang="en-US" sz="4000" b="1" dirty="0" smtClean="0">
                <a:latin typeface="Corbel" charset="0"/>
              </a:rPr>
              <a:t>new generation</a:t>
            </a:r>
            <a:r>
              <a:rPr lang="en-US" sz="4000" dirty="0" smtClean="0">
                <a:latin typeface="Corbel" charset="0"/>
              </a:rPr>
              <a:t> of </a:t>
            </a:r>
            <a:br>
              <a:rPr lang="en-US" sz="4000" dirty="0" smtClean="0"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data-driven models and algorithms</a:t>
            </a:r>
            <a:endParaRPr lang="en-US" sz="4000" b="1" dirty="0">
              <a:latin typeface="Corbe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Previously: discrete-time models &amp; algorithms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048822" y="2200908"/>
            <a:ext cx="62318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521816" y="1720339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887576" y="1800807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253336" y="1800807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grpSp>
        <p:nvGrpSpPr>
          <p:cNvPr id="17" name="Group 16"/>
          <p:cNvGrpSpPr/>
          <p:nvPr/>
        </p:nvGrpSpPr>
        <p:grpSpPr>
          <a:xfrm>
            <a:off x="3963004" y="1701699"/>
            <a:ext cx="234715" cy="488035"/>
            <a:chOff x="3837508" y="1011758"/>
            <a:chExt cx="124892" cy="277292"/>
          </a:xfrm>
        </p:grpSpPr>
        <p:sp>
          <p:nvSpPr>
            <p:cNvPr id="18" name="5-Point Star 17"/>
            <p:cNvSpPr>
              <a:spLocks noChangeAspect="1"/>
            </p:cNvSpPr>
            <p:nvPr/>
          </p:nvSpPr>
          <p:spPr bwMode="auto">
            <a:xfrm flipH="1">
              <a:off x="3837508" y="1011758"/>
              <a:ext cx="124892" cy="124892"/>
            </a:xfrm>
            <a:prstGeom prst="star5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3895725" y="1089025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grpSp>
        <p:nvGrpSpPr>
          <p:cNvPr id="20" name="Group 19"/>
          <p:cNvGrpSpPr/>
          <p:nvPr/>
        </p:nvGrpSpPr>
        <p:grpSpPr>
          <a:xfrm>
            <a:off x="5056950" y="1745484"/>
            <a:ext cx="143206" cy="441451"/>
            <a:chOff x="4191000" y="1036637"/>
            <a:chExt cx="76200" cy="25082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191000" y="1036637"/>
              <a:ext cx="76200" cy="6985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V="1">
              <a:off x="4229100" y="1087437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5265016" y="1720339"/>
            <a:ext cx="171847" cy="499567"/>
            <a:chOff x="4416014" y="1022350"/>
            <a:chExt cx="91440" cy="283845"/>
          </a:xfrm>
        </p:grpSpPr>
        <p:sp>
          <p:nvSpPr>
            <p:cNvPr id="26" name="Regular Pentagon 25"/>
            <p:cNvSpPr>
              <a:spLocks noChangeAspect="1"/>
            </p:cNvSpPr>
            <p:nvPr/>
          </p:nvSpPr>
          <p:spPr bwMode="auto">
            <a:xfrm>
              <a:off x="4416014" y="1022350"/>
              <a:ext cx="91440" cy="91440"/>
            </a:xfrm>
            <a:prstGeom prst="pentagon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4461740" y="1106170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cxnSp>
        <p:nvCxnSpPr>
          <p:cNvPr id="28" name="Straight Connector 27"/>
          <p:cNvCxnSpPr/>
          <p:nvPr/>
        </p:nvCxnSpPr>
        <p:spPr bwMode="auto">
          <a:xfrm flipV="1">
            <a:off x="5996536" y="1709163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arrow" w="lg" len="lg"/>
          </a:ln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6703814" y="1720339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6990225" y="1800807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7188261" y="1800807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048822" y="2970790"/>
            <a:ext cx="6231850" cy="1117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624894" y="2501398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911308" y="2581865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4350616" y="2581865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grpSp>
        <p:nvGrpSpPr>
          <p:cNvPr id="36" name="Group 35"/>
          <p:cNvGrpSpPr/>
          <p:nvPr/>
        </p:nvGrpSpPr>
        <p:grpSpPr>
          <a:xfrm>
            <a:off x="5558171" y="2501398"/>
            <a:ext cx="171847" cy="499567"/>
            <a:chOff x="4572000" y="1022350"/>
            <a:chExt cx="91440" cy="283845"/>
          </a:xfrm>
        </p:grpSpPr>
        <p:sp>
          <p:nvSpPr>
            <p:cNvPr id="37" name="Regular Pentagon 36"/>
            <p:cNvSpPr>
              <a:spLocks noChangeAspect="1"/>
            </p:cNvSpPr>
            <p:nvPr/>
          </p:nvSpPr>
          <p:spPr bwMode="auto">
            <a:xfrm>
              <a:off x="4572000" y="1022350"/>
              <a:ext cx="91440" cy="91440"/>
            </a:xfrm>
            <a:prstGeom prst="pentagon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V="1">
              <a:off x="4617720" y="1106170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cxnSp>
        <p:nvCxnSpPr>
          <p:cNvPr id="39" name="Straight Connector 38"/>
          <p:cNvCxnSpPr/>
          <p:nvPr/>
        </p:nvCxnSpPr>
        <p:spPr bwMode="auto">
          <a:xfrm flipV="1">
            <a:off x="6179416" y="2490221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arrow" w="lg" len="lg"/>
          </a:ln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048825" y="3779836"/>
            <a:ext cx="6231847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2521816" y="3299268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2704696" y="3379735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2887576" y="3379735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grpSp>
        <p:nvGrpSpPr>
          <p:cNvPr id="46" name="Group 45"/>
          <p:cNvGrpSpPr/>
          <p:nvPr/>
        </p:nvGrpSpPr>
        <p:grpSpPr>
          <a:xfrm>
            <a:off x="6345803" y="3280624"/>
            <a:ext cx="234715" cy="488035"/>
            <a:chOff x="3837508" y="1011758"/>
            <a:chExt cx="124892" cy="277292"/>
          </a:xfrm>
        </p:grpSpPr>
        <p:sp>
          <p:nvSpPr>
            <p:cNvPr id="47" name="5-Point Star 46"/>
            <p:cNvSpPr>
              <a:spLocks noChangeAspect="1"/>
            </p:cNvSpPr>
            <p:nvPr/>
          </p:nvSpPr>
          <p:spPr bwMode="auto">
            <a:xfrm flipH="1">
              <a:off x="3837508" y="1011758"/>
              <a:ext cx="124892" cy="124892"/>
            </a:xfrm>
            <a:prstGeom prst="star5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V="1">
              <a:off x="3895725" y="1089025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grpSp>
        <p:nvGrpSpPr>
          <p:cNvPr id="49" name="Group 48"/>
          <p:cNvGrpSpPr/>
          <p:nvPr/>
        </p:nvGrpSpPr>
        <p:grpSpPr>
          <a:xfrm>
            <a:off x="5486567" y="3324412"/>
            <a:ext cx="143206" cy="441451"/>
            <a:chOff x="4191000" y="1036637"/>
            <a:chExt cx="76200" cy="25082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4191000" y="1036637"/>
              <a:ext cx="76200" cy="6985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flipV="1">
              <a:off x="4229100" y="1087437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cxnSp>
        <p:nvCxnSpPr>
          <p:cNvPr id="52" name="Straight Connector 51"/>
          <p:cNvCxnSpPr/>
          <p:nvPr/>
        </p:nvCxnSpPr>
        <p:spPr bwMode="auto">
          <a:xfrm flipV="1">
            <a:off x="6910936" y="3299268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7276696" y="3379735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7459576" y="3379735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sp>
        <p:nvSpPr>
          <p:cNvPr id="59" name="Freeform 58"/>
          <p:cNvSpPr/>
          <p:nvPr/>
        </p:nvSpPr>
        <p:spPr bwMode="auto">
          <a:xfrm>
            <a:off x="2894190" y="1720339"/>
            <a:ext cx="1068814" cy="1560285"/>
          </a:xfrm>
          <a:custGeom>
            <a:avLst/>
            <a:gdLst>
              <a:gd name="connsiteX0" fmla="*/ 656 w 266787"/>
              <a:gd name="connsiteY0" fmla="*/ 382137 h 382137"/>
              <a:gd name="connsiteX1" fmla="*/ 41599 w 266787"/>
              <a:gd name="connsiteY1" fmla="*/ 170597 h 382137"/>
              <a:gd name="connsiteX2" fmla="*/ 266787 w 266787"/>
              <a:gd name="connsiteY2" fmla="*/ 0 h 382137"/>
              <a:gd name="connsiteX3" fmla="*/ 266787 w 266787"/>
              <a:gd name="connsiteY3" fmla="*/ 0 h 3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7" h="382137">
                <a:moveTo>
                  <a:pt x="656" y="382137"/>
                </a:moveTo>
                <a:cubicBezTo>
                  <a:pt x="-1050" y="308212"/>
                  <a:pt x="-2756" y="234287"/>
                  <a:pt x="41599" y="170597"/>
                </a:cubicBezTo>
                <a:cubicBezTo>
                  <a:pt x="85954" y="106907"/>
                  <a:pt x="266787" y="0"/>
                  <a:pt x="266787" y="0"/>
                </a:cubicBezTo>
                <a:lnTo>
                  <a:pt x="266787" y="0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3624894" y="1806951"/>
            <a:ext cx="338110" cy="683269"/>
          </a:xfrm>
          <a:custGeom>
            <a:avLst/>
            <a:gdLst>
              <a:gd name="connsiteX0" fmla="*/ 656 w 266787"/>
              <a:gd name="connsiteY0" fmla="*/ 382137 h 382137"/>
              <a:gd name="connsiteX1" fmla="*/ 41599 w 266787"/>
              <a:gd name="connsiteY1" fmla="*/ 170597 h 382137"/>
              <a:gd name="connsiteX2" fmla="*/ 266787 w 266787"/>
              <a:gd name="connsiteY2" fmla="*/ 0 h 382137"/>
              <a:gd name="connsiteX3" fmla="*/ 266787 w 266787"/>
              <a:gd name="connsiteY3" fmla="*/ 0 h 3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7" h="382137">
                <a:moveTo>
                  <a:pt x="656" y="382137"/>
                </a:moveTo>
                <a:cubicBezTo>
                  <a:pt x="-1050" y="308212"/>
                  <a:pt x="-2756" y="234287"/>
                  <a:pt x="41599" y="170597"/>
                </a:cubicBezTo>
                <a:cubicBezTo>
                  <a:pt x="85954" y="106907"/>
                  <a:pt x="266787" y="0"/>
                  <a:pt x="266787" y="0"/>
                </a:cubicBezTo>
                <a:lnTo>
                  <a:pt x="266787" y="0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986982" y="4427909"/>
            <a:ext cx="82202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Discrete-time models artificially introduce epochs:</a:t>
            </a:r>
            <a:endParaRPr lang="en-US" sz="3000" b="1" dirty="0" smtClean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8742" y="1900142"/>
            <a:ext cx="504056" cy="50119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548214"/>
            <a:ext cx="502410" cy="53872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3340302"/>
            <a:ext cx="502410" cy="511543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 bwMode="auto">
          <a:xfrm flipH="1">
            <a:off x="7776616" y="1801837"/>
            <a:ext cx="17264" cy="2266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2264846" y="1729829"/>
            <a:ext cx="17264" cy="2266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3582888" y="1763613"/>
            <a:ext cx="17264" cy="2266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4879032" y="1801837"/>
            <a:ext cx="17264" cy="2266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6319192" y="1835621"/>
            <a:ext cx="17264" cy="2266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1367904" y="499468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1. How long is each epoch? Data is very heterogeneous.</a:t>
            </a:r>
            <a:endParaRPr lang="en-US" sz="2400" b="1" dirty="0" smtClean="0"/>
          </a:p>
        </p:txBody>
      </p:sp>
      <p:sp>
        <p:nvSpPr>
          <p:cNvPr id="104" name="Rectangle 103"/>
          <p:cNvSpPr/>
          <p:nvPr/>
        </p:nvSpPr>
        <p:spPr>
          <a:xfrm>
            <a:off x="1367904" y="546912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2. How to aggregate events within an epoch?</a:t>
            </a:r>
            <a:endParaRPr lang="en-US" sz="2400" b="1" dirty="0" smtClean="0"/>
          </a:p>
        </p:txBody>
      </p:sp>
      <p:sp>
        <p:nvSpPr>
          <p:cNvPr id="105" name="Rectangle 104"/>
          <p:cNvSpPr/>
          <p:nvPr/>
        </p:nvSpPr>
        <p:spPr>
          <a:xfrm>
            <a:off x="1367904" y="5973176"/>
            <a:ext cx="490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3. What if no event within an epoch?</a:t>
            </a:r>
            <a:endParaRPr lang="en-US" sz="2400" b="1" dirty="0" smtClean="0"/>
          </a:p>
        </p:txBody>
      </p:sp>
      <p:sp>
        <p:nvSpPr>
          <p:cNvPr id="106" name="Rectangle 105"/>
          <p:cNvSpPr/>
          <p:nvPr/>
        </p:nvSpPr>
        <p:spPr>
          <a:xfrm>
            <a:off x="1367904" y="6477232"/>
            <a:ext cx="7871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4. Time is treated as index or conditioning variable, not easy</a:t>
            </a:r>
          </a:p>
          <a:p>
            <a:r>
              <a:rPr lang="en-US" sz="2400" b="1" dirty="0" smtClean="0">
                <a:latin typeface="Calibri" charset="0"/>
              </a:rPr>
              <a:t>to deal with time-related queries.</a:t>
            </a:r>
            <a:endParaRPr lang="en-US" sz="2400" b="1" dirty="0" smtClean="0"/>
          </a:p>
        </p:txBody>
      </p:sp>
      <p:sp>
        <p:nvSpPr>
          <p:cNvPr id="107" name="Rectangle 106"/>
          <p:cNvSpPr/>
          <p:nvPr/>
        </p:nvSpPr>
        <p:spPr>
          <a:xfrm>
            <a:off x="2343204" y="3851845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Epoch 1</a:t>
            </a:r>
            <a:endParaRPr lang="en-US" sz="2400" b="1" dirty="0" smtClean="0"/>
          </a:p>
        </p:txBody>
      </p:sp>
      <p:sp>
        <p:nvSpPr>
          <p:cNvPr id="108" name="Rectangle 107"/>
          <p:cNvSpPr/>
          <p:nvPr/>
        </p:nvSpPr>
        <p:spPr>
          <a:xfrm>
            <a:off x="3672160" y="3851845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Epoch 2</a:t>
            </a:r>
            <a:endParaRPr lang="en-US" sz="2400" b="1" dirty="0" smtClean="0"/>
          </a:p>
        </p:txBody>
      </p:sp>
      <p:sp>
        <p:nvSpPr>
          <p:cNvPr id="109" name="Rectangle 108"/>
          <p:cNvSpPr/>
          <p:nvPr/>
        </p:nvSpPr>
        <p:spPr>
          <a:xfrm>
            <a:off x="5079508" y="3822228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Epoch 3</a:t>
            </a:r>
            <a:endParaRPr lang="en-US" sz="2400" b="1" dirty="0" smtClean="0"/>
          </a:p>
        </p:txBody>
      </p:sp>
      <p:sp>
        <p:nvSpPr>
          <p:cNvPr id="110" name="Rectangle 109"/>
          <p:cNvSpPr/>
          <p:nvPr/>
        </p:nvSpPr>
        <p:spPr>
          <a:xfrm>
            <a:off x="6519668" y="3822228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Epoch 4</a:t>
            </a:r>
            <a:endParaRPr lang="en-US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56" y="2627709"/>
            <a:ext cx="10080625" cy="38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31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26213</TotalTime>
  <Words>1181</Words>
  <Application>Microsoft Macintosh PowerPoint</Application>
  <PresentationFormat>Custom</PresentationFormat>
  <Paragraphs>359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Glossy</vt:lpstr>
      <vt:lpstr>Manuel Gomez Rodriguez</vt:lpstr>
      <vt:lpstr>Interconnected World</vt:lpstr>
      <vt:lpstr>Many discrete events in continuous time</vt:lpstr>
      <vt:lpstr>Variety of processes behind these events</vt:lpstr>
      <vt:lpstr>Example I: Idea adoption/viral marketing</vt:lpstr>
      <vt:lpstr>PowerPoint Presentation</vt:lpstr>
      <vt:lpstr>PowerPoint Presentation</vt:lpstr>
      <vt:lpstr>Detailed event traces</vt:lpstr>
      <vt:lpstr>Previously: discrete-time models &amp; algorithms</vt:lpstr>
      <vt:lpstr>Outline of the Seminar</vt:lpstr>
      <vt:lpstr>PowerPoint Presentation</vt:lpstr>
      <vt:lpstr>Temporal point processes</vt:lpstr>
      <vt:lpstr>Model time as a random variable</vt:lpstr>
      <vt:lpstr>Problems of density parametrization (I)</vt:lpstr>
      <vt:lpstr>Problems of density parametrization (II)</vt:lpstr>
      <vt:lpstr>Intensity function</vt:lpstr>
      <vt:lpstr>Advantages of intensity parametrization (I)</vt:lpstr>
      <vt:lpstr>Advantages of intensity parametrization (II)</vt:lpstr>
      <vt:lpstr>Relation between f*, F*, S*, λ*</vt:lpstr>
      <vt:lpstr>PowerPoint Presentation</vt:lpstr>
      <vt:lpstr>Poisson process</vt:lpstr>
      <vt:lpstr>Fitting a Poisson from (historical) timeline </vt:lpstr>
      <vt:lpstr>Sampling from a Poisson process</vt:lpstr>
      <vt:lpstr>Inhomogeneous Poisson process</vt:lpstr>
      <vt:lpstr>Fitting an inhomogeneous Poisson</vt:lpstr>
      <vt:lpstr>Nonparametric inhomogeneous Poisson process</vt:lpstr>
      <vt:lpstr>Sampling from an inhomogeneous Poisson</vt:lpstr>
      <vt:lpstr>Terminating (or survival) process</vt:lpstr>
      <vt:lpstr>Self-exciting (or Hawkes) process</vt:lpstr>
      <vt:lpstr>Fitting a Hawkes process from a recorded timeline</vt:lpstr>
      <vt:lpstr>Sampling from a Hawkes process</vt:lpstr>
      <vt:lpstr>Summary</vt:lpstr>
      <vt:lpstr>PowerPoint Presentation</vt:lpstr>
      <vt:lpstr>Superposition of processes</vt:lpstr>
      <vt:lpstr>Mutually exciting process</vt:lpstr>
      <vt:lpstr>Mutually exciting terminating process</vt:lpstr>
      <vt:lpstr>PowerPoint Presentation</vt:lpstr>
      <vt:lpstr>Marked temporal point processes</vt:lpstr>
      <vt:lpstr>Independent identically distributed marks</vt:lpstr>
      <vt:lpstr>Dependent marks: SDEs with jumps</vt:lpstr>
      <vt:lpstr>Dependent marks: distribution + SDE with jumps</vt:lpstr>
      <vt:lpstr>Mutually exciting + marks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subject/>
  <dc:creator>Manuel Gomez Rodriguez</dc:creator>
  <cp:keywords/>
  <dc:description>Interview at Google</dc:description>
  <cp:lastModifiedBy>Manuel Gomez Rodriguez</cp:lastModifiedBy>
  <cp:revision>4424</cp:revision>
  <dcterms:created xsi:type="dcterms:W3CDTF">2014-02-12T10:07:58Z</dcterms:created>
  <dcterms:modified xsi:type="dcterms:W3CDTF">2017-05-08T15:21:05Z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