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11" r:id="rId2"/>
    <p:sldId id="612" r:id="rId3"/>
    <p:sldId id="686" r:id="rId4"/>
    <p:sldId id="623" r:id="rId5"/>
    <p:sldId id="658" r:id="rId6"/>
    <p:sldId id="647" r:id="rId7"/>
    <p:sldId id="624" r:id="rId8"/>
    <p:sldId id="620" r:id="rId9"/>
    <p:sldId id="633" r:id="rId10"/>
    <p:sldId id="634" r:id="rId11"/>
    <p:sldId id="659" r:id="rId12"/>
    <p:sldId id="687" r:id="rId13"/>
    <p:sldId id="678" r:id="rId14"/>
    <p:sldId id="673" r:id="rId15"/>
    <p:sldId id="681" r:id="rId16"/>
    <p:sldId id="638" r:id="rId17"/>
    <p:sldId id="639" r:id="rId18"/>
    <p:sldId id="669" r:id="rId19"/>
    <p:sldId id="670" r:id="rId20"/>
    <p:sldId id="641" r:id="rId21"/>
    <p:sldId id="642" r:id="rId22"/>
    <p:sldId id="688" r:id="rId23"/>
    <p:sldId id="631" r:id="rId24"/>
    <p:sldId id="632" r:id="rId25"/>
    <p:sldId id="683" r:id="rId26"/>
    <p:sldId id="684" r:id="rId27"/>
    <p:sldId id="685" r:id="rId28"/>
    <p:sldId id="689" r:id="rId29"/>
    <p:sldId id="691" r:id="rId30"/>
    <p:sldId id="694" r:id="rId31"/>
    <p:sldId id="693" r:id="rId32"/>
    <p:sldId id="696" r:id="rId33"/>
    <p:sldId id="697" r:id="rId34"/>
    <p:sldId id="698" r:id="rId35"/>
    <p:sldId id="699" r:id="rId36"/>
    <p:sldId id="692" r:id="rId37"/>
  </p:sldIdLst>
  <p:sldSz cx="10080625" cy="7559675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00"/>
    <a:srgbClr val="FF9300"/>
    <a:srgbClr val="D1A651"/>
    <a:srgbClr val="CC3300"/>
    <a:srgbClr val="FF3300"/>
    <a:srgbClr val="D1673D"/>
    <a:srgbClr val="B17D5D"/>
    <a:srgbClr val="009900"/>
    <a:srgbClr val="99CC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98" autoAdjust="0"/>
    <p:restoredTop sz="87946" autoAdjust="0"/>
  </p:normalViewPr>
  <p:slideViewPr>
    <p:cSldViewPr>
      <p:cViewPr varScale="1">
        <p:scale>
          <a:sx n="87" d="100"/>
          <a:sy n="87" d="100"/>
        </p:scale>
        <p:origin x="2648" y="20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3300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 bwMode="auto">
          <a:xfrm>
            <a:off x="0" y="0"/>
            <a:ext cx="3173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t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 bwMode="auto">
          <a:xfrm>
            <a:off x="4140200" y="0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t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 bwMode="auto">
          <a:xfrm>
            <a:off x="0" y="9121775"/>
            <a:ext cx="3173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b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 bwMode="auto">
          <a:xfrm>
            <a:off x="4140200" y="9121775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b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413AA366-A3C2-114F-B81D-27BE8B175CC0}" type="slidenum">
              <a:rPr lang="en-US"/>
              <a:pPr>
                <a:defRPr/>
              </a:pPr>
              <a:t>‹#›</a:t>
            </a:fld>
            <a:endParaRPr lang="fi-FI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2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30250"/>
            <a:ext cx="479901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173413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141788" y="0"/>
            <a:ext cx="3173412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120188"/>
            <a:ext cx="3173413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141788" y="9120188"/>
            <a:ext cx="3173412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C8110E2-1524-9445-B796-69A2FE04E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156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fi-FI" sz="2000">
        <a:solidFill>
          <a:schemeClr val="tx1"/>
        </a:solidFill>
        <a:latin typeface="Arial" pitchFamily="18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77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r>
              <a:rPr lang="fi-FI" dirty="0" err="1">
                <a:solidFill>
                  <a:srgbClr val="000000"/>
                </a:solidFill>
                <a:latin typeface="Arial" charset="0"/>
              </a:rPr>
              <a:t>Outline</a:t>
            </a:r>
            <a:r>
              <a:rPr lang="fi-FI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fi-FI" dirty="0" err="1">
                <a:solidFill>
                  <a:srgbClr val="000000"/>
                </a:solidFill>
                <a:latin typeface="Arial" charset="0"/>
              </a:rPr>
              <a:t>tutorial</a:t>
            </a: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60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110E2-1524-9445-B796-69A2FE04EDFD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830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36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82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32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96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13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2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r>
              <a:rPr lang="fi-FI" dirty="0" err="1">
                <a:solidFill>
                  <a:srgbClr val="000000"/>
                </a:solidFill>
                <a:latin typeface="Arial" charset="0"/>
              </a:rPr>
              <a:t>Outline</a:t>
            </a:r>
            <a:r>
              <a:rPr lang="fi-FI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fi-FI" dirty="0" err="1">
                <a:solidFill>
                  <a:srgbClr val="000000"/>
                </a:solidFill>
                <a:latin typeface="Arial" charset="0"/>
              </a:rPr>
              <a:t>tutorial</a:t>
            </a: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r>
              <a:rPr lang="fi-FI" dirty="0" err="1">
                <a:solidFill>
                  <a:srgbClr val="000000"/>
                </a:solidFill>
                <a:latin typeface="Arial" charset="0"/>
              </a:rPr>
              <a:t>Outline</a:t>
            </a:r>
            <a:r>
              <a:rPr lang="fi-FI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fi-FI" dirty="0" err="1">
                <a:solidFill>
                  <a:srgbClr val="000000"/>
                </a:solidFill>
                <a:latin typeface="Arial" charset="0"/>
              </a:rPr>
              <a:t>tutorial</a:t>
            </a: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97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7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3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26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r>
              <a:rPr lang="fi-FI" dirty="0" err="1">
                <a:solidFill>
                  <a:srgbClr val="000000"/>
                </a:solidFill>
                <a:latin typeface="Arial" charset="0"/>
              </a:rPr>
              <a:t>Outline</a:t>
            </a:r>
            <a:r>
              <a:rPr lang="fi-FI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fi-FI" dirty="0" err="1">
                <a:solidFill>
                  <a:srgbClr val="000000"/>
                </a:solidFill>
                <a:latin typeface="Arial" charset="0"/>
              </a:rPr>
              <a:t>tutorial</a:t>
            </a: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48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41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304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27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07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52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95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0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r>
              <a:rPr lang="fi-FI" dirty="0" err="1">
                <a:solidFill>
                  <a:srgbClr val="000000"/>
                </a:solidFill>
                <a:latin typeface="Arial" charset="0"/>
              </a:rPr>
              <a:t>Outline</a:t>
            </a:r>
            <a:r>
              <a:rPr lang="fi-FI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fi-FI" dirty="0" err="1">
                <a:solidFill>
                  <a:srgbClr val="000000"/>
                </a:solidFill>
                <a:latin typeface="Arial" charset="0"/>
              </a:rPr>
              <a:t>tutorial</a:t>
            </a: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52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110E2-1524-9445-B796-69A2FE04EDFD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289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E9449-F772-0A4F-A414-B421A0A8F96F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D0209-7DE8-DE48-A57C-4EEA4DD65EC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80B0-46A9-B24C-9E60-A6E476430BDE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13A86-463B-E445-BDA6-B66E5D639C9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325" y="0"/>
            <a:ext cx="2276475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678612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87A5-6F6C-424C-B07E-73FB041E9D6A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4499D-3F0D-5546-9230-754BF6308C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635B1-8426-3249-ABF5-CADB55DB964E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16DF1-BA4B-5C44-971E-82A6EE73956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4C467-6470-C448-9430-4CA99E9A51B5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DD81-DD57-694B-B043-D199770EC7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071E9-6D7D-F34F-8DAD-4040732BBF25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B5363-205D-A54E-94F6-288C26787C6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2519C-F037-F24B-8035-B1B20F67C06C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CA44-CA71-514B-B5EE-3ADB5193DF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48087-D381-1646-8978-E930BB7D86BA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4740-7670-CC41-ACDF-A0E14F34940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DACBA-14DE-AC4C-BBA0-6FA4DC8452D9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2FA5-FACE-DD48-AEFA-D9ABFC4E22D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24B7-8B7E-F846-B32D-6CF756C623D8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479E3-829C-3848-B3E3-9634A6B8E12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54C7-BA14-5448-8ED9-FE78F6E22BB7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9FF8A-B7D2-1941-8D2D-F777CCEDE9C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468313" y="0"/>
            <a:ext cx="90709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otsikon tekstimuotoa napsauttamalla</a:t>
            </a:r>
          </a:p>
        </p:txBody>
      </p:sp>
      <p:sp>
        <p:nvSpPr>
          <p:cNvPr id="102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jäsennyksen tekstimuotoa napsauttamalla</a:t>
            </a:r>
          </a:p>
          <a:p>
            <a:pPr lvl="1"/>
            <a:r>
              <a:rPr lang="fi-FI"/>
              <a:t>Toinen jäsennystaso</a:t>
            </a:r>
          </a:p>
          <a:p>
            <a:pPr lvl="2"/>
            <a:r>
              <a:rPr lang="fi-FI"/>
              <a:t>Kolmas jäsennystaso</a:t>
            </a:r>
          </a:p>
          <a:p>
            <a:pPr lvl="3"/>
            <a:r>
              <a:rPr lang="fi-FI"/>
              <a:t>Neljäs jäsennystaso</a:t>
            </a:r>
          </a:p>
          <a:p>
            <a:pPr lvl="4"/>
            <a:r>
              <a:rPr lang="fi-FI"/>
              <a:t>Viides jäsennystaso</a:t>
            </a:r>
          </a:p>
          <a:p>
            <a:pPr lvl="4"/>
            <a:r>
              <a:rPr lang="fi-FI"/>
              <a:t>Kuudes jäsennystaso</a:t>
            </a:r>
          </a:p>
          <a:p>
            <a:pPr lvl="4"/>
            <a:r>
              <a:rPr lang="fi-FI"/>
              <a:t>Seitsemäs jäsennystaso</a:t>
            </a:r>
          </a:p>
          <a:p>
            <a:pPr lvl="4"/>
            <a:r>
              <a:rPr lang="fi-FI"/>
              <a:t>Kahdeksas jäsennystaso</a:t>
            </a:r>
          </a:p>
          <a:p>
            <a:pPr lvl="4"/>
            <a:r>
              <a:rPr lang="fi-FI"/>
              <a:t>Yhdeksäs jäsennystaso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CEDD8699-042C-2346-9A27-29B65BE83EC6}" type="datetime1">
              <a:rPr lang="en-US"/>
              <a:pPr>
                <a:defRPr/>
              </a:pPr>
              <a:t>7/10/18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C1912FD-5D1F-9040-9225-6EB96CB30C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9pPr>
    </p:titleStyle>
    <p:bodyStyle>
      <a:lvl1pPr marL="431800" indent="-32385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63600" indent="-287338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2954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7272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1590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6162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6pPr>
      <a:lvl7pPr marL="30734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7pPr>
      <a:lvl8pPr marL="35306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8pPr>
      <a:lvl9pPr marL="39878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5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image" Target="../media/image16.em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4.e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9.png"/><Relationship Id="rId9" Type="http://schemas.openxmlformats.org/officeDocument/2006/relationships/image" Target="../media/image3.emf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15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10" Type="http://schemas.openxmlformats.org/officeDocument/2006/relationships/image" Target="../media/image54.png"/><Relationship Id="rId4" Type="http://schemas.openxmlformats.org/officeDocument/2006/relationships/image" Target="../media/image16.emf"/><Relationship Id="rId9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image" Target="../media/image16.emf"/><Relationship Id="rId9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16.emf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84.tiff"/><Relationship Id="rId7" Type="http://schemas.openxmlformats.org/officeDocument/2006/relationships/image" Target="../media/image3.emf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86.tiff"/><Relationship Id="rId10" Type="http://schemas.openxmlformats.org/officeDocument/2006/relationships/image" Target="../media/image7.png"/><Relationship Id="rId4" Type="http://schemas.openxmlformats.org/officeDocument/2006/relationships/image" Target="../media/image85.tiff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tif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image" Target="../media/image95.em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9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93.emf"/><Relationship Id="rId5" Type="http://schemas.openxmlformats.org/officeDocument/2006/relationships/image" Target="../media/image4.emf"/><Relationship Id="rId10" Type="http://schemas.openxmlformats.org/officeDocument/2006/relationships/image" Target="../media/image92.emf"/><Relationship Id="rId4" Type="http://schemas.openxmlformats.org/officeDocument/2006/relationships/image" Target="../media/image3.emf"/><Relationship Id="rId9" Type="http://schemas.openxmlformats.org/officeDocument/2006/relationships/image" Target="../media/image91.emf"/><Relationship Id="rId14" Type="http://schemas.openxmlformats.org/officeDocument/2006/relationships/image" Target="../media/image9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7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5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7.png"/><Relationship Id="rId5" Type="http://schemas.openxmlformats.org/officeDocument/2006/relationships/image" Target="../media/image4.emf"/><Relationship Id="rId10" Type="http://schemas.openxmlformats.org/officeDocument/2006/relationships/image" Target="../media/image6.png"/><Relationship Id="rId4" Type="http://schemas.openxmlformats.org/officeDocument/2006/relationships/image" Target="../media/image16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image" Target="../media/image4.em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emf"/><Relationship Id="rId15" Type="http://schemas.openxmlformats.org/officeDocument/2006/relationships/image" Target="../media/image25.emf"/><Relationship Id="rId10" Type="http://schemas.openxmlformats.org/officeDocument/2006/relationships/image" Target="../media/image22.png"/><Relationship Id="rId4" Type="http://schemas.openxmlformats.org/officeDocument/2006/relationships/image" Target="../media/image5.emf"/><Relationship Id="rId9" Type="http://schemas.openxmlformats.org/officeDocument/2006/relationships/image" Target="../media/image21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34.png"/><Relationship Id="rId5" Type="http://schemas.openxmlformats.org/officeDocument/2006/relationships/image" Target="../media/image4.emf"/><Relationship Id="rId10" Type="http://schemas.openxmlformats.org/officeDocument/2006/relationships/image" Target="../media/image33.png"/><Relationship Id="rId4" Type="http://schemas.openxmlformats.org/officeDocument/2006/relationships/image" Target="../media/image3.emf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 bwMode="auto">
          <a:xfrm>
            <a:off x="696912" y="5219997"/>
            <a:ext cx="49914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3200" dirty="0">
                <a:solidFill>
                  <a:schemeClr val="tx1"/>
                </a:solidFill>
                <a:latin typeface="Calibri"/>
              </a:rPr>
              <a:t>Isabel Valera</a:t>
            </a:r>
            <a:endParaRPr lang="en-US" sz="3200" b="0" baseline="300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696912" y="5641593"/>
            <a:ext cx="65756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Max Planck Institute for Intelligent Systems</a:t>
            </a:r>
            <a:endParaRPr kumimoji="0" lang="en-US" sz="2800" b="0" i="0" u="none" strike="noStrike" kern="0" cap="none" spc="0" normalizeH="0" baseline="3000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19832" y="4364360"/>
            <a:ext cx="9095927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lnSpc>
                <a:spcPct val="80000"/>
              </a:lnSpc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Calibri"/>
              </a:rPr>
              <a:t>Models &amp; Inference</a:t>
            </a:r>
            <a:endParaRPr lang="en-US" sz="4000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9417" y="41060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5BB230A-C143-9E4A-9A03-0EF581186004}"/>
              </a:ext>
            </a:extLst>
          </p:cNvPr>
          <p:cNvSpPr txBox="1">
            <a:spLocks/>
          </p:cNvSpPr>
          <p:nvPr/>
        </p:nvSpPr>
        <p:spPr bwMode="auto">
          <a:xfrm>
            <a:off x="696913" y="2560221"/>
            <a:ext cx="9095927" cy="10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lnSpc>
                <a:spcPct val="80000"/>
              </a:lnSpc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Learning with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</a:rPr>
              <a:t>Temporal Point Processes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4C9856-8862-E347-9FEF-C936F68E2F3D}"/>
              </a:ext>
            </a:extLst>
          </p:cNvPr>
          <p:cNvCxnSpPr>
            <a:cxnSpLocks/>
          </p:cNvCxnSpPr>
          <p:nvPr/>
        </p:nvCxnSpPr>
        <p:spPr bwMode="auto">
          <a:xfrm>
            <a:off x="2952080" y="3657124"/>
            <a:ext cx="671428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 descr="latex-image-1.pdf">
            <a:extLst>
              <a:ext uri="{FF2B5EF4-FFF2-40B4-BE49-F238E27FC236}">
                <a16:creationId xmlns:a16="http://schemas.microsoft.com/office/drawing/2014/main" id="{AD505B2E-2581-8349-B990-D152DB52A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68" y="3708048"/>
            <a:ext cx="76200" cy="1651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8C0AB9-C0E1-9342-AC41-37433B7A5739}"/>
              </a:ext>
            </a:extLst>
          </p:cNvPr>
          <p:cNvCxnSpPr>
            <a:stCxn id="30" idx="4"/>
          </p:cNvCxnSpPr>
          <p:nvPr/>
        </p:nvCxnSpPr>
        <p:spPr bwMode="auto">
          <a:xfrm>
            <a:off x="6984528" y="3441100"/>
            <a:ext cx="4192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E1F06161-A895-2241-8BC9-19173DD09D45}"/>
              </a:ext>
            </a:extLst>
          </p:cNvPr>
          <p:cNvSpPr/>
          <p:nvPr/>
        </p:nvSpPr>
        <p:spPr bwMode="auto">
          <a:xfrm>
            <a:off x="6912520" y="3297084"/>
            <a:ext cx="144016" cy="144016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692354-0A4A-EE4B-A51E-11157F0F6A91}"/>
              </a:ext>
            </a:extLst>
          </p:cNvPr>
          <p:cNvCxnSpPr>
            <a:stCxn id="32" idx="4"/>
          </p:cNvCxnSpPr>
          <p:nvPr/>
        </p:nvCxnSpPr>
        <p:spPr bwMode="auto">
          <a:xfrm>
            <a:off x="7632600" y="3441100"/>
            <a:ext cx="4192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57D16C5-86EB-C949-92FF-CF6161C5E205}"/>
              </a:ext>
            </a:extLst>
          </p:cNvPr>
          <p:cNvSpPr/>
          <p:nvPr/>
        </p:nvSpPr>
        <p:spPr bwMode="auto">
          <a:xfrm>
            <a:off x="7560592" y="3297084"/>
            <a:ext cx="144016" cy="144016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CB8BF1-8CA6-0945-A584-EBA58B6BC962}"/>
              </a:ext>
            </a:extLst>
          </p:cNvPr>
          <p:cNvCxnSpPr>
            <a:stCxn id="34" idx="4"/>
          </p:cNvCxnSpPr>
          <p:nvPr/>
        </p:nvCxnSpPr>
        <p:spPr bwMode="auto">
          <a:xfrm>
            <a:off x="8496696" y="3441100"/>
            <a:ext cx="4192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9F2A618-48C9-364E-8696-2AEB67BA8A4A}"/>
              </a:ext>
            </a:extLst>
          </p:cNvPr>
          <p:cNvSpPr/>
          <p:nvPr/>
        </p:nvSpPr>
        <p:spPr bwMode="auto">
          <a:xfrm>
            <a:off x="8424688" y="3297084"/>
            <a:ext cx="144016" cy="144016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14D1F9-B50E-884A-B90A-B74F454FDC06}"/>
              </a:ext>
            </a:extLst>
          </p:cNvPr>
          <p:cNvSpPr/>
          <p:nvPr/>
        </p:nvSpPr>
        <p:spPr bwMode="auto">
          <a:xfrm>
            <a:off x="7848624" y="3297084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0D2DDB-73DE-3345-B926-D0ADA9DE4815}"/>
              </a:ext>
            </a:extLst>
          </p:cNvPr>
          <p:cNvCxnSpPr>
            <a:stCxn id="35" idx="2"/>
          </p:cNvCxnSpPr>
          <p:nvPr/>
        </p:nvCxnSpPr>
        <p:spPr bwMode="auto">
          <a:xfrm>
            <a:off x="7920632" y="3441100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24A1296-F24E-664E-B95E-490A8EEEC74F}"/>
              </a:ext>
            </a:extLst>
          </p:cNvPr>
          <p:cNvSpPr/>
          <p:nvPr/>
        </p:nvSpPr>
        <p:spPr bwMode="auto">
          <a:xfrm>
            <a:off x="9144768" y="3297084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B99EA5-F412-9840-B98E-B7D01BA38EAC}"/>
              </a:ext>
            </a:extLst>
          </p:cNvPr>
          <p:cNvCxnSpPr>
            <a:stCxn id="37" idx="2"/>
          </p:cNvCxnSpPr>
          <p:nvPr/>
        </p:nvCxnSpPr>
        <p:spPr bwMode="auto">
          <a:xfrm>
            <a:off x="9216776" y="3441100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FD25486-8BD8-C045-A3A1-80E0392E7713}"/>
              </a:ext>
            </a:extLst>
          </p:cNvPr>
          <p:cNvCxnSpPr>
            <a:cxnSpLocks/>
          </p:cNvCxnSpPr>
          <p:nvPr/>
        </p:nvCxnSpPr>
        <p:spPr bwMode="auto">
          <a:xfrm>
            <a:off x="791840" y="3657124"/>
            <a:ext cx="21602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/>
          </a:ln>
          <a:effectLst/>
        </p:spPr>
      </p:cxnSp>
      <p:sp>
        <p:nvSpPr>
          <p:cNvPr id="21" name="Title 2">
            <a:extLst>
              <a:ext uri="{FF2B5EF4-FFF2-40B4-BE49-F238E27FC236}">
                <a16:creationId xmlns:a16="http://schemas.microsoft.com/office/drawing/2014/main" id="{3C85ECC3-DEC6-6A42-96A4-13C13A0CB3FB}"/>
              </a:ext>
            </a:extLst>
          </p:cNvPr>
          <p:cNvSpPr txBox="1">
            <a:spLocks/>
          </p:cNvSpPr>
          <p:nvPr/>
        </p:nvSpPr>
        <p:spPr bwMode="auto">
          <a:xfrm>
            <a:off x="3240112" y="6876181"/>
            <a:ext cx="4115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>
              <a:defRPr/>
            </a:pPr>
            <a:r>
              <a:rPr lang="en-US" sz="2600" b="1" kern="0" cap="small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j-ea"/>
                <a:cs typeface="Calibri"/>
              </a:rPr>
              <a:t>ICML Tutorial, July 2018</a:t>
            </a:r>
            <a:endParaRPr kumimoji="0" lang="en-US" sz="2600" b="0" i="0" u="none" strike="noStrike" kern="0" cap="small" spc="0" normalizeH="0" baseline="300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1182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82222"/>
            <a:ext cx="9070975" cy="615553"/>
          </a:xfrm>
        </p:spPr>
        <p:txBody>
          <a:bodyPr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Recurrent events representation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 bwMode="auto">
          <a:xfrm>
            <a:off x="7128544" y="7164213"/>
            <a:ext cx="28800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[Farajtabar et al., NIPS 2014]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03808" y="1499388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We represent messages using </a:t>
            </a:r>
            <a:r>
              <a:rPr lang="en-US" sz="3600" b="1" dirty="0">
                <a:latin typeface="Calibri"/>
              </a:rPr>
              <a:t>nonterminating temporal point processes</a:t>
            </a:r>
            <a:r>
              <a:rPr lang="en-US" sz="3600" dirty="0">
                <a:latin typeface="Calibri"/>
              </a:rPr>
              <a:t>:</a:t>
            </a:r>
          </a:p>
        </p:txBody>
      </p:sp>
      <p:cxnSp>
        <p:nvCxnSpPr>
          <p:cNvPr id="116" name="Straight Connector 115"/>
          <p:cNvCxnSpPr/>
          <p:nvPr/>
        </p:nvCxnSpPr>
        <p:spPr bwMode="auto">
          <a:xfrm>
            <a:off x="1461597" y="5652045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Arrow Connector 116"/>
          <p:cNvCxnSpPr/>
          <p:nvPr/>
        </p:nvCxnSpPr>
        <p:spPr bwMode="auto">
          <a:xfrm flipV="1">
            <a:off x="1367904" y="6084093"/>
            <a:ext cx="5688632" cy="14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81" y="6422610"/>
            <a:ext cx="495300" cy="177800"/>
          </a:xfrm>
          <a:prstGeom prst="rect">
            <a:avLst/>
          </a:prstGeom>
        </p:spPr>
      </p:pic>
      <p:pic>
        <p:nvPicPr>
          <p:cNvPr id="119" name="Picture 1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6" y="6444133"/>
            <a:ext cx="558800" cy="17780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063" y="3093541"/>
            <a:ext cx="289678" cy="288032"/>
          </a:xfrm>
          <a:prstGeom prst="rect">
            <a:avLst/>
          </a:prstGeom>
        </p:spPr>
      </p:pic>
      <p:pic>
        <p:nvPicPr>
          <p:cNvPr id="121" name="Picture 1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52" y="6135017"/>
            <a:ext cx="76200" cy="1651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7560592" y="2927354"/>
            <a:ext cx="2513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Calibri"/>
                <a:cs typeface="Calibri"/>
              </a:rPr>
              <a:t>Recurrent event: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9146967" y="3995862"/>
            <a:ext cx="65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>Time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619145" y="3986570"/>
            <a:ext cx="62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>User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H="1">
            <a:off x="8181451" y="3911607"/>
            <a:ext cx="315245" cy="2282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 bwMode="auto">
          <a:xfrm flipV="1">
            <a:off x="1446133" y="3372281"/>
            <a:ext cx="5532288" cy="9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9" name="Straight Arrow Connector 128"/>
          <p:cNvCxnSpPr/>
          <p:nvPr/>
        </p:nvCxnSpPr>
        <p:spPr bwMode="auto">
          <a:xfrm flipV="1">
            <a:off x="1433805" y="3088885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2" name="Rectangle 131"/>
          <p:cNvSpPr/>
          <p:nvPr/>
        </p:nvSpPr>
        <p:spPr>
          <a:xfrm>
            <a:off x="857741" y="2971011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1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133" name="Rectangle 132"/>
          <p:cNvSpPr/>
          <p:nvPr/>
        </p:nvSpPr>
        <p:spPr>
          <a:xfrm>
            <a:off x="857741" y="3453581"/>
            <a:ext cx="666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2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134" name="Rectangle 133"/>
          <p:cNvSpPr/>
          <p:nvPr/>
        </p:nvSpPr>
        <p:spPr>
          <a:xfrm>
            <a:off x="857741" y="397912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3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35" name="Straight Arrow Connector 134"/>
          <p:cNvCxnSpPr/>
          <p:nvPr/>
        </p:nvCxnSpPr>
        <p:spPr bwMode="auto">
          <a:xfrm flipV="1">
            <a:off x="1442189" y="3851845"/>
            <a:ext cx="5536232" cy="139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6" name="Straight Arrow Connector 135"/>
          <p:cNvCxnSpPr/>
          <p:nvPr/>
        </p:nvCxnSpPr>
        <p:spPr bwMode="auto">
          <a:xfrm>
            <a:off x="1442189" y="4355901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7" name="Picture 1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09" y="3588305"/>
            <a:ext cx="288032" cy="308853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09" y="4101653"/>
            <a:ext cx="288031" cy="293267"/>
          </a:xfrm>
          <a:prstGeom prst="rect">
            <a:avLst/>
          </a:prstGeom>
        </p:spPr>
      </p:pic>
      <p:cxnSp>
        <p:nvCxnSpPr>
          <p:cNvPr id="139" name="Straight Connector 138"/>
          <p:cNvCxnSpPr>
            <a:stCxn id="140" idx="4"/>
          </p:cNvCxnSpPr>
          <p:nvPr/>
        </p:nvCxnSpPr>
        <p:spPr bwMode="auto">
          <a:xfrm>
            <a:off x="1576727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0" name="Oval 139"/>
          <p:cNvSpPr>
            <a:spLocks noChangeAspect="1"/>
          </p:cNvSpPr>
          <p:nvPr/>
        </p:nvSpPr>
        <p:spPr bwMode="auto">
          <a:xfrm>
            <a:off x="1511920" y="5652045"/>
            <a:ext cx="129614" cy="129614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41" name="Straight Connector 140"/>
          <p:cNvCxnSpPr/>
          <p:nvPr/>
        </p:nvCxnSpPr>
        <p:spPr bwMode="auto">
          <a:xfrm>
            <a:off x="6768504" y="5652045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>
            <a:off x="8928744" y="3923854"/>
            <a:ext cx="288032" cy="21602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 bwMode="auto">
          <a:xfrm>
            <a:off x="2297901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4170109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Arrow Connector 147"/>
          <p:cNvCxnSpPr/>
          <p:nvPr/>
        </p:nvCxnSpPr>
        <p:spPr bwMode="auto">
          <a:xfrm flipV="1">
            <a:off x="1433805" y="3563813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9" name="Straight Arrow Connector 148"/>
          <p:cNvCxnSpPr/>
          <p:nvPr/>
        </p:nvCxnSpPr>
        <p:spPr bwMode="auto">
          <a:xfrm flipV="1">
            <a:off x="1433805" y="4067869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0" name="Rectangle 149"/>
          <p:cNvSpPr/>
          <p:nvPr/>
        </p:nvSpPr>
        <p:spPr>
          <a:xfrm>
            <a:off x="857741" y="446169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4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51" name="Straight Arrow Connector 150"/>
          <p:cNvCxnSpPr/>
          <p:nvPr/>
        </p:nvCxnSpPr>
        <p:spPr bwMode="auto">
          <a:xfrm>
            <a:off x="1442189" y="4872255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2" name="Straight Arrow Connector 151"/>
          <p:cNvCxnSpPr/>
          <p:nvPr/>
        </p:nvCxnSpPr>
        <p:spPr bwMode="auto">
          <a:xfrm flipV="1">
            <a:off x="1433805" y="4579567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4385039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156" idx="4"/>
          </p:cNvCxnSpPr>
          <p:nvPr/>
        </p:nvCxnSpPr>
        <p:spPr bwMode="auto">
          <a:xfrm>
            <a:off x="6185239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Oval 155"/>
          <p:cNvSpPr>
            <a:spLocks noChangeAspect="1"/>
          </p:cNvSpPr>
          <p:nvPr/>
        </p:nvSpPr>
        <p:spPr bwMode="auto">
          <a:xfrm>
            <a:off x="6120432" y="5652045"/>
            <a:ext cx="129614" cy="129614"/>
          </a:xfrm>
          <a:prstGeom prst="ellipse">
            <a:avLst/>
          </a:prstGeom>
          <a:solidFill>
            <a:srgbClr val="FF66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857741" y="4965749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5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58" name="Straight Arrow Connector 157"/>
          <p:cNvCxnSpPr/>
          <p:nvPr/>
        </p:nvCxnSpPr>
        <p:spPr bwMode="auto">
          <a:xfrm>
            <a:off x="1442189" y="5364013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9" name="Straight Arrow Connector 158"/>
          <p:cNvCxnSpPr/>
          <p:nvPr/>
        </p:nvCxnSpPr>
        <p:spPr bwMode="auto">
          <a:xfrm flipV="1">
            <a:off x="1433805" y="5071325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583928" y="328507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799952" y="321306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3096096" y="3141057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4824288" y="3069049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H="1">
            <a:off x="1583928" y="3276689"/>
            <a:ext cx="216024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 flipH="1">
            <a:off x="1799952" y="3204681"/>
            <a:ext cx="1296144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 flipH="1">
            <a:off x="3096096" y="3132673"/>
            <a:ext cx="1728192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 flipH="1">
            <a:off x="4824288" y="3059757"/>
            <a:ext cx="1931888" cy="92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2273144" y="3779837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2921216" y="3707829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3569288" y="3635821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3857320" y="356381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5904408" y="349180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 flipH="1">
            <a:off x="2273144" y="3779837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 flipH="1">
            <a:off x="2921216" y="3707829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 flipH="1">
            <a:off x="3569288" y="3635821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/>
          <p:nvPr/>
        </p:nvCxnSpPr>
        <p:spPr bwMode="auto">
          <a:xfrm flipH="1">
            <a:off x="3857320" y="3563813"/>
            <a:ext cx="20470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 flipH="1">
            <a:off x="5904408" y="3491805"/>
            <a:ext cx="8517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/>
          <p:nvPr/>
        </p:nvCxnSpPr>
        <p:spPr bwMode="auto">
          <a:xfrm>
            <a:off x="4176216" y="428389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>
            <a:off x="5112320" y="421188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 flipH="1">
            <a:off x="4176216" y="4283893"/>
            <a:ext cx="9361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 flipH="1">
            <a:off x="5112320" y="4211885"/>
            <a:ext cx="16561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>
            <a:off x="4392240" y="4787949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>
            <a:off x="4608264" y="4715941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5328344" y="464393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 flipH="1">
            <a:off x="4392240" y="4787949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/>
          <p:nvPr/>
        </p:nvCxnSpPr>
        <p:spPr bwMode="auto">
          <a:xfrm flipH="1">
            <a:off x="4608264" y="4715941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 flipH="1">
            <a:off x="5328344" y="4643933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/>
          <p:nvPr/>
        </p:nvCxnSpPr>
        <p:spPr bwMode="auto">
          <a:xfrm>
            <a:off x="5616376" y="457192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>
            <a:off x="5616376" y="4571925"/>
            <a:ext cx="9237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>
            <a:off x="6204768" y="529200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Straight Connector 200"/>
          <p:cNvCxnSpPr/>
          <p:nvPr/>
        </p:nvCxnSpPr>
        <p:spPr bwMode="auto">
          <a:xfrm flipH="1">
            <a:off x="6204768" y="5292005"/>
            <a:ext cx="5637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03" idx="4"/>
          </p:cNvCxnSpPr>
          <p:nvPr/>
        </p:nvCxnSpPr>
        <p:spPr bwMode="auto">
          <a:xfrm>
            <a:off x="1792751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" name="Oval 202"/>
          <p:cNvSpPr>
            <a:spLocks noChangeAspect="1"/>
          </p:cNvSpPr>
          <p:nvPr/>
        </p:nvSpPr>
        <p:spPr bwMode="auto">
          <a:xfrm>
            <a:off x="1727944" y="5652045"/>
            <a:ext cx="129614" cy="129614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4" name="Straight Connector 203"/>
          <p:cNvCxnSpPr>
            <a:stCxn id="205" idx="4"/>
          </p:cNvCxnSpPr>
          <p:nvPr/>
        </p:nvCxnSpPr>
        <p:spPr bwMode="auto">
          <a:xfrm>
            <a:off x="3088895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5" name="Oval 204"/>
          <p:cNvSpPr>
            <a:spLocks noChangeAspect="1"/>
          </p:cNvSpPr>
          <p:nvPr/>
        </p:nvSpPr>
        <p:spPr bwMode="auto">
          <a:xfrm>
            <a:off x="3024088" y="5652045"/>
            <a:ext cx="129614" cy="129614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6" name="Straight Connector 205"/>
          <p:cNvCxnSpPr>
            <a:stCxn id="207" idx="4"/>
          </p:cNvCxnSpPr>
          <p:nvPr/>
        </p:nvCxnSpPr>
        <p:spPr bwMode="auto">
          <a:xfrm>
            <a:off x="4817087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7" name="Oval 206"/>
          <p:cNvSpPr>
            <a:spLocks noChangeAspect="1"/>
          </p:cNvSpPr>
          <p:nvPr/>
        </p:nvSpPr>
        <p:spPr bwMode="auto">
          <a:xfrm>
            <a:off x="4752280" y="5652045"/>
            <a:ext cx="129614" cy="129614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/>
        </p:nvSpPr>
        <p:spPr bwMode="auto">
          <a:xfrm>
            <a:off x="2232000" y="5652045"/>
            <a:ext cx="129614" cy="129614"/>
          </a:xfrm>
          <a:prstGeom prst="rect">
            <a:avLst/>
          </a:prstGeom>
          <a:solidFill>
            <a:srgbClr val="B17D5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8" name="Straight Connector 207"/>
          <p:cNvCxnSpPr/>
          <p:nvPr/>
        </p:nvCxnSpPr>
        <p:spPr bwMode="auto">
          <a:xfrm>
            <a:off x="2945973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9" name="Rectangle 208"/>
          <p:cNvSpPr>
            <a:spLocks noChangeAspect="1"/>
          </p:cNvSpPr>
          <p:nvPr/>
        </p:nvSpPr>
        <p:spPr bwMode="auto">
          <a:xfrm>
            <a:off x="2880072" y="5652045"/>
            <a:ext cx="129614" cy="129614"/>
          </a:xfrm>
          <a:prstGeom prst="rect">
            <a:avLst/>
          </a:prstGeom>
          <a:solidFill>
            <a:srgbClr val="B17D5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0" name="Straight Connector 209"/>
          <p:cNvCxnSpPr/>
          <p:nvPr/>
        </p:nvCxnSpPr>
        <p:spPr bwMode="auto">
          <a:xfrm>
            <a:off x="3594045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1" name="Rectangle 210"/>
          <p:cNvSpPr>
            <a:spLocks noChangeAspect="1"/>
          </p:cNvSpPr>
          <p:nvPr/>
        </p:nvSpPr>
        <p:spPr bwMode="auto">
          <a:xfrm>
            <a:off x="3528144" y="5652045"/>
            <a:ext cx="129614" cy="129614"/>
          </a:xfrm>
          <a:prstGeom prst="rect">
            <a:avLst/>
          </a:prstGeom>
          <a:solidFill>
            <a:srgbClr val="B17D5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2" name="Straight Connector 211"/>
          <p:cNvCxnSpPr/>
          <p:nvPr/>
        </p:nvCxnSpPr>
        <p:spPr bwMode="auto">
          <a:xfrm>
            <a:off x="3882077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3" name="Rectangle 212"/>
          <p:cNvSpPr>
            <a:spLocks noChangeAspect="1"/>
          </p:cNvSpPr>
          <p:nvPr/>
        </p:nvSpPr>
        <p:spPr bwMode="auto">
          <a:xfrm>
            <a:off x="3816176" y="5652045"/>
            <a:ext cx="129614" cy="129614"/>
          </a:xfrm>
          <a:prstGeom prst="rect">
            <a:avLst/>
          </a:prstGeom>
          <a:solidFill>
            <a:srgbClr val="B17D5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4" name="Straight Connector 213"/>
          <p:cNvCxnSpPr/>
          <p:nvPr/>
        </p:nvCxnSpPr>
        <p:spPr bwMode="auto">
          <a:xfrm>
            <a:off x="5898301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" name="Rectangle 214"/>
          <p:cNvSpPr>
            <a:spLocks noChangeAspect="1"/>
          </p:cNvSpPr>
          <p:nvPr/>
        </p:nvSpPr>
        <p:spPr bwMode="auto">
          <a:xfrm>
            <a:off x="5832400" y="5652045"/>
            <a:ext cx="129614" cy="129614"/>
          </a:xfrm>
          <a:prstGeom prst="rect">
            <a:avLst/>
          </a:prstGeom>
          <a:solidFill>
            <a:srgbClr val="B17D5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6" name="Rectangle 215"/>
          <p:cNvSpPr>
            <a:spLocks noChangeAspect="1"/>
          </p:cNvSpPr>
          <p:nvPr/>
        </p:nvSpPr>
        <p:spPr bwMode="auto">
          <a:xfrm rot="18900000">
            <a:off x="4107411" y="5646084"/>
            <a:ext cx="116653" cy="116653"/>
          </a:xfrm>
          <a:prstGeom prst="rect">
            <a:avLst/>
          </a:prstGeom>
          <a:solidFill>
            <a:srgbClr val="00009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7" name="Straight Connector 216"/>
          <p:cNvCxnSpPr/>
          <p:nvPr/>
        </p:nvCxnSpPr>
        <p:spPr bwMode="auto">
          <a:xfrm>
            <a:off x="5106213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8" name="Rectangle 217"/>
          <p:cNvSpPr>
            <a:spLocks noChangeAspect="1"/>
          </p:cNvSpPr>
          <p:nvPr/>
        </p:nvSpPr>
        <p:spPr bwMode="auto">
          <a:xfrm rot="18900000">
            <a:off x="5043515" y="5646084"/>
            <a:ext cx="116653" cy="116653"/>
          </a:xfrm>
          <a:prstGeom prst="rect">
            <a:avLst/>
          </a:prstGeom>
          <a:solidFill>
            <a:srgbClr val="00009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>
            <a:off x="4320232" y="5652045"/>
            <a:ext cx="144016" cy="144016"/>
          </a:xfrm>
          <a:prstGeom prst="triangl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9" name="Straight Connector 218"/>
          <p:cNvCxnSpPr/>
          <p:nvPr/>
        </p:nvCxnSpPr>
        <p:spPr bwMode="auto">
          <a:xfrm>
            <a:off x="4601063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0" name="Isosceles Triangle 219"/>
          <p:cNvSpPr/>
          <p:nvPr/>
        </p:nvSpPr>
        <p:spPr bwMode="auto">
          <a:xfrm>
            <a:off x="4536256" y="5652045"/>
            <a:ext cx="144016" cy="144016"/>
          </a:xfrm>
          <a:prstGeom prst="triangl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21" name="Straight Connector 220"/>
          <p:cNvCxnSpPr/>
          <p:nvPr/>
        </p:nvCxnSpPr>
        <p:spPr bwMode="auto">
          <a:xfrm>
            <a:off x="5321143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2" name="Isosceles Triangle 221"/>
          <p:cNvSpPr/>
          <p:nvPr/>
        </p:nvSpPr>
        <p:spPr bwMode="auto">
          <a:xfrm>
            <a:off x="5256336" y="5652045"/>
            <a:ext cx="144016" cy="144016"/>
          </a:xfrm>
          <a:prstGeom prst="triangl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23" name="Straight Connector 222"/>
          <p:cNvCxnSpPr/>
          <p:nvPr/>
        </p:nvCxnSpPr>
        <p:spPr bwMode="auto">
          <a:xfrm>
            <a:off x="5609175" y="5781659"/>
            <a:ext cx="7201" cy="302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4" name="Isosceles Triangle 223"/>
          <p:cNvSpPr/>
          <p:nvPr/>
        </p:nvSpPr>
        <p:spPr bwMode="auto">
          <a:xfrm>
            <a:off x="5544368" y="5652045"/>
            <a:ext cx="144016" cy="144016"/>
          </a:xfrm>
          <a:prstGeom prst="triangl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0123" y="3491805"/>
            <a:ext cx="89464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190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Recurrent events intensity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15776" y="6300117"/>
            <a:ext cx="1656184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User’s</a:t>
            </a:r>
            <a:br>
              <a:rPr lang="en-US" sz="2400" b="1" dirty="0">
                <a:latin typeface="Calibri" charset="0"/>
              </a:rPr>
            </a:br>
            <a:r>
              <a:rPr lang="en-US" sz="2400" b="1" dirty="0">
                <a:latin typeface="Calibri" charset="0"/>
              </a:rPr>
              <a:t>intensity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727944" y="6300119"/>
            <a:ext cx="2376264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Events on her </a:t>
            </a:r>
            <a:br>
              <a:rPr lang="en-US" sz="2400" b="1" dirty="0">
                <a:latin typeface="Calibri" charset="0"/>
              </a:rPr>
            </a:br>
            <a:r>
              <a:rPr lang="en-US" sz="2400" b="1" dirty="0">
                <a:latin typeface="Calibri" charset="0"/>
              </a:rPr>
              <a:t>own initiative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51" y="5147989"/>
            <a:ext cx="901169" cy="5760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834" y="5219997"/>
            <a:ext cx="549270" cy="576064"/>
          </a:xfrm>
          <a:prstGeom prst="rect">
            <a:avLst/>
          </a:prstGeom>
        </p:spPr>
      </p:pic>
      <p:sp>
        <p:nvSpPr>
          <p:cNvPr id="67" name="Left Brace 66"/>
          <p:cNvSpPr/>
          <p:nvPr/>
        </p:nvSpPr>
        <p:spPr bwMode="auto">
          <a:xfrm rot="16200000">
            <a:off x="2638896" y="5554886"/>
            <a:ext cx="432048" cy="9144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16200000">
            <a:off x="838696" y="5482877"/>
            <a:ext cx="432048" cy="9144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960" y="5364013"/>
            <a:ext cx="288032" cy="2880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152" y="5364013"/>
            <a:ext cx="292604" cy="288032"/>
          </a:xfrm>
          <a:prstGeom prst="rect">
            <a:avLst/>
          </a:prstGeom>
        </p:spPr>
      </p:pic>
      <p:sp>
        <p:nvSpPr>
          <p:cNvPr id="51" name="Text Placeholder 2"/>
          <p:cNvSpPr txBox="1">
            <a:spLocks/>
          </p:cNvSpPr>
          <p:nvPr/>
        </p:nvSpPr>
        <p:spPr bwMode="auto">
          <a:xfrm>
            <a:off x="7344816" y="7236221"/>
            <a:ext cx="295208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[De et al., NIPS 2016]</a:t>
            </a:r>
          </a:p>
        </p:txBody>
      </p:sp>
      <p:sp>
        <p:nvSpPr>
          <p:cNvPr id="123" name="Right Brace 122"/>
          <p:cNvSpPr/>
          <p:nvPr/>
        </p:nvSpPr>
        <p:spPr bwMode="auto">
          <a:xfrm>
            <a:off x="8640712" y="3995861"/>
            <a:ext cx="504056" cy="324036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 rot="5400000">
            <a:off x="7955766" y="525687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Hawkes process</a:t>
            </a:r>
            <a:endParaRPr lang="en-US" sz="3600" dirty="0">
              <a:latin typeface="Calibri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896" y="1598111"/>
            <a:ext cx="289678" cy="288032"/>
          </a:xfrm>
          <a:prstGeom prst="rect">
            <a:avLst/>
          </a:prstGeom>
        </p:spPr>
      </p:pic>
      <p:cxnSp>
        <p:nvCxnSpPr>
          <p:cNvPr id="155" name="Straight Arrow Connector 154"/>
          <p:cNvCxnSpPr/>
          <p:nvPr/>
        </p:nvCxnSpPr>
        <p:spPr bwMode="auto">
          <a:xfrm flipV="1">
            <a:off x="2173966" y="1876851"/>
            <a:ext cx="5532288" cy="9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6" name="Straight Arrow Connector 155"/>
          <p:cNvCxnSpPr/>
          <p:nvPr/>
        </p:nvCxnSpPr>
        <p:spPr bwMode="auto">
          <a:xfrm flipV="1">
            <a:off x="2161638" y="1593455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7" name="Rectangle 156"/>
          <p:cNvSpPr/>
          <p:nvPr/>
        </p:nvSpPr>
        <p:spPr>
          <a:xfrm>
            <a:off x="1585574" y="1475581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1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158" name="Rectangle 157"/>
          <p:cNvSpPr/>
          <p:nvPr/>
        </p:nvSpPr>
        <p:spPr>
          <a:xfrm>
            <a:off x="1585574" y="1958151"/>
            <a:ext cx="666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2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159" name="Rectangle 158"/>
          <p:cNvSpPr/>
          <p:nvPr/>
        </p:nvSpPr>
        <p:spPr>
          <a:xfrm>
            <a:off x="1585574" y="248369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3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60" name="Straight Arrow Connector 159"/>
          <p:cNvCxnSpPr/>
          <p:nvPr/>
        </p:nvCxnSpPr>
        <p:spPr bwMode="auto">
          <a:xfrm flipV="1">
            <a:off x="2170022" y="2356415"/>
            <a:ext cx="5536232" cy="139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1" name="Straight Arrow Connector 160"/>
          <p:cNvCxnSpPr/>
          <p:nvPr/>
        </p:nvCxnSpPr>
        <p:spPr bwMode="auto">
          <a:xfrm>
            <a:off x="2170022" y="2860471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2" name="Picture 16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7542" y="2092875"/>
            <a:ext cx="288032" cy="30885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7542" y="2606223"/>
            <a:ext cx="288031" cy="293267"/>
          </a:xfrm>
          <a:prstGeom prst="rect">
            <a:avLst/>
          </a:prstGeom>
        </p:spPr>
      </p:pic>
      <p:cxnSp>
        <p:nvCxnSpPr>
          <p:cNvPr id="164" name="Straight Arrow Connector 163"/>
          <p:cNvCxnSpPr/>
          <p:nvPr/>
        </p:nvCxnSpPr>
        <p:spPr bwMode="auto">
          <a:xfrm flipV="1">
            <a:off x="2161638" y="2068383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5" name="Straight Arrow Connector 164"/>
          <p:cNvCxnSpPr/>
          <p:nvPr/>
        </p:nvCxnSpPr>
        <p:spPr bwMode="auto">
          <a:xfrm flipV="1">
            <a:off x="2161638" y="2572439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6" name="Rectangle 165"/>
          <p:cNvSpPr/>
          <p:nvPr/>
        </p:nvSpPr>
        <p:spPr>
          <a:xfrm>
            <a:off x="1585574" y="296626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4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67" name="Straight Arrow Connector 166"/>
          <p:cNvCxnSpPr/>
          <p:nvPr/>
        </p:nvCxnSpPr>
        <p:spPr bwMode="auto">
          <a:xfrm>
            <a:off x="2170022" y="3376825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8" name="Straight Arrow Connector 167"/>
          <p:cNvCxnSpPr/>
          <p:nvPr/>
        </p:nvCxnSpPr>
        <p:spPr bwMode="auto">
          <a:xfrm flipV="1">
            <a:off x="2161638" y="3084137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9" name="Rectangle 168"/>
          <p:cNvSpPr/>
          <p:nvPr/>
        </p:nvSpPr>
        <p:spPr>
          <a:xfrm>
            <a:off x="1585574" y="3470319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5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70" name="Straight Arrow Connector 169"/>
          <p:cNvCxnSpPr/>
          <p:nvPr/>
        </p:nvCxnSpPr>
        <p:spPr bwMode="auto">
          <a:xfrm>
            <a:off x="2170022" y="3868583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1" name="Straight Arrow Connector 170"/>
          <p:cNvCxnSpPr/>
          <p:nvPr/>
        </p:nvCxnSpPr>
        <p:spPr bwMode="auto">
          <a:xfrm flipV="1">
            <a:off x="2161638" y="3575895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2311761" y="178964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2527785" y="171763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3823929" y="1645627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5552121" y="1573619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H="1">
            <a:off x="2311761" y="1781259"/>
            <a:ext cx="216024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 flipH="1">
            <a:off x="2527785" y="1709251"/>
            <a:ext cx="1296144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>
            <a:off x="3823929" y="1637243"/>
            <a:ext cx="1728192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 flipH="1">
            <a:off x="5552121" y="1564327"/>
            <a:ext cx="1931888" cy="92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3000977" y="2284407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3649049" y="2212399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4297121" y="2140391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4585153" y="206838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/>
          <p:nvPr/>
        </p:nvCxnSpPr>
        <p:spPr bwMode="auto">
          <a:xfrm>
            <a:off x="6632241" y="199637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 flipH="1">
            <a:off x="3000977" y="2284407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/>
          <p:nvPr/>
        </p:nvCxnSpPr>
        <p:spPr bwMode="auto">
          <a:xfrm flipH="1">
            <a:off x="3649049" y="2212399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/>
          <p:nvPr/>
        </p:nvCxnSpPr>
        <p:spPr bwMode="auto">
          <a:xfrm flipH="1">
            <a:off x="4297121" y="2140391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 flipH="1">
            <a:off x="4585153" y="2068383"/>
            <a:ext cx="20470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 flipH="1">
            <a:off x="6632241" y="1996375"/>
            <a:ext cx="8517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1A65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/>
          <p:nvPr/>
        </p:nvCxnSpPr>
        <p:spPr bwMode="auto">
          <a:xfrm>
            <a:off x="4904049" y="278846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>
            <a:off x="5840153" y="271645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 flipH="1">
            <a:off x="4904049" y="2788463"/>
            <a:ext cx="9361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 flipH="1">
            <a:off x="5840153" y="2716455"/>
            <a:ext cx="16561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5120073" y="3292519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>
            <a:off x="5336097" y="3220511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/>
          <p:nvPr/>
        </p:nvCxnSpPr>
        <p:spPr bwMode="auto">
          <a:xfrm>
            <a:off x="6056177" y="3148503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 flipH="1">
            <a:off x="5120073" y="3292519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/>
          <p:nvPr/>
        </p:nvCxnSpPr>
        <p:spPr bwMode="auto">
          <a:xfrm flipH="1">
            <a:off x="5336097" y="3220511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>
            <a:off x="6056177" y="3148503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>
            <a:off x="6344209" y="307649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Straight Connector 200"/>
          <p:cNvCxnSpPr/>
          <p:nvPr/>
        </p:nvCxnSpPr>
        <p:spPr bwMode="auto">
          <a:xfrm flipH="1">
            <a:off x="6344209" y="3076495"/>
            <a:ext cx="9237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/>
          <p:nvPr/>
        </p:nvCxnSpPr>
        <p:spPr bwMode="auto">
          <a:xfrm>
            <a:off x="6932601" y="3796575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/>
          <p:nvPr/>
        </p:nvCxnSpPr>
        <p:spPr bwMode="auto">
          <a:xfrm flipH="1">
            <a:off x="6932601" y="3796575"/>
            <a:ext cx="5637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" name="Rectangle 203"/>
          <p:cNvSpPr/>
          <p:nvPr/>
        </p:nvSpPr>
        <p:spPr>
          <a:xfrm>
            <a:off x="1727944" y="4427909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C0504D"/>
                </a:solidFill>
                <a:latin typeface="Calibri" charset="0"/>
              </a:rPr>
              <a:t>Cascade sources!</a:t>
            </a: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2880072" y="4859957"/>
            <a:ext cx="0" cy="3594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4392240" y="5065130"/>
            <a:ext cx="4176464" cy="1162979"/>
            <a:chOff x="4392240" y="5065130"/>
            <a:chExt cx="4176464" cy="11629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2360" y="5135236"/>
              <a:ext cx="3096344" cy="102086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64248" y="5065130"/>
              <a:ext cx="792088" cy="8029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2240" y="5868069"/>
              <a:ext cx="473195" cy="3600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96296" y="5876572"/>
              <a:ext cx="461392" cy="35153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3816176" y="6588149"/>
            <a:ext cx="2448272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Influence from </a:t>
            </a:r>
            <a:br>
              <a:rPr lang="en-US" sz="2400" b="1" dirty="0">
                <a:solidFill>
                  <a:srgbClr val="000000"/>
                </a:solidFill>
                <a:latin typeface="Calibri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user v on user u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76416" y="6372125"/>
            <a:ext cx="280806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Previous </a:t>
            </a:r>
            <a:br>
              <a:rPr lang="en-US" sz="2400" b="1" dirty="0">
                <a:solidFill>
                  <a:srgbClr val="000000"/>
                </a:solidFill>
                <a:latin typeface="Calibri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messages by user v</a:t>
            </a:r>
          </a:p>
        </p:txBody>
      </p:sp>
      <p:sp>
        <p:nvSpPr>
          <p:cNvPr id="37" name="Left Brace 36"/>
          <p:cNvSpPr/>
          <p:nvPr/>
        </p:nvSpPr>
        <p:spPr bwMode="auto">
          <a:xfrm rot="16200000">
            <a:off x="7086272" y="4902229"/>
            <a:ext cx="432048" cy="265176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 bwMode="auto">
          <a:xfrm>
            <a:off x="7560592" y="5003973"/>
            <a:ext cx="216024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9" name="Picture 1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2520" y="4283893"/>
            <a:ext cx="689429" cy="576064"/>
          </a:xfrm>
          <a:prstGeom prst="rect">
            <a:avLst/>
          </a:prstGeom>
        </p:spPr>
      </p:pic>
      <p:cxnSp>
        <p:nvCxnSpPr>
          <p:cNvPr id="120" name="Straight Connector 119"/>
          <p:cNvCxnSpPr/>
          <p:nvPr/>
        </p:nvCxnSpPr>
        <p:spPr bwMode="auto">
          <a:xfrm>
            <a:off x="6696496" y="4859957"/>
            <a:ext cx="129614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 flipV="1">
            <a:off x="6696496" y="4211885"/>
            <a:ext cx="0" cy="6480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7200552" y="4171815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Memory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5256336" y="5796061"/>
            <a:ext cx="432048" cy="7920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87522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7" grpId="0" animBg="1"/>
      <p:bldP spid="68" grpId="0" animBg="1"/>
      <p:bldP spid="123" grpId="0" animBg="1"/>
      <p:bldP spid="124" grpId="0"/>
      <p:bldP spid="204" grpId="0"/>
      <p:bldP spid="29" grpId="0"/>
      <p:bldP spid="30" grpId="0"/>
      <p:bldP spid="37" grpId="0" animBg="1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0" y="2999749"/>
            <a:ext cx="1008062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ctr" eaLnBrk="1">
              <a:lnSpc>
                <a:spcPct val="80000"/>
              </a:lnSpc>
              <a:spcAft>
                <a:spcPts val="1200"/>
              </a:spcAft>
            </a:pPr>
            <a:r>
              <a:rPr lang="en-US" sz="5000" dirty="0">
                <a:solidFill>
                  <a:schemeClr val="tx1"/>
                </a:solidFill>
                <a:latin typeface="Calibri"/>
              </a:rPr>
              <a:t>Models &amp; Inference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3923853"/>
            <a:ext cx="1008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1. Modeling event sequences</a:t>
            </a:r>
          </a:p>
          <a:p>
            <a:pPr algn="ctr"/>
            <a:r>
              <a:rPr lang="en-US" sz="3000" b="1" dirty="0">
                <a:latin typeface="Calibri"/>
              </a:rPr>
              <a:t>2. Clustering event sequences</a:t>
            </a:r>
            <a:b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</a:br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3. Capturing complex dynamics</a:t>
            </a:r>
          </a:p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4. Causal reasoning on event sequences</a:t>
            </a:r>
          </a:p>
        </p:txBody>
      </p:sp>
    </p:spTree>
    <p:extLst>
      <p:ext uri="{BB962C8B-B14F-4D97-AF65-F5344CB8AC3E}">
        <p14:creationId xmlns:p14="http://schemas.microsoft.com/office/powerpoint/2010/main" val="2059604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Grp="1"/>
          </p:cNvSpPr>
          <p:nvPr>
            <p:ph type="title" idx="4294967295"/>
          </p:nvPr>
        </p:nvSpPr>
        <p:spPr>
          <a:xfrm>
            <a:off x="468313" y="0"/>
            <a:ext cx="9612312" cy="1262063"/>
          </a:xfrm>
        </p:spPr>
        <p:txBody>
          <a:bodyPr/>
          <a:lstStyle/>
          <a:p>
            <a:r>
              <a:rPr lang="en-US" sz="4000" dirty="0">
                <a:latin typeface="Calibri"/>
              </a:rPr>
              <a:t>Event sequences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 bwMode="auto">
          <a:xfrm>
            <a:off x="431800" y="3724320"/>
            <a:ext cx="9001000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Often, the cluster </a:t>
            </a:r>
            <a:r>
              <a:rPr lang="en-US" sz="28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(topic, meme, etc.)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that each event in a sequence belongs to is not known:  </a:t>
            </a:r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460952" y="1673156"/>
            <a:ext cx="396044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2800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So far,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we have assumed the cascade (topic, meme, etc.) that each event belongs to was 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known.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423" y="1331565"/>
            <a:ext cx="4867393" cy="2376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F794A-64F2-9F4E-9344-C39834A12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14648" b="8287"/>
          <a:stretch/>
        </p:blipFill>
        <p:spPr>
          <a:xfrm>
            <a:off x="468313" y="4552081"/>
            <a:ext cx="5940151" cy="757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64D92-79A5-3745-A55F-E0C006E70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06"/>
          <a:stretch/>
        </p:blipFill>
        <p:spPr>
          <a:xfrm>
            <a:off x="447722" y="5305573"/>
            <a:ext cx="5960742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5DA29-CBAD-4C46-88BF-97658AC77E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039"/>
          <a:stretch/>
        </p:blipFill>
        <p:spPr>
          <a:xfrm>
            <a:off x="431800" y="6029473"/>
            <a:ext cx="5976664" cy="77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30A35-69E3-2342-A767-CDBF5916F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r="14746" b="7051"/>
          <a:stretch/>
        </p:blipFill>
        <p:spPr>
          <a:xfrm>
            <a:off x="431800" y="6732165"/>
            <a:ext cx="5976664" cy="72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E2A275-0EA7-304B-A077-C35CDD34B2EC}"/>
              </a:ext>
            </a:extLst>
          </p:cNvPr>
          <p:cNvSpPr txBox="1"/>
          <p:nvPr/>
        </p:nvSpPr>
        <p:spPr>
          <a:xfrm>
            <a:off x="7632600" y="4522577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Politics</a:t>
            </a:r>
            <a:r>
              <a:rPr lang="de-DE" dirty="0"/>
              <a:t>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84AC0E-B405-8C44-B467-3D669053A5CF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6444978" y="4753410"/>
            <a:ext cx="1187622" cy="283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61F4D39-8726-AE44-AED1-0EB6C9E216CE}"/>
              </a:ext>
            </a:extLst>
          </p:cNvPr>
          <p:cNvCxnSpPr>
            <a:cxnSpLocks/>
            <a:endCxn id="7" idx="3"/>
          </p:cNvCxnSpPr>
          <p:nvPr/>
        </p:nvCxnSpPr>
        <p:spPr bwMode="auto">
          <a:xfrm flipH="1">
            <a:off x="6408464" y="4931965"/>
            <a:ext cx="1224136" cy="216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3050EC9-A6B7-4148-A23B-3396CBA3C18E}"/>
              </a:ext>
            </a:extLst>
          </p:cNvPr>
          <p:cNvSpPr txBox="1"/>
          <p:nvPr/>
        </p:nvSpPr>
        <p:spPr>
          <a:xfrm>
            <a:off x="7632600" y="5506253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Music</a:t>
            </a:r>
            <a:r>
              <a:rPr lang="de-DE" dirty="0"/>
              <a:t>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0FC378E-828B-024F-95D5-BE1438202819}"/>
              </a:ext>
            </a:extLst>
          </p:cNvPr>
          <p:cNvCxnSpPr>
            <a:cxnSpLocks/>
          </p:cNvCxnSpPr>
          <p:nvPr/>
        </p:nvCxnSpPr>
        <p:spPr bwMode="auto">
          <a:xfrm flipH="1">
            <a:off x="6408465" y="5767863"/>
            <a:ext cx="1224135" cy="5494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67545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C644209-92D6-F642-936A-1F95E640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6" y="5219997"/>
            <a:ext cx="3138323" cy="17182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1840" y="2457258"/>
            <a:ext cx="8112342" cy="1538603"/>
            <a:chOff x="1104434" y="4613073"/>
            <a:chExt cx="8112342" cy="1538603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4832451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1233848" y="4669264"/>
              <a:ext cx="3810" cy="148241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1112075" y="5409208"/>
              <a:ext cx="7855901" cy="17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3055800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8372337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6615293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8967977" y="5374421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>
              <a:off x="1104434" y="5409208"/>
              <a:ext cx="7855901" cy="17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8960336" y="5374421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>
              <a:off x="1414561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1910615" y="5205882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2481712" y="520680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4015586" y="520680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4659253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5313854" y="5214169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5851077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7751673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6972978" y="5216043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7160170" y="5211888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7345038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3186942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2850415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3320223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3582180" y="520775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3691037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6278969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6379326" y="5214169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6737489" y="5216043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6179755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78359878-E762-204B-949A-A8D96C7E00FC}"/>
              </a:ext>
            </a:extLst>
          </p:cNvPr>
          <p:cNvSpPr txBox="1">
            <a:spLocks/>
          </p:cNvSpPr>
          <p:nvPr/>
        </p:nvSpPr>
        <p:spPr bwMode="auto">
          <a:xfrm>
            <a:off x="468313" y="326053"/>
            <a:ext cx="9612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4000" dirty="0">
                <a:latin typeface="Calibri"/>
              </a:rPr>
              <a:t>Clustering event sequences</a:t>
            </a:r>
            <a:endParaRPr lang="en-US" sz="4000" kern="0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24D5F-9A05-4D41-B04C-6E336B6F75D9}"/>
              </a:ext>
            </a:extLst>
          </p:cNvPr>
          <p:cNvSpPr txBox="1"/>
          <p:nvPr/>
        </p:nvSpPr>
        <p:spPr>
          <a:xfrm>
            <a:off x="287783" y="1475581"/>
            <a:ext cx="950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Assume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event</a:t>
            </a:r>
            <a:r>
              <a:rPr lang="de-DE" sz="2800" dirty="0"/>
              <a:t> </a:t>
            </a:r>
            <a:r>
              <a:rPr lang="de-DE" sz="2800" b="1" dirty="0" err="1"/>
              <a:t>cluster</a:t>
            </a:r>
            <a:r>
              <a:rPr lang="de-DE" sz="2800" dirty="0"/>
              <a:t> </a:t>
            </a:r>
            <a:r>
              <a:rPr lang="de-DE" sz="2800" b="1" dirty="0" err="1"/>
              <a:t>to</a:t>
            </a:r>
            <a:r>
              <a:rPr lang="de-DE" sz="2800" b="1" dirty="0"/>
              <a:t> </a:t>
            </a:r>
            <a:r>
              <a:rPr lang="de-DE" sz="2800" b="1" dirty="0" err="1"/>
              <a:t>be</a:t>
            </a:r>
            <a:r>
              <a:rPr lang="de-DE" sz="2800" b="1" dirty="0"/>
              <a:t> </a:t>
            </a:r>
            <a:r>
              <a:rPr lang="de-DE" sz="2800" b="1" dirty="0" err="1"/>
              <a:t>hidden</a:t>
            </a:r>
            <a:r>
              <a:rPr lang="de-DE" sz="2800" b="1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aim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automatically</a:t>
            </a:r>
            <a:r>
              <a:rPr lang="de-DE" sz="2800" dirty="0"/>
              <a:t> </a:t>
            </a:r>
            <a:r>
              <a:rPr lang="de-DE" sz="2800" b="1" dirty="0" err="1"/>
              <a:t>learn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</a:t>
            </a:r>
            <a:r>
              <a:rPr lang="de-DE" sz="2800" b="1" dirty="0" err="1"/>
              <a:t>cluster</a:t>
            </a:r>
            <a:r>
              <a:rPr lang="de-DE" sz="2800" b="1" dirty="0"/>
              <a:t> </a:t>
            </a:r>
            <a:r>
              <a:rPr lang="de-DE" sz="2800" b="1" dirty="0" err="1"/>
              <a:t>assigments</a:t>
            </a:r>
            <a:r>
              <a:rPr lang="de-DE" sz="2800" b="1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r>
              <a:rPr lang="de-DE" sz="2800" dirty="0"/>
              <a:t>: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D05FB1B-D97E-C24F-9248-7F62EA4338CB}"/>
              </a:ext>
            </a:extLst>
          </p:cNvPr>
          <p:cNvSpPr txBox="1">
            <a:spLocks/>
          </p:cNvSpPr>
          <p:nvPr/>
        </p:nvSpPr>
        <p:spPr bwMode="auto">
          <a:xfrm>
            <a:off x="3127345" y="7202946"/>
            <a:ext cx="81776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Du et al., 2015;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Mavroforakis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2017;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Zha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2017]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86F53-6C23-D140-BE1D-F5504CA1E36D}"/>
              </a:ext>
            </a:extLst>
          </p:cNvPr>
          <p:cNvSpPr txBox="1"/>
          <p:nvPr/>
        </p:nvSpPr>
        <p:spPr>
          <a:xfrm>
            <a:off x="287783" y="4139877"/>
            <a:ext cx="950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Bayesian</a:t>
            </a:r>
            <a:r>
              <a:rPr lang="de-DE" sz="2800" b="1" dirty="0"/>
              <a:t> </a:t>
            </a:r>
            <a:r>
              <a:rPr lang="de-DE" sz="2800" b="1" dirty="0" err="1"/>
              <a:t>methods</a:t>
            </a:r>
            <a:r>
              <a:rPr lang="de-DE" sz="2800" b="1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cluster</a:t>
            </a:r>
            <a:r>
              <a:rPr lang="de-DE" sz="2800" dirty="0"/>
              <a:t> </a:t>
            </a:r>
            <a:r>
              <a:rPr lang="de-DE" sz="2800" dirty="0" err="1"/>
              <a:t>event</a:t>
            </a:r>
            <a:r>
              <a:rPr lang="de-DE" sz="2800" dirty="0"/>
              <a:t> </a:t>
            </a:r>
            <a:r>
              <a:rPr lang="de-DE" sz="2800" dirty="0" err="1"/>
              <a:t>sequences</a:t>
            </a:r>
            <a:r>
              <a:rPr lang="de-DE" sz="2800" dirty="0"/>
              <a:t> in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context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: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C6708F8-A7E3-7E4E-9906-3D7F535B8C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816" y="5282039"/>
            <a:ext cx="1288135" cy="1327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2FE5F-35EC-1F4A-9D3E-E30B8BE677E5}"/>
              </a:ext>
            </a:extLst>
          </p:cNvPr>
          <p:cNvSpPr txBox="1"/>
          <p:nvPr/>
        </p:nvSpPr>
        <p:spPr>
          <a:xfrm>
            <a:off x="1312014" y="6846564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Learning</a:t>
            </a:r>
            <a:r>
              <a:rPr lang="de-DE" sz="2400" dirty="0"/>
              <a:t>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B25704B-1BBC-DD47-82B5-F94141E09E76}"/>
              </a:ext>
            </a:extLst>
          </p:cNvPr>
          <p:cNvSpPr txBox="1"/>
          <p:nvPr/>
        </p:nvSpPr>
        <p:spPr>
          <a:xfrm>
            <a:off x="4509807" y="4830340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Online News</a:t>
            </a:r>
            <a:r>
              <a:rPr lang="de-DE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AF5D1-857F-934F-BA39-B3E434F8CF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58"/>
          <a:stretch/>
        </p:blipFill>
        <p:spPr>
          <a:xfrm>
            <a:off x="4855697" y="5704035"/>
            <a:ext cx="2095500" cy="1460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09667-639A-1243-B8DB-417C002E83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5958" y="5132717"/>
            <a:ext cx="1626925" cy="151220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4B30D84-2776-AF42-A8BD-2048D388ADF6}"/>
              </a:ext>
            </a:extLst>
          </p:cNvPr>
          <p:cNvSpPr txBox="1"/>
          <p:nvPr/>
        </p:nvSpPr>
        <p:spPr>
          <a:xfrm>
            <a:off x="7678159" y="5051206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Health</a:t>
            </a:r>
            <a:r>
              <a:rPr lang="de-DE" sz="2400" b="1" dirty="0"/>
              <a:t> care</a:t>
            </a:r>
            <a:endParaRPr lang="de-DE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B01E4-3901-2444-8F31-6E973EB68C41}"/>
              </a:ext>
            </a:extLst>
          </p:cNvPr>
          <p:cNvGrpSpPr/>
          <p:nvPr/>
        </p:nvGrpSpPr>
        <p:grpSpPr>
          <a:xfrm>
            <a:off x="7530049" y="5502101"/>
            <a:ext cx="2190783" cy="1014043"/>
            <a:chOff x="7927093" y="5629248"/>
            <a:chExt cx="1702769" cy="76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A630F4-5F5D-994F-8F42-73ECF5290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976"/>
            <a:stretch/>
          </p:blipFill>
          <p:spPr>
            <a:xfrm>
              <a:off x="8891427" y="5629248"/>
              <a:ext cx="738435" cy="7620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89EA847-EE31-384E-AF3B-C0A493910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9659"/>
            <a:stretch/>
          </p:blipFill>
          <p:spPr>
            <a:xfrm>
              <a:off x="7927093" y="5629248"/>
              <a:ext cx="999729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910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1" grpId="0"/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2605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Hierarchical </a:t>
            </a:r>
            <a:r>
              <a:rPr lang="en-US" sz="4000" dirty="0" err="1">
                <a:latin typeface="Calibri"/>
              </a:rPr>
              <a:t>Dirichlet</a:t>
            </a:r>
            <a:r>
              <a:rPr lang="en-US" sz="4000" dirty="0">
                <a:latin typeface="Calibri"/>
              </a:rPr>
              <a:t> Hawkes process</a:t>
            </a: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1815882A-A795-1047-BE3D-6B31B1760534}"/>
              </a:ext>
            </a:extLst>
          </p:cNvPr>
          <p:cNvSpPr txBox="1">
            <a:spLocks/>
          </p:cNvSpPr>
          <p:nvPr/>
        </p:nvSpPr>
        <p:spPr bwMode="auto">
          <a:xfrm>
            <a:off x="5904656" y="7164213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A38A4-E81B-624B-92E9-30A4907C83B7}"/>
              </a:ext>
            </a:extLst>
          </p:cNvPr>
          <p:cNvSpPr txBox="1"/>
          <p:nvPr/>
        </p:nvSpPr>
        <p:spPr>
          <a:xfrm>
            <a:off x="1299465" y="2267669"/>
            <a:ext cx="4460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Introduction to programming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EB7A70-62A6-B743-B60F-2A1155FB5FEC}"/>
              </a:ext>
            </a:extLst>
          </p:cNvPr>
          <p:cNvCxnSpPr/>
          <p:nvPr/>
        </p:nvCxnSpPr>
        <p:spPr bwMode="auto">
          <a:xfrm>
            <a:off x="1142278" y="2385271"/>
            <a:ext cx="0" cy="3693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773EC4-A384-254B-84E2-21FA124BF017}"/>
              </a:ext>
            </a:extLst>
          </p:cNvPr>
          <p:cNvCxnSpPr/>
          <p:nvPr/>
        </p:nvCxnSpPr>
        <p:spPr bwMode="auto">
          <a:xfrm>
            <a:off x="1138468" y="2817018"/>
            <a:ext cx="0" cy="3693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51BFA6-DA99-2243-94A0-6A66F0CC41D0}"/>
              </a:ext>
            </a:extLst>
          </p:cNvPr>
          <p:cNvSpPr txBox="1"/>
          <p:nvPr/>
        </p:nvSpPr>
        <p:spPr>
          <a:xfrm>
            <a:off x="1306721" y="2710357"/>
            <a:ext cx="2231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Discrete math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E11D1-2342-1B4B-84D0-58FEDB218DC6}"/>
              </a:ext>
            </a:extLst>
          </p:cNvPr>
          <p:cNvSpPr txBox="1"/>
          <p:nvPr/>
        </p:nvSpPr>
        <p:spPr>
          <a:xfrm>
            <a:off x="1299465" y="3128613"/>
            <a:ext cx="3173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Project presentation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ABB093-187F-BE46-8D82-9FE0D5D5FAE1}"/>
              </a:ext>
            </a:extLst>
          </p:cNvPr>
          <p:cNvCxnSpPr/>
          <p:nvPr/>
        </p:nvCxnSpPr>
        <p:spPr bwMode="auto">
          <a:xfrm>
            <a:off x="1138468" y="3233577"/>
            <a:ext cx="0" cy="3693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783749-7D2A-3741-9774-871380779EA9}"/>
              </a:ext>
            </a:extLst>
          </p:cNvPr>
          <p:cNvGrpSpPr/>
          <p:nvPr/>
        </p:nvGrpSpPr>
        <p:grpSpPr>
          <a:xfrm>
            <a:off x="1104434" y="4669264"/>
            <a:ext cx="8112342" cy="1482412"/>
            <a:chOff x="1104434" y="4669264"/>
            <a:chExt cx="8112342" cy="148241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763598-DFFB-0147-9529-9510CAFD3844}"/>
                </a:ext>
              </a:extLst>
            </p:cNvPr>
            <p:cNvCxnSpPr/>
            <p:nvPr/>
          </p:nvCxnSpPr>
          <p:spPr bwMode="auto">
            <a:xfrm>
              <a:off x="1233848" y="4669264"/>
              <a:ext cx="3810" cy="148241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14EEA98-263F-4F4B-9B54-A9351D2EB2DB}"/>
                </a:ext>
              </a:extLst>
            </p:cNvPr>
            <p:cNvCxnSpPr/>
            <p:nvPr/>
          </p:nvCxnSpPr>
          <p:spPr bwMode="auto">
            <a:xfrm>
              <a:off x="1112075" y="5409208"/>
              <a:ext cx="7855901" cy="17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B61AFE-2B1D-0940-B7B4-1F14EDAC0A13}"/>
                </a:ext>
              </a:extLst>
            </p:cNvPr>
            <p:cNvSpPr txBox="1"/>
            <p:nvPr/>
          </p:nvSpPr>
          <p:spPr>
            <a:xfrm>
              <a:off x="8967977" y="5374421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805C2FE-7179-094E-A922-EBC63A59071C}"/>
                </a:ext>
              </a:extLst>
            </p:cNvPr>
            <p:cNvCxnSpPr/>
            <p:nvPr/>
          </p:nvCxnSpPr>
          <p:spPr bwMode="auto">
            <a:xfrm>
              <a:off x="1104434" y="5409208"/>
              <a:ext cx="7855901" cy="17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0D6F12-2F0D-EA4F-AFAC-CC890B18FC08}"/>
                </a:ext>
              </a:extLst>
            </p:cNvPr>
            <p:cNvCxnSpPr/>
            <p:nvPr/>
          </p:nvCxnSpPr>
          <p:spPr bwMode="auto">
            <a:xfrm>
              <a:off x="1414561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8CDA9E-CCA0-7C4B-999A-A36D97B8B83B}"/>
                </a:ext>
              </a:extLst>
            </p:cNvPr>
            <p:cNvCxnSpPr/>
            <p:nvPr/>
          </p:nvCxnSpPr>
          <p:spPr bwMode="auto">
            <a:xfrm>
              <a:off x="1910615" y="5205882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B96F54-D23B-C84C-A42F-56A11823D0F7}"/>
                </a:ext>
              </a:extLst>
            </p:cNvPr>
            <p:cNvCxnSpPr/>
            <p:nvPr/>
          </p:nvCxnSpPr>
          <p:spPr bwMode="auto">
            <a:xfrm>
              <a:off x="2481712" y="520680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7BC025A-6475-FA4E-8BB3-F0F3DC55DAFB}"/>
                </a:ext>
              </a:extLst>
            </p:cNvPr>
            <p:cNvCxnSpPr/>
            <p:nvPr/>
          </p:nvCxnSpPr>
          <p:spPr bwMode="auto">
            <a:xfrm>
              <a:off x="4015586" y="520680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3F5CAF8-FE3C-E14E-8894-99B650390F14}"/>
                </a:ext>
              </a:extLst>
            </p:cNvPr>
            <p:cNvCxnSpPr/>
            <p:nvPr/>
          </p:nvCxnSpPr>
          <p:spPr bwMode="auto">
            <a:xfrm>
              <a:off x="4659253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0EBCFED-5E2D-2E4A-88E8-724EC0FD1C09}"/>
                </a:ext>
              </a:extLst>
            </p:cNvPr>
            <p:cNvCxnSpPr/>
            <p:nvPr/>
          </p:nvCxnSpPr>
          <p:spPr bwMode="auto">
            <a:xfrm>
              <a:off x="5313854" y="5214169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6BB066-6378-8B42-96A9-E4061862F79A}"/>
                </a:ext>
              </a:extLst>
            </p:cNvPr>
            <p:cNvCxnSpPr/>
            <p:nvPr/>
          </p:nvCxnSpPr>
          <p:spPr bwMode="auto">
            <a:xfrm>
              <a:off x="5851077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9E345CC-8B5C-EB47-B555-C9CDF75C1C40}"/>
                </a:ext>
              </a:extLst>
            </p:cNvPr>
            <p:cNvCxnSpPr/>
            <p:nvPr/>
          </p:nvCxnSpPr>
          <p:spPr bwMode="auto">
            <a:xfrm>
              <a:off x="7751673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D5746B7-683E-F943-9F60-D02C05AC091F}"/>
                </a:ext>
              </a:extLst>
            </p:cNvPr>
            <p:cNvCxnSpPr/>
            <p:nvPr/>
          </p:nvCxnSpPr>
          <p:spPr bwMode="auto">
            <a:xfrm>
              <a:off x="6972978" y="5216043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C65576F-66CA-F045-A91B-AF1F41B8E686}"/>
                </a:ext>
              </a:extLst>
            </p:cNvPr>
            <p:cNvCxnSpPr/>
            <p:nvPr/>
          </p:nvCxnSpPr>
          <p:spPr bwMode="auto">
            <a:xfrm>
              <a:off x="7160170" y="5211888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6077B6A-BF4F-1249-A3A8-8DC79563FB41}"/>
                </a:ext>
              </a:extLst>
            </p:cNvPr>
            <p:cNvCxnSpPr/>
            <p:nvPr/>
          </p:nvCxnSpPr>
          <p:spPr bwMode="auto">
            <a:xfrm>
              <a:off x="7345038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5A98032-87DF-1C47-8B1C-F2B34FF2A9FD}"/>
                </a:ext>
              </a:extLst>
            </p:cNvPr>
            <p:cNvCxnSpPr/>
            <p:nvPr/>
          </p:nvCxnSpPr>
          <p:spPr bwMode="auto">
            <a:xfrm>
              <a:off x="3186942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2595851-D070-BF4F-9A05-8FEBCEF6169B}"/>
                </a:ext>
              </a:extLst>
            </p:cNvPr>
            <p:cNvCxnSpPr/>
            <p:nvPr/>
          </p:nvCxnSpPr>
          <p:spPr bwMode="auto">
            <a:xfrm>
              <a:off x="2850415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037078D-2739-6849-B6C4-861A30A910C5}"/>
                </a:ext>
              </a:extLst>
            </p:cNvPr>
            <p:cNvCxnSpPr/>
            <p:nvPr/>
          </p:nvCxnSpPr>
          <p:spPr bwMode="auto">
            <a:xfrm>
              <a:off x="3320223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4354F5-7061-6040-A71A-A5E32C631523}"/>
                </a:ext>
              </a:extLst>
            </p:cNvPr>
            <p:cNvCxnSpPr/>
            <p:nvPr/>
          </p:nvCxnSpPr>
          <p:spPr bwMode="auto">
            <a:xfrm>
              <a:off x="3582180" y="520775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154DBE3-D615-554C-B2C0-568CE55BB3F9}"/>
                </a:ext>
              </a:extLst>
            </p:cNvPr>
            <p:cNvCxnSpPr/>
            <p:nvPr/>
          </p:nvCxnSpPr>
          <p:spPr bwMode="auto">
            <a:xfrm>
              <a:off x="3691037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70C367B-C224-8643-8665-4953EC8955B2}"/>
                </a:ext>
              </a:extLst>
            </p:cNvPr>
            <p:cNvCxnSpPr/>
            <p:nvPr/>
          </p:nvCxnSpPr>
          <p:spPr bwMode="auto">
            <a:xfrm>
              <a:off x="6278969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A3E6086-C5BF-724A-8BA7-F80CF76432B9}"/>
                </a:ext>
              </a:extLst>
            </p:cNvPr>
            <p:cNvCxnSpPr/>
            <p:nvPr/>
          </p:nvCxnSpPr>
          <p:spPr bwMode="auto">
            <a:xfrm>
              <a:off x="6379326" y="5214169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315BB98-061F-8D45-88F1-9E6277323B83}"/>
                </a:ext>
              </a:extLst>
            </p:cNvPr>
            <p:cNvCxnSpPr/>
            <p:nvPr/>
          </p:nvCxnSpPr>
          <p:spPr bwMode="auto">
            <a:xfrm>
              <a:off x="6737489" y="5216043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81A3BD3-8D98-0448-8627-0747E5FDB3A5}"/>
                </a:ext>
              </a:extLst>
            </p:cNvPr>
            <p:cNvCxnSpPr/>
            <p:nvPr/>
          </p:nvCxnSpPr>
          <p:spPr bwMode="auto">
            <a:xfrm>
              <a:off x="6179755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3F31D0-67BC-A549-ADF7-73E9AB91C53E}"/>
              </a:ext>
            </a:extLst>
          </p:cNvPr>
          <p:cNvGrpSpPr/>
          <p:nvPr/>
        </p:nvGrpSpPr>
        <p:grpSpPr>
          <a:xfrm>
            <a:off x="1066657" y="4022099"/>
            <a:ext cx="1538201" cy="852356"/>
            <a:chOff x="-24738" y="3038826"/>
            <a:chExt cx="1538201" cy="852356"/>
          </a:xfrm>
        </p:grpSpPr>
        <p:sp>
          <p:nvSpPr>
            <p:cNvPr id="55" name="Oval Callout 54">
              <a:extLst>
                <a:ext uri="{FF2B5EF4-FFF2-40B4-BE49-F238E27FC236}">
                  <a16:creationId xmlns:a16="http://schemas.microsoft.com/office/drawing/2014/main" id="{9CA56514-E9AA-A44D-BD38-C49FB2A50D85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3884"/>
                <a:gd name="adj2" fmla="val 113522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A28078C-8139-434F-B405-45EC4C661C2B}"/>
                </a:ext>
              </a:extLst>
            </p:cNvPr>
            <p:cNvSpPr txBox="1"/>
            <p:nvPr/>
          </p:nvSpPr>
          <p:spPr>
            <a:xfrm>
              <a:off x="-24738" y="3168144"/>
              <a:ext cx="153820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For/do-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while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 loops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FB0520-866C-B941-91DC-6F866DC4D538}"/>
              </a:ext>
            </a:extLst>
          </p:cNvPr>
          <p:cNvGrpSpPr/>
          <p:nvPr/>
        </p:nvGrpSpPr>
        <p:grpSpPr>
          <a:xfrm>
            <a:off x="719832" y="6041417"/>
            <a:ext cx="1376226" cy="852356"/>
            <a:chOff x="0" y="3038826"/>
            <a:chExt cx="1497344" cy="852356"/>
          </a:xfrm>
        </p:grpSpPr>
        <p:sp>
          <p:nvSpPr>
            <p:cNvPr id="58" name="Oval Callout 57">
              <a:extLst>
                <a:ext uri="{FF2B5EF4-FFF2-40B4-BE49-F238E27FC236}">
                  <a16:creationId xmlns:a16="http://schemas.microsoft.com/office/drawing/2014/main" id="{76456ED8-CBAA-A142-BB15-8F9697F49337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399"/>
                <a:gd name="adj2" fmla="val -125255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8060D65-2E35-7549-AD7E-099E0DEE1114}"/>
                </a:ext>
              </a:extLst>
            </p:cNvPr>
            <p:cNvSpPr txBox="1"/>
            <p:nvPr/>
          </p:nvSpPr>
          <p:spPr>
            <a:xfrm>
              <a:off x="181315" y="3252875"/>
              <a:ext cx="11260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If … else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04BB77-EC89-2C42-BAC7-78A2D9176B81}"/>
              </a:ext>
            </a:extLst>
          </p:cNvPr>
          <p:cNvGrpSpPr/>
          <p:nvPr/>
        </p:nvGrpSpPr>
        <p:grpSpPr>
          <a:xfrm>
            <a:off x="1975230" y="5680682"/>
            <a:ext cx="1644861" cy="852356"/>
            <a:chOff x="0" y="3056221"/>
            <a:chExt cx="1497344" cy="852356"/>
          </a:xfrm>
        </p:grpSpPr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00796435-EE49-A64D-A1FC-58C00B4C1C10}"/>
                </a:ext>
              </a:extLst>
            </p:cNvPr>
            <p:cNvSpPr/>
            <p:nvPr/>
          </p:nvSpPr>
          <p:spPr bwMode="auto">
            <a:xfrm>
              <a:off x="0" y="3056221"/>
              <a:ext cx="1497344" cy="852356"/>
            </a:xfrm>
            <a:prstGeom prst="wedgeEllipseCallout">
              <a:avLst>
                <a:gd name="adj1" fmla="val -19352"/>
                <a:gd name="adj2" fmla="val -82397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7D00ED-5AA1-2B47-B6A6-6F31908043CF}"/>
                </a:ext>
              </a:extLst>
            </p:cNvPr>
            <p:cNvSpPr txBox="1"/>
            <p:nvPr/>
          </p:nvSpPr>
          <p:spPr>
            <a:xfrm>
              <a:off x="57469" y="3148505"/>
              <a:ext cx="140674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How to write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 switch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2B1D386-23F3-184B-AE92-28AA9A8DB4D3}"/>
              </a:ext>
            </a:extLst>
          </p:cNvPr>
          <p:cNvGrpSpPr/>
          <p:nvPr/>
        </p:nvGrpSpPr>
        <p:grpSpPr>
          <a:xfrm>
            <a:off x="3690464" y="5989235"/>
            <a:ext cx="1497344" cy="852356"/>
            <a:chOff x="-34792" y="3038826"/>
            <a:chExt cx="1497344" cy="852356"/>
          </a:xfrm>
        </p:grpSpPr>
        <p:sp>
          <p:nvSpPr>
            <p:cNvPr id="64" name="Oval Callout 63">
              <a:extLst>
                <a:ext uri="{FF2B5EF4-FFF2-40B4-BE49-F238E27FC236}">
                  <a16:creationId xmlns:a16="http://schemas.microsoft.com/office/drawing/2014/main" id="{CC9DD433-D0FF-1743-B8BC-2981064E99D5}"/>
                </a:ext>
              </a:extLst>
            </p:cNvPr>
            <p:cNvSpPr/>
            <p:nvPr/>
          </p:nvSpPr>
          <p:spPr bwMode="auto">
            <a:xfrm>
              <a:off x="-34792" y="3038826"/>
              <a:ext cx="1497344" cy="852356"/>
            </a:xfrm>
            <a:prstGeom prst="wedgeEllipseCallout">
              <a:avLst>
                <a:gd name="adj1" fmla="val 14341"/>
                <a:gd name="adj2" fmla="val -119133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CB8EEB-AE9D-B746-90A7-8D44032E59B6}"/>
                </a:ext>
              </a:extLst>
            </p:cNvPr>
            <p:cNvSpPr txBox="1"/>
            <p:nvPr/>
          </p:nvSpPr>
          <p:spPr>
            <a:xfrm>
              <a:off x="149166" y="3096320"/>
              <a:ext cx="11541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Private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functions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7C19B06-3B78-9F4C-919C-3EB6C048690D}"/>
              </a:ext>
            </a:extLst>
          </p:cNvPr>
          <p:cNvGrpSpPr/>
          <p:nvPr/>
        </p:nvGrpSpPr>
        <p:grpSpPr>
          <a:xfrm>
            <a:off x="3036166" y="4127959"/>
            <a:ext cx="1497344" cy="852356"/>
            <a:chOff x="0" y="3038826"/>
            <a:chExt cx="1497344" cy="852356"/>
          </a:xfrm>
        </p:grpSpPr>
        <p:sp>
          <p:nvSpPr>
            <p:cNvPr id="67" name="Oval Callout 66">
              <a:extLst>
                <a:ext uri="{FF2B5EF4-FFF2-40B4-BE49-F238E27FC236}">
                  <a16:creationId xmlns:a16="http://schemas.microsoft.com/office/drawing/2014/main" id="{A7A2860A-621A-3B49-8C48-D867E38A5DD6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14341"/>
                <a:gd name="adj2" fmla="val 103318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619A24D-B560-9A49-8556-1274E974928D}"/>
                </a:ext>
              </a:extLst>
            </p:cNvPr>
            <p:cNvSpPr txBox="1"/>
            <p:nvPr/>
          </p:nvSpPr>
          <p:spPr>
            <a:xfrm>
              <a:off x="138317" y="3113715"/>
              <a:ext cx="121209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Define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 functions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DB617B-5D65-3C4E-B013-304C8A3FF0A1}"/>
              </a:ext>
            </a:extLst>
          </p:cNvPr>
          <p:cNvGrpSpPr/>
          <p:nvPr/>
        </p:nvGrpSpPr>
        <p:grpSpPr>
          <a:xfrm>
            <a:off x="4455829" y="3696902"/>
            <a:ext cx="1497344" cy="852356"/>
            <a:chOff x="0" y="3038826"/>
            <a:chExt cx="1497344" cy="852356"/>
          </a:xfrm>
        </p:grpSpPr>
        <p:sp>
          <p:nvSpPr>
            <p:cNvPr id="70" name="Oval Callout 69">
              <a:extLst>
                <a:ext uri="{FF2B5EF4-FFF2-40B4-BE49-F238E27FC236}">
                  <a16:creationId xmlns:a16="http://schemas.microsoft.com/office/drawing/2014/main" id="{48CDEDF0-64EA-7B40-B0C2-A989FCF9BF8F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6208"/>
                <a:gd name="adj2" fmla="val 154337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FC8B889-7967-2C4C-99FE-39C9568F722A}"/>
                </a:ext>
              </a:extLst>
            </p:cNvPr>
            <p:cNvSpPr txBox="1"/>
            <p:nvPr/>
          </p:nvSpPr>
          <p:spPr>
            <a:xfrm>
              <a:off x="31117" y="3077429"/>
              <a:ext cx="142649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Class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 inheritance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4C9F33-2FBF-7B40-AD66-C44070361B0E}"/>
              </a:ext>
            </a:extLst>
          </p:cNvPr>
          <p:cNvGrpSpPr/>
          <p:nvPr/>
        </p:nvGrpSpPr>
        <p:grpSpPr>
          <a:xfrm>
            <a:off x="5253836" y="6527881"/>
            <a:ext cx="1497344" cy="852356"/>
            <a:chOff x="0" y="2893682"/>
            <a:chExt cx="1497344" cy="852356"/>
          </a:xfrm>
        </p:grpSpPr>
        <p:sp>
          <p:nvSpPr>
            <p:cNvPr id="73" name="Oval Callout 72">
              <a:extLst>
                <a:ext uri="{FF2B5EF4-FFF2-40B4-BE49-F238E27FC236}">
                  <a16:creationId xmlns:a16="http://schemas.microsoft.com/office/drawing/2014/main" id="{B8CA545D-7E90-BA45-9E1C-D0878807CCBC}"/>
                </a:ext>
              </a:extLst>
            </p:cNvPr>
            <p:cNvSpPr/>
            <p:nvPr/>
          </p:nvSpPr>
          <p:spPr bwMode="auto">
            <a:xfrm>
              <a:off x="0" y="2893682"/>
              <a:ext cx="1497344" cy="852356"/>
            </a:xfrm>
            <a:prstGeom prst="wedgeEllipseCallout">
              <a:avLst>
                <a:gd name="adj1" fmla="val -12381"/>
                <a:gd name="adj2" fmla="val -178953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BEA41ED-703C-4246-89E6-3B2D93474EF0}"/>
                </a:ext>
              </a:extLst>
            </p:cNvPr>
            <p:cNvSpPr txBox="1"/>
            <p:nvPr/>
          </p:nvSpPr>
          <p:spPr>
            <a:xfrm>
              <a:off x="74951" y="2935277"/>
              <a:ext cx="13388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Class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 destructor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B2840A-A322-C647-A185-0944985E6BF5}"/>
              </a:ext>
            </a:extLst>
          </p:cNvPr>
          <p:cNvGrpSpPr/>
          <p:nvPr/>
        </p:nvGrpSpPr>
        <p:grpSpPr>
          <a:xfrm>
            <a:off x="7569883" y="6167841"/>
            <a:ext cx="1497344" cy="852356"/>
            <a:chOff x="0" y="3038826"/>
            <a:chExt cx="1497344" cy="852356"/>
          </a:xfrm>
        </p:grpSpPr>
        <p:sp>
          <p:nvSpPr>
            <p:cNvPr id="76" name="Oval Callout 75">
              <a:extLst>
                <a:ext uri="{FF2B5EF4-FFF2-40B4-BE49-F238E27FC236}">
                  <a16:creationId xmlns:a16="http://schemas.microsoft.com/office/drawing/2014/main" id="{BF974424-61A9-5142-98E1-4724412B971D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-39072"/>
                <a:gd name="adj2" fmla="val -138581"/>
              </a:avLst>
            </a:prstGeom>
            <a:solidFill>
              <a:srgbClr val="FFFFFF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A52D757-05B1-6344-ADFA-B98FE30BCCF6}"/>
                </a:ext>
              </a:extLst>
            </p:cNvPr>
            <p:cNvSpPr txBox="1"/>
            <p:nvPr/>
          </p:nvSpPr>
          <p:spPr>
            <a:xfrm>
              <a:off x="302876" y="3113715"/>
              <a:ext cx="88297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Plot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library</a:t>
              </a:r>
            </a:p>
          </p:txBody>
        </p:sp>
      </p:grpSp>
      <p:sp>
        <p:nvSpPr>
          <p:cNvPr id="97" name="Oval Callout 96">
            <a:extLst>
              <a:ext uri="{FF2B5EF4-FFF2-40B4-BE49-F238E27FC236}">
                <a16:creationId xmlns:a16="http://schemas.microsoft.com/office/drawing/2014/main" id="{310104E9-28B2-A74B-9A0A-3C2DF66EA446}"/>
              </a:ext>
            </a:extLst>
          </p:cNvPr>
          <p:cNvSpPr/>
          <p:nvPr/>
        </p:nvSpPr>
        <p:spPr bwMode="auto">
          <a:xfrm>
            <a:off x="4896296" y="3444754"/>
            <a:ext cx="1672509" cy="715520"/>
          </a:xfrm>
          <a:prstGeom prst="wedgeEllipseCallout">
            <a:avLst>
              <a:gd name="adj1" fmla="val 30742"/>
              <a:gd name="adj2" fmla="val 227045"/>
            </a:avLst>
          </a:prstGeom>
          <a:solidFill>
            <a:srgbClr val="FFFFFF"/>
          </a:solidFill>
          <a:ln w="381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3292D08-6C95-4C43-A7DE-7CE3AE36867B}"/>
              </a:ext>
            </a:extLst>
          </p:cNvPr>
          <p:cNvGrpSpPr/>
          <p:nvPr/>
        </p:nvGrpSpPr>
        <p:grpSpPr>
          <a:xfrm>
            <a:off x="2087984" y="5881697"/>
            <a:ext cx="1243111" cy="922476"/>
            <a:chOff x="235596" y="3026126"/>
            <a:chExt cx="1497344" cy="922476"/>
          </a:xfrm>
        </p:grpSpPr>
        <p:sp>
          <p:nvSpPr>
            <p:cNvPr id="99" name="Oval Callout 98">
              <a:extLst>
                <a:ext uri="{FF2B5EF4-FFF2-40B4-BE49-F238E27FC236}">
                  <a16:creationId xmlns:a16="http://schemas.microsoft.com/office/drawing/2014/main" id="{F500D1D2-BEBA-6A47-8C8F-227846B57F4D}"/>
                </a:ext>
              </a:extLst>
            </p:cNvPr>
            <p:cNvSpPr/>
            <p:nvPr/>
          </p:nvSpPr>
          <p:spPr bwMode="auto">
            <a:xfrm>
              <a:off x="235596" y="3026126"/>
              <a:ext cx="1497344" cy="852356"/>
            </a:xfrm>
            <a:prstGeom prst="wedgeEllipseCallout">
              <a:avLst>
                <a:gd name="adj1" fmla="val 10856"/>
                <a:gd name="adj2" fmla="val -98722"/>
              </a:avLst>
            </a:prstGeom>
            <a:solidFill>
              <a:srgbClr val="FFFFFF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5880DAC-44A3-DF45-B7FA-67D015540291}"/>
                </a:ext>
              </a:extLst>
            </p:cNvPr>
            <p:cNvSpPr txBox="1"/>
            <p:nvPr/>
          </p:nvSpPr>
          <p:spPr>
            <a:xfrm>
              <a:off x="250702" y="3240716"/>
              <a:ext cx="148223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Logic</a:t>
              </a:r>
            </a:p>
            <a:p>
              <a:pPr algn="ctr"/>
              <a:endParaRPr lang="en-US" sz="2000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942E7BA-7F2A-0A44-84A8-2185BFB2FB16}"/>
              </a:ext>
            </a:extLst>
          </p:cNvPr>
          <p:cNvGrpSpPr/>
          <p:nvPr/>
        </p:nvGrpSpPr>
        <p:grpSpPr>
          <a:xfrm>
            <a:off x="2658225" y="4124955"/>
            <a:ext cx="1497344" cy="852356"/>
            <a:chOff x="0" y="3038826"/>
            <a:chExt cx="1497344" cy="852356"/>
          </a:xfrm>
        </p:grpSpPr>
        <p:sp>
          <p:nvSpPr>
            <p:cNvPr id="102" name="Oval Callout 101">
              <a:extLst>
                <a:ext uri="{FF2B5EF4-FFF2-40B4-BE49-F238E27FC236}">
                  <a16:creationId xmlns:a16="http://schemas.microsoft.com/office/drawing/2014/main" id="{A2F418C9-38A3-244D-9E8E-B96AD3DFC381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-16316"/>
                <a:gd name="adj2" fmla="val 97020"/>
              </a:avLst>
            </a:prstGeom>
            <a:solidFill>
              <a:srgbClr val="FFFFFF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970FB1-1DC8-CB4D-9EAA-1BAF76E54B35}"/>
                </a:ext>
              </a:extLst>
            </p:cNvPr>
            <p:cNvSpPr txBox="1"/>
            <p:nvPr/>
          </p:nvSpPr>
          <p:spPr>
            <a:xfrm>
              <a:off x="112838" y="3261103"/>
              <a:ext cx="12630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Set theory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699575E-3462-E34C-ABD3-288139513C99}"/>
              </a:ext>
            </a:extLst>
          </p:cNvPr>
          <p:cNvGrpSpPr/>
          <p:nvPr/>
        </p:nvGrpSpPr>
        <p:grpSpPr>
          <a:xfrm>
            <a:off x="5878862" y="4168560"/>
            <a:ext cx="1497344" cy="852356"/>
            <a:chOff x="0" y="3038826"/>
            <a:chExt cx="1497344" cy="852356"/>
          </a:xfrm>
        </p:grpSpPr>
        <p:sp>
          <p:nvSpPr>
            <p:cNvPr id="105" name="Oval Callout 104">
              <a:extLst>
                <a:ext uri="{FF2B5EF4-FFF2-40B4-BE49-F238E27FC236}">
                  <a16:creationId xmlns:a16="http://schemas.microsoft.com/office/drawing/2014/main" id="{FB294ECE-95DE-EE4B-803D-8D90D12221E0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-16316"/>
                <a:gd name="adj2" fmla="val 97020"/>
              </a:avLst>
            </a:prstGeom>
            <a:solidFill>
              <a:srgbClr val="FFFFFF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5C635BC-0841-104B-804A-3482D237439C}"/>
                </a:ext>
              </a:extLst>
            </p:cNvPr>
            <p:cNvSpPr txBox="1"/>
            <p:nvPr/>
          </p:nvSpPr>
          <p:spPr>
            <a:xfrm>
              <a:off x="126257" y="3261103"/>
              <a:ext cx="12362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Geometry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B990A990-9EC0-4E41-B817-2779152C60B0}"/>
              </a:ext>
            </a:extLst>
          </p:cNvPr>
          <p:cNvSpPr txBox="1"/>
          <p:nvPr/>
        </p:nvSpPr>
        <p:spPr>
          <a:xfrm>
            <a:off x="4911167" y="3595751"/>
            <a:ext cx="16143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Graph Theory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B2A9C11-1755-B64E-8A92-2FD86174FA34}"/>
              </a:ext>
            </a:extLst>
          </p:cNvPr>
          <p:cNvGrpSpPr/>
          <p:nvPr/>
        </p:nvGrpSpPr>
        <p:grpSpPr>
          <a:xfrm>
            <a:off x="5916595" y="3423694"/>
            <a:ext cx="1783019" cy="852356"/>
            <a:chOff x="0" y="3038826"/>
            <a:chExt cx="1497344" cy="852356"/>
          </a:xfrm>
        </p:grpSpPr>
        <p:sp>
          <p:nvSpPr>
            <p:cNvPr id="109" name="Oval Callout 108">
              <a:extLst>
                <a:ext uri="{FF2B5EF4-FFF2-40B4-BE49-F238E27FC236}">
                  <a16:creationId xmlns:a16="http://schemas.microsoft.com/office/drawing/2014/main" id="{A1E1DF3C-9A67-C34C-BFCA-27EF942BAB14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9693"/>
                <a:gd name="adj2" fmla="val 191073"/>
              </a:avLst>
            </a:prstGeom>
            <a:solidFill>
              <a:srgbClr val="FFFFFF"/>
            </a:solidFill>
            <a:ln w="3810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F767999-BC76-A244-B695-DC03E3815609}"/>
                </a:ext>
              </a:extLst>
            </p:cNvPr>
            <p:cNvSpPr txBox="1"/>
            <p:nvPr/>
          </p:nvSpPr>
          <p:spPr>
            <a:xfrm>
              <a:off x="155543" y="3113715"/>
              <a:ext cx="11776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Powerpoint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vs. Keynote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51CBF64-4EBC-CC46-B1C1-A932BE0C1BE3}"/>
              </a:ext>
            </a:extLst>
          </p:cNvPr>
          <p:cNvGrpSpPr/>
          <p:nvPr/>
        </p:nvGrpSpPr>
        <p:grpSpPr>
          <a:xfrm>
            <a:off x="6840174" y="4185256"/>
            <a:ext cx="1497344" cy="852356"/>
            <a:chOff x="0" y="3038826"/>
            <a:chExt cx="1497344" cy="852356"/>
          </a:xfrm>
        </p:grpSpPr>
        <p:sp>
          <p:nvSpPr>
            <p:cNvPr id="112" name="Oval Callout 111">
              <a:extLst>
                <a:ext uri="{FF2B5EF4-FFF2-40B4-BE49-F238E27FC236}">
                  <a16:creationId xmlns:a16="http://schemas.microsoft.com/office/drawing/2014/main" id="{B88F28BF-4DB3-724B-9796-B9B9790C1084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-16316"/>
                <a:gd name="adj2" fmla="val 97020"/>
              </a:avLst>
            </a:prstGeom>
            <a:solidFill>
              <a:srgbClr val="FFFFFF"/>
            </a:solidFill>
            <a:ln w="3810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C5CA4EC-3581-004E-927C-D37B2DFA108A}"/>
                </a:ext>
              </a:extLst>
            </p:cNvPr>
            <p:cNvSpPr txBox="1"/>
            <p:nvPr/>
          </p:nvSpPr>
          <p:spPr>
            <a:xfrm>
              <a:off x="42890" y="3061530"/>
              <a:ext cx="1402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Export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pptx to pdf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4E30118-C698-024B-9038-4BDCABA8B16D}"/>
              </a:ext>
            </a:extLst>
          </p:cNvPr>
          <p:cNvGrpSpPr/>
          <p:nvPr/>
        </p:nvGrpSpPr>
        <p:grpSpPr>
          <a:xfrm>
            <a:off x="6231846" y="5879809"/>
            <a:ext cx="1497344" cy="852356"/>
            <a:chOff x="0" y="3038826"/>
            <a:chExt cx="1497344" cy="852356"/>
          </a:xfrm>
        </p:grpSpPr>
        <p:sp>
          <p:nvSpPr>
            <p:cNvPr id="115" name="Oval Callout 114">
              <a:extLst>
                <a:ext uri="{FF2B5EF4-FFF2-40B4-BE49-F238E27FC236}">
                  <a16:creationId xmlns:a16="http://schemas.microsoft.com/office/drawing/2014/main" id="{81973FD5-472E-2746-AFA5-F2D2AAFF6EF5}"/>
                </a:ext>
              </a:extLst>
            </p:cNvPr>
            <p:cNvSpPr/>
            <p:nvPr/>
          </p:nvSpPr>
          <p:spPr bwMode="auto">
            <a:xfrm>
              <a:off x="0" y="3038826"/>
              <a:ext cx="1497344" cy="852356"/>
            </a:xfrm>
            <a:prstGeom prst="wedgeEllipseCallout">
              <a:avLst>
                <a:gd name="adj1" fmla="val 10856"/>
                <a:gd name="adj2" fmla="val -98722"/>
              </a:avLst>
            </a:prstGeom>
            <a:solidFill>
              <a:srgbClr val="FFFFFF"/>
            </a:solidFill>
            <a:ln w="3810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CD96ED9-AAE1-B04A-B119-95CF1B1EA037}"/>
                </a:ext>
              </a:extLst>
            </p:cNvPr>
            <p:cNvSpPr txBox="1"/>
            <p:nvPr/>
          </p:nvSpPr>
          <p:spPr>
            <a:xfrm>
              <a:off x="127672" y="3113715"/>
              <a:ext cx="1233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PP</a:t>
              </a:r>
            </a:p>
            <a:p>
              <a:pPr algn="ctr"/>
              <a:r>
                <a:rPr lang="en-US" sz="2000" dirty="0">
                  <a:latin typeface="Calibri"/>
                  <a:cs typeface="Calibri"/>
                </a:rPr>
                <a:t>templates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F436396-4E8B-294E-BBCE-C96AAF189EA8}"/>
              </a:ext>
            </a:extLst>
          </p:cNvPr>
          <p:cNvSpPr/>
          <p:nvPr/>
        </p:nvSpPr>
        <p:spPr>
          <a:xfrm>
            <a:off x="1223888" y="1403573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latin typeface="Calibri"/>
              </a:rPr>
              <a:t>1st year computer science student</a:t>
            </a:r>
            <a:endParaRPr lang="en-US" sz="4200" dirty="0">
              <a:latin typeface="Calibri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9DCC577-6F68-A643-9BD1-07F6F647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8732">
            <a:off x="6271155" y="2485318"/>
            <a:ext cx="3624564" cy="108012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F645559-61DA-DC44-9BFC-E7EB420954C3}"/>
              </a:ext>
            </a:extLst>
          </p:cNvPr>
          <p:cNvCxnSpPr/>
          <p:nvPr/>
        </p:nvCxnSpPr>
        <p:spPr bwMode="auto">
          <a:xfrm>
            <a:off x="8712720" y="4643933"/>
            <a:ext cx="3810" cy="14824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id="{C52407F8-1005-814B-8AEB-2262BDE7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" y="1428734"/>
            <a:ext cx="648072" cy="6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184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150100" y="672147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16</a:t>
            </a:fld>
            <a:endParaRPr lang="fi-FI" dirty="0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26054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Events representation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03808" y="1499388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We represent the events using </a:t>
            </a:r>
            <a:r>
              <a:rPr lang="en-US" sz="3600" b="1" dirty="0">
                <a:latin typeface="Calibri"/>
              </a:rPr>
              <a:t>marked temporal point processes</a:t>
            </a:r>
            <a:r>
              <a:rPr lang="en-US" sz="3600" dirty="0">
                <a:latin typeface="Calibri"/>
              </a:rPr>
              <a:t>: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882822" y="4380415"/>
            <a:ext cx="6829898" cy="1217200"/>
            <a:chOff x="371283" y="1970496"/>
            <a:chExt cx="6829898" cy="1217200"/>
          </a:xfrm>
        </p:grpSpPr>
        <p:grpSp>
          <p:nvGrpSpPr>
            <p:cNvPr id="85" name="Group 84"/>
            <p:cNvGrpSpPr/>
            <p:nvPr/>
          </p:nvGrpSpPr>
          <p:grpSpPr>
            <a:xfrm>
              <a:off x="1323447" y="2235197"/>
              <a:ext cx="5877734" cy="787499"/>
              <a:chOff x="417160" y="2474952"/>
              <a:chExt cx="8118613" cy="982109"/>
            </a:xfrm>
          </p:grpSpPr>
          <p:cxnSp>
            <p:nvCxnSpPr>
              <p:cNvPr id="161" name="Straight Connector 160"/>
              <p:cNvCxnSpPr/>
              <p:nvPr/>
            </p:nvCxnSpPr>
            <p:spPr bwMode="auto">
              <a:xfrm>
                <a:off x="546573" y="2474952"/>
                <a:ext cx="3809" cy="8908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2" name="TextBox 161"/>
              <p:cNvSpPr txBox="1"/>
              <p:nvPr/>
            </p:nvSpPr>
            <p:spPr>
              <a:xfrm>
                <a:off x="8280703" y="2996458"/>
                <a:ext cx="255070" cy="460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163" name="Straight Arrow Connector 162"/>
              <p:cNvCxnSpPr/>
              <p:nvPr/>
            </p:nvCxnSpPr>
            <p:spPr bwMode="auto">
              <a:xfrm>
                <a:off x="417160" y="3031245"/>
                <a:ext cx="6197622" cy="1739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961188" y="2831403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1270121" y="2827921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1443587" y="2828843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810739" y="2837789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3936894" y="2839904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4123714" y="2836206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4345183" y="2834998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6" name="Straight Connector 85"/>
            <p:cNvCxnSpPr/>
            <p:nvPr/>
          </p:nvCxnSpPr>
          <p:spPr bwMode="auto">
            <a:xfrm>
              <a:off x="5049341" y="2274950"/>
              <a:ext cx="2758" cy="7143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50" name="Picture 14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324" y="3005762"/>
              <a:ext cx="495300" cy="177800"/>
            </a:xfrm>
            <a:prstGeom prst="rect">
              <a:avLst/>
            </a:prstGeom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62" y="3009896"/>
              <a:ext cx="558800" cy="177800"/>
            </a:xfrm>
            <a:prstGeom prst="rect">
              <a:avLst/>
            </a:prstGeom>
          </p:spPr>
        </p:pic>
        <p:cxnSp>
          <p:nvCxnSpPr>
            <p:cNvPr id="152" name="Straight Connector 151"/>
            <p:cNvCxnSpPr/>
            <p:nvPr/>
          </p:nvCxnSpPr>
          <p:spPr bwMode="auto">
            <a:xfrm>
              <a:off x="4293295" y="2527430"/>
              <a:ext cx="0" cy="29614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1812562" y="2518963"/>
              <a:ext cx="0" cy="29614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4" name="TextBox 153"/>
            <p:cNvSpPr txBox="1"/>
            <p:nvPr/>
          </p:nvSpPr>
          <p:spPr>
            <a:xfrm>
              <a:off x="1595752" y="2029765"/>
              <a:ext cx="60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Task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739326" y="1970496"/>
              <a:ext cx="60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Task</a:t>
              </a:r>
            </a:p>
          </p:txBody>
        </p:sp>
        <p:sp>
          <p:nvSpPr>
            <p:cNvPr id="156" name="Left Brace 155"/>
            <p:cNvSpPr/>
            <p:nvPr/>
          </p:nvSpPr>
          <p:spPr bwMode="auto">
            <a:xfrm rot="16200000" flipH="1">
              <a:off x="1772462" y="2224831"/>
              <a:ext cx="232346" cy="473890"/>
            </a:xfrm>
            <a:prstGeom prst="leftBrac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7" name="Left Brace 156"/>
            <p:cNvSpPr/>
            <p:nvPr/>
          </p:nvSpPr>
          <p:spPr bwMode="auto">
            <a:xfrm rot="16200000" flipH="1">
              <a:off x="3912012" y="2109142"/>
              <a:ext cx="270719" cy="666894"/>
            </a:xfrm>
            <a:prstGeom prst="leftBrac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1283" y="2399097"/>
              <a:ext cx="508000" cy="505114"/>
            </a:xfrm>
            <a:prstGeom prst="rect">
              <a:avLst/>
            </a:prstGeom>
          </p:spPr>
        </p:pic>
        <p:pic>
          <p:nvPicPr>
            <p:cNvPr id="160" name="Picture 15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795" y="2787646"/>
              <a:ext cx="76200" cy="165100"/>
            </a:xfrm>
            <a:prstGeom prst="rect">
              <a:avLst/>
            </a:prstGeom>
          </p:spPr>
        </p:pic>
      </p:grpSp>
      <p:pic>
        <p:nvPicPr>
          <p:cNvPr id="171" name="Picture 17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88" y="5878147"/>
            <a:ext cx="1206560" cy="282179"/>
          </a:xfrm>
          <a:prstGeom prst="rect">
            <a:avLst/>
          </a:prstGeom>
        </p:spPr>
      </p:pic>
      <p:cxnSp>
        <p:nvCxnSpPr>
          <p:cNvPr id="172" name="Straight Arrow Connector 171"/>
          <p:cNvCxnSpPr>
            <a:stCxn id="171" idx="0"/>
          </p:cNvCxnSpPr>
          <p:nvPr/>
        </p:nvCxnSpPr>
        <p:spPr>
          <a:xfrm flipV="1">
            <a:off x="4555768" y="5233899"/>
            <a:ext cx="695097" cy="64424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2977357" y="5827999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Event: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3986434" y="6805914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Cluster</a:t>
            </a:r>
          </a:p>
          <a:p>
            <a:pPr algn="ctr"/>
            <a:r>
              <a:rPr lang="en-US" dirty="0">
                <a:cs typeface="Calibri"/>
              </a:rPr>
              <a:t>(hidden)</a:t>
            </a:r>
          </a:p>
        </p:txBody>
      </p:sp>
      <p:cxnSp>
        <p:nvCxnSpPr>
          <p:cNvPr id="175" name="Straight Arrow Connector 174"/>
          <p:cNvCxnSpPr>
            <a:endCxn id="174" idx="0"/>
          </p:cNvCxnSpPr>
          <p:nvPr/>
        </p:nvCxnSpPr>
        <p:spPr>
          <a:xfrm>
            <a:off x="4514782" y="6222366"/>
            <a:ext cx="2" cy="58354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3446411" y="6492972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Time</a:t>
            </a: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772507" y="6264701"/>
            <a:ext cx="315245" cy="22827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4889543" y="6476037"/>
            <a:ext cx="9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Content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4889543" y="6208038"/>
            <a:ext cx="472168" cy="26799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66" y="5951835"/>
            <a:ext cx="279400" cy="190500"/>
          </a:xfrm>
          <a:prstGeom prst="rect">
            <a:avLst/>
          </a:prstGeom>
          <a:solidFill>
            <a:srgbClr val="FFFFFF"/>
          </a:solidFill>
          <a:effectLst/>
        </p:spPr>
      </p:pic>
      <p:cxnSp>
        <p:nvCxnSpPr>
          <p:cNvPr id="182" name="Straight Arrow Connector 181"/>
          <p:cNvCxnSpPr/>
          <p:nvPr/>
        </p:nvCxnSpPr>
        <p:spPr bwMode="auto">
          <a:xfrm>
            <a:off x="2916936" y="4283893"/>
            <a:ext cx="44276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3240112" y="4125929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/>
          <p:nvPr/>
        </p:nvCxnSpPr>
        <p:spPr bwMode="auto">
          <a:xfrm>
            <a:off x="3312120" y="3981913"/>
            <a:ext cx="0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>
            <a:off x="3456136" y="3829782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/>
          <p:nvPr/>
        </p:nvCxnSpPr>
        <p:spPr bwMode="auto">
          <a:xfrm>
            <a:off x="3600152" y="3685766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/>
          <p:nvPr/>
        </p:nvCxnSpPr>
        <p:spPr bwMode="auto">
          <a:xfrm>
            <a:off x="3312120" y="3973798"/>
            <a:ext cx="144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>
            <a:off x="3464520" y="3829782"/>
            <a:ext cx="144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>
            <a:off x="3240112" y="4125929"/>
            <a:ext cx="720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/>
          <p:nvPr/>
        </p:nvCxnSpPr>
        <p:spPr bwMode="auto">
          <a:xfrm>
            <a:off x="5285232" y="3555698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>
            <a:off x="5367528" y="3419797"/>
            <a:ext cx="0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>
            <a:off x="5513832" y="3275781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>
            <a:off x="5815584" y="2987749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5358384" y="3405849"/>
            <a:ext cx="144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>
            <a:off x="5496360" y="3275781"/>
            <a:ext cx="192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/>
          <p:nvPr/>
        </p:nvCxnSpPr>
        <p:spPr bwMode="auto">
          <a:xfrm>
            <a:off x="5266944" y="3563813"/>
            <a:ext cx="1188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>
            <a:off x="3616920" y="3693881"/>
            <a:ext cx="1673352" cy="139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H="1" flipV="1">
            <a:off x="2907792" y="2901793"/>
            <a:ext cx="8384" cy="1376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>
            <a:off x="5678424" y="3131765"/>
            <a:ext cx="1554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>
            <a:off x="5688384" y="3131765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1" name="Picture 20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6" y="5633598"/>
            <a:ext cx="1193800" cy="241300"/>
          </a:xfrm>
          <a:prstGeom prst="rect">
            <a:avLst/>
          </a:prstGeom>
        </p:spPr>
      </p:pic>
      <p:cxnSp>
        <p:nvCxnSpPr>
          <p:cNvPr id="202" name="Straight Connector 201"/>
          <p:cNvCxnSpPr/>
          <p:nvPr/>
        </p:nvCxnSpPr>
        <p:spPr bwMode="auto">
          <a:xfrm>
            <a:off x="5815232" y="2987749"/>
            <a:ext cx="7372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5077" y="2843733"/>
            <a:ext cx="722987" cy="262707"/>
          </a:xfrm>
          <a:prstGeom prst="rect">
            <a:avLst/>
          </a:prstGeom>
        </p:spPr>
      </p:pic>
      <p:sp>
        <p:nvSpPr>
          <p:cNvPr id="61" name="Text Placeholder 2"/>
          <p:cNvSpPr txBox="1">
            <a:spLocks/>
          </p:cNvSpPr>
          <p:nvPr/>
        </p:nvSpPr>
        <p:spPr bwMode="auto">
          <a:xfrm>
            <a:off x="6048672" y="7236221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</p:spTree>
    <p:extLst>
      <p:ext uri="{BB962C8B-B14F-4D97-AF65-F5344CB8AC3E}">
        <p14:creationId xmlns:p14="http://schemas.microsoft.com/office/powerpoint/2010/main" val="21374401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 rot="5400000">
            <a:off x="7955766" y="525687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Hawkes process</a:t>
            </a:r>
            <a:endParaRPr lang="en-US" sz="3600" dirty="0">
              <a:latin typeface="Calibri"/>
            </a:endParaRPr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26054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Cluster intensity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954830" y="2994685"/>
            <a:ext cx="6829898" cy="1217200"/>
            <a:chOff x="371283" y="1970496"/>
            <a:chExt cx="6829898" cy="1217200"/>
          </a:xfrm>
        </p:grpSpPr>
        <p:grpSp>
          <p:nvGrpSpPr>
            <p:cNvPr id="85" name="Group 84"/>
            <p:cNvGrpSpPr/>
            <p:nvPr/>
          </p:nvGrpSpPr>
          <p:grpSpPr>
            <a:xfrm>
              <a:off x="1323447" y="2235197"/>
              <a:ext cx="5877734" cy="787499"/>
              <a:chOff x="417160" y="2474952"/>
              <a:chExt cx="8118613" cy="982109"/>
            </a:xfrm>
          </p:grpSpPr>
          <p:cxnSp>
            <p:nvCxnSpPr>
              <p:cNvPr id="161" name="Straight Connector 160"/>
              <p:cNvCxnSpPr/>
              <p:nvPr/>
            </p:nvCxnSpPr>
            <p:spPr bwMode="auto">
              <a:xfrm>
                <a:off x="546573" y="2474952"/>
                <a:ext cx="3809" cy="8908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2" name="TextBox 161"/>
              <p:cNvSpPr txBox="1"/>
              <p:nvPr/>
            </p:nvSpPr>
            <p:spPr>
              <a:xfrm>
                <a:off x="8280703" y="2996458"/>
                <a:ext cx="255070" cy="460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163" name="Straight Arrow Connector 162"/>
              <p:cNvCxnSpPr/>
              <p:nvPr/>
            </p:nvCxnSpPr>
            <p:spPr bwMode="auto">
              <a:xfrm>
                <a:off x="417160" y="3031245"/>
                <a:ext cx="6197622" cy="1739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961188" y="2831403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1270121" y="2827921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1443587" y="2828843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810739" y="2837789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3936894" y="2839904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4123714" y="2836206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4345183" y="2834998"/>
                <a:ext cx="0" cy="36933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200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6" name="Straight Connector 85"/>
            <p:cNvCxnSpPr/>
            <p:nvPr/>
          </p:nvCxnSpPr>
          <p:spPr bwMode="auto">
            <a:xfrm>
              <a:off x="5049341" y="2274950"/>
              <a:ext cx="2758" cy="7143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50" name="Picture 14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324" y="3005762"/>
              <a:ext cx="495300" cy="177800"/>
            </a:xfrm>
            <a:prstGeom prst="rect">
              <a:avLst/>
            </a:prstGeom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62" y="3009896"/>
              <a:ext cx="558800" cy="177800"/>
            </a:xfrm>
            <a:prstGeom prst="rect">
              <a:avLst/>
            </a:prstGeom>
          </p:spPr>
        </p:pic>
        <p:cxnSp>
          <p:nvCxnSpPr>
            <p:cNvPr id="152" name="Straight Connector 151"/>
            <p:cNvCxnSpPr/>
            <p:nvPr/>
          </p:nvCxnSpPr>
          <p:spPr bwMode="auto">
            <a:xfrm>
              <a:off x="4293295" y="2527430"/>
              <a:ext cx="0" cy="29614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1812562" y="2518963"/>
              <a:ext cx="0" cy="29614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4" name="TextBox 153"/>
            <p:cNvSpPr txBox="1"/>
            <p:nvPr/>
          </p:nvSpPr>
          <p:spPr>
            <a:xfrm>
              <a:off x="1595752" y="2029765"/>
              <a:ext cx="60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Task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739326" y="1970496"/>
              <a:ext cx="60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Task</a:t>
              </a:r>
            </a:p>
          </p:txBody>
        </p:sp>
        <p:sp>
          <p:nvSpPr>
            <p:cNvPr id="156" name="Left Brace 155"/>
            <p:cNvSpPr/>
            <p:nvPr/>
          </p:nvSpPr>
          <p:spPr bwMode="auto">
            <a:xfrm rot="16200000" flipH="1">
              <a:off x="1772462" y="2224831"/>
              <a:ext cx="232346" cy="473890"/>
            </a:xfrm>
            <a:prstGeom prst="leftBrac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7" name="Left Brace 156"/>
            <p:cNvSpPr/>
            <p:nvPr/>
          </p:nvSpPr>
          <p:spPr bwMode="auto">
            <a:xfrm rot="16200000" flipH="1">
              <a:off x="3912012" y="2109142"/>
              <a:ext cx="270719" cy="666894"/>
            </a:xfrm>
            <a:prstGeom prst="leftBrac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1283" y="2399097"/>
              <a:ext cx="508000" cy="505114"/>
            </a:xfrm>
            <a:prstGeom prst="rect">
              <a:avLst/>
            </a:prstGeom>
          </p:spPr>
        </p:pic>
        <p:pic>
          <p:nvPicPr>
            <p:cNvPr id="160" name="Picture 15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795" y="2787646"/>
              <a:ext cx="76200" cy="165100"/>
            </a:xfrm>
            <a:prstGeom prst="rect">
              <a:avLst/>
            </a:prstGeom>
          </p:spPr>
        </p:pic>
      </p:grpSp>
      <p:cxnSp>
        <p:nvCxnSpPr>
          <p:cNvPr id="182" name="Straight Arrow Connector 181"/>
          <p:cNvCxnSpPr/>
          <p:nvPr/>
        </p:nvCxnSpPr>
        <p:spPr bwMode="auto">
          <a:xfrm>
            <a:off x="2988944" y="2898163"/>
            <a:ext cx="44276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3312120" y="2740199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/>
          <p:nvPr/>
        </p:nvCxnSpPr>
        <p:spPr bwMode="auto">
          <a:xfrm>
            <a:off x="3384128" y="2596183"/>
            <a:ext cx="0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>
            <a:off x="3528144" y="2444052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/>
          <p:nvPr/>
        </p:nvCxnSpPr>
        <p:spPr bwMode="auto">
          <a:xfrm>
            <a:off x="3672160" y="2300036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/>
          <p:nvPr/>
        </p:nvCxnSpPr>
        <p:spPr bwMode="auto">
          <a:xfrm>
            <a:off x="3384128" y="2588068"/>
            <a:ext cx="144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>
            <a:off x="3536528" y="2444052"/>
            <a:ext cx="144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>
            <a:off x="3312120" y="2740199"/>
            <a:ext cx="720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/>
          <p:nvPr/>
        </p:nvCxnSpPr>
        <p:spPr bwMode="auto">
          <a:xfrm>
            <a:off x="5357240" y="2169968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>
            <a:off x="5439536" y="2034067"/>
            <a:ext cx="0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>
            <a:off x="5585840" y="1890051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>
            <a:off x="5887592" y="1602019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5430392" y="2020119"/>
            <a:ext cx="144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>
            <a:off x="5568368" y="1890051"/>
            <a:ext cx="192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/>
          <p:nvPr/>
        </p:nvCxnSpPr>
        <p:spPr bwMode="auto">
          <a:xfrm>
            <a:off x="5338952" y="2178083"/>
            <a:ext cx="1188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>
            <a:off x="3688928" y="2308151"/>
            <a:ext cx="1673352" cy="139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H="1" flipV="1">
            <a:off x="2979800" y="1516063"/>
            <a:ext cx="8384" cy="1376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>
            <a:off x="5750432" y="1746035"/>
            <a:ext cx="1554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>
            <a:off x="5760392" y="1746035"/>
            <a:ext cx="0" cy="152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/>
          <p:nvPr/>
        </p:nvCxnSpPr>
        <p:spPr bwMode="auto">
          <a:xfrm>
            <a:off x="5887240" y="1602019"/>
            <a:ext cx="7372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200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085" y="1458003"/>
            <a:ext cx="722987" cy="26270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586181" y="6693256"/>
            <a:ext cx="1313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Calibri"/>
              </a:rPr>
              <a:t>Own </a:t>
            </a:r>
          </a:p>
          <a:p>
            <a:pPr algn="ctr"/>
            <a:r>
              <a:rPr lang="en-US" sz="2400" b="1" dirty="0">
                <a:latin typeface="Calibri"/>
                <a:cs typeface="Calibri"/>
              </a:rPr>
              <a:t>initiative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72377" y="6774556"/>
            <a:ext cx="146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Calibri"/>
              </a:rPr>
              <a:t>Follow-up</a:t>
            </a:r>
          </a:p>
        </p:txBody>
      </p:sp>
      <p:sp>
        <p:nvSpPr>
          <p:cNvPr id="63" name="Left Brace 62"/>
          <p:cNvSpPr/>
          <p:nvPr/>
        </p:nvSpPr>
        <p:spPr bwMode="auto">
          <a:xfrm rot="5400000" flipH="1">
            <a:off x="3062330" y="6169668"/>
            <a:ext cx="341859" cy="914827"/>
          </a:xfrm>
          <a:prstGeom prst="leftBrac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Left Brace 63"/>
          <p:cNvSpPr/>
          <p:nvPr/>
        </p:nvSpPr>
        <p:spPr bwMode="auto">
          <a:xfrm rot="5400000" flipH="1">
            <a:off x="5766401" y="4793960"/>
            <a:ext cx="420030" cy="3600399"/>
          </a:xfrm>
          <a:prstGeom prst="leftBrac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11996" y="4368095"/>
            <a:ext cx="1257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Cluster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popularity</a:t>
            </a:r>
          </a:p>
        </p:txBody>
      </p:sp>
      <p:cxnSp>
        <p:nvCxnSpPr>
          <p:cNvPr id="3" name="Straight Arrow Connector 2"/>
          <p:cNvCxnSpPr>
            <a:stCxn id="53" idx="2"/>
          </p:cNvCxnSpPr>
          <p:nvPr/>
        </p:nvCxnSpPr>
        <p:spPr bwMode="auto">
          <a:xfrm flipH="1">
            <a:off x="3384129" y="5075981"/>
            <a:ext cx="556404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>
            <a:stCxn id="58" idx="2"/>
          </p:cNvCxnSpPr>
          <p:nvPr/>
        </p:nvCxnSpPr>
        <p:spPr bwMode="auto">
          <a:xfrm>
            <a:off x="2229172" y="5147989"/>
            <a:ext cx="65090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458320" y="4440103"/>
            <a:ext cx="1541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New cascade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rate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568" y="4283893"/>
            <a:ext cx="689429" cy="576064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 bwMode="auto">
          <a:xfrm>
            <a:off x="7128544" y="4859957"/>
            <a:ext cx="129614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7128544" y="4211885"/>
            <a:ext cx="0" cy="6480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7630372" y="4099807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Memory</a:t>
            </a:r>
          </a:p>
        </p:txBody>
      </p:sp>
      <p:sp>
        <p:nvSpPr>
          <p:cNvPr id="13" name="Right Brace 12"/>
          <p:cNvSpPr/>
          <p:nvPr/>
        </p:nvSpPr>
        <p:spPr bwMode="auto">
          <a:xfrm>
            <a:off x="8640712" y="3995861"/>
            <a:ext cx="504056" cy="324036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4" name="Text Placeholder 2"/>
          <p:cNvSpPr txBox="1">
            <a:spLocks/>
          </p:cNvSpPr>
          <p:nvPr/>
        </p:nvSpPr>
        <p:spPr bwMode="auto">
          <a:xfrm>
            <a:off x="503808" y="6372125"/>
            <a:ext cx="2160240" cy="91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Intensity </a:t>
            </a:r>
            <a:b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or rate </a:t>
            </a:r>
            <a:b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(events / hour)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75" name="Left Brace 74"/>
          <p:cNvSpPr/>
          <p:nvPr/>
        </p:nvSpPr>
        <p:spPr bwMode="auto">
          <a:xfrm rot="5400000" flipH="1">
            <a:off x="1439912" y="5580036"/>
            <a:ext cx="360040" cy="1224136"/>
          </a:xfrm>
          <a:prstGeom prst="leftBrac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16176" y="5292005"/>
            <a:ext cx="417646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Text Placeholder 2"/>
          <p:cNvSpPr txBox="1">
            <a:spLocks/>
          </p:cNvSpPr>
          <p:nvPr/>
        </p:nvSpPr>
        <p:spPr bwMode="auto">
          <a:xfrm>
            <a:off x="6048672" y="7236221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  <p:pic>
        <p:nvPicPr>
          <p:cNvPr id="70" name="Picture 69" descr="latex-image-1.pdf">
            <a:extLst>
              <a:ext uri="{FF2B5EF4-FFF2-40B4-BE49-F238E27FC236}">
                <a16:creationId xmlns:a16="http://schemas.microsoft.com/office/drawing/2014/main" id="{0359ED86-2A2A-B44F-9A88-ACE3DA4C7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80" y="5570246"/>
            <a:ext cx="6621264" cy="945895"/>
          </a:xfrm>
          <a:prstGeom prst="rect">
            <a:avLst/>
          </a:prstGeom>
        </p:spPr>
      </p:pic>
      <p:cxnSp>
        <p:nvCxnSpPr>
          <p:cNvPr id="65" name="Straight Arrow Connector 64"/>
          <p:cNvCxnSpPr/>
          <p:nvPr/>
        </p:nvCxnSpPr>
        <p:spPr bwMode="auto">
          <a:xfrm flipH="1">
            <a:off x="6480472" y="5003973"/>
            <a:ext cx="556405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38474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61" grpId="0"/>
      <p:bldP spid="62" grpId="0"/>
      <p:bldP spid="63" grpId="0" animBg="1"/>
      <p:bldP spid="64" grpId="0" animBg="1"/>
      <p:bldP spid="53" grpId="0"/>
      <p:bldP spid="58" grpId="0"/>
      <p:bldP spid="71" grpId="0"/>
      <p:bldP spid="13" grpId="0" animBg="1"/>
      <p:bldP spid="74" grpId="0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26054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User events intensity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47010" y="1675426"/>
            <a:ext cx="86868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Users adopt more than one cluster: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8313" y="4121755"/>
            <a:ext cx="868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 user’s learning events as a multidimensional Hawkes</a:t>
            </a:r>
            <a:r>
              <a:rPr lang="en-US" sz="2800" b="1" dirty="0">
                <a:latin typeface="Calibri"/>
                <a:cs typeface="Calibri"/>
              </a:rPr>
              <a:t>: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66" y="4987100"/>
            <a:ext cx="4477615" cy="137420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024088" y="4835395"/>
            <a:ext cx="102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cluster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2901778" y="5243011"/>
            <a:ext cx="511196" cy="26501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583928" y="4902348"/>
            <a:ext cx="80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Time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2323854" y="5309964"/>
            <a:ext cx="188813" cy="22827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151880" y="6660157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Content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2376016" y="6944034"/>
            <a:ext cx="305958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36" y="6740822"/>
            <a:ext cx="2032000" cy="3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603" y="6756398"/>
            <a:ext cx="453557" cy="335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600152" y="6660157"/>
            <a:ext cx="1440160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847" y="6804173"/>
            <a:ext cx="387353" cy="288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240" y="6660157"/>
            <a:ext cx="3240360" cy="516362"/>
          </a:xfrm>
          <a:prstGeom prst="rect">
            <a:avLst/>
          </a:prstGeom>
        </p:spPr>
      </p:pic>
      <p:sp>
        <p:nvSpPr>
          <p:cNvPr id="44" name="Text Placeholder 2"/>
          <p:cNvSpPr txBox="1">
            <a:spLocks/>
          </p:cNvSpPr>
          <p:nvPr/>
        </p:nvSpPr>
        <p:spPr bwMode="auto">
          <a:xfrm>
            <a:off x="6048672" y="7236221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FC9250F-36DB-2F44-9B25-A02C38BBCEF1}"/>
              </a:ext>
            </a:extLst>
          </p:cNvPr>
          <p:cNvGrpSpPr/>
          <p:nvPr/>
        </p:nvGrpSpPr>
        <p:grpSpPr>
          <a:xfrm>
            <a:off x="1464474" y="2313242"/>
            <a:ext cx="8112342" cy="1538603"/>
            <a:chOff x="1104434" y="4613073"/>
            <a:chExt cx="8112342" cy="1538603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F9C0F4B-8E5E-4E44-BD24-215C7D7DB54D}"/>
                </a:ext>
              </a:extLst>
            </p:cNvPr>
            <p:cNvCxnSpPr/>
            <p:nvPr/>
          </p:nvCxnSpPr>
          <p:spPr bwMode="auto">
            <a:xfrm>
              <a:off x="4832451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4C469BF-148E-5449-BE46-CC43C073D6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3848" y="4669264"/>
              <a:ext cx="3810" cy="148241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5D7ABB03-2FA1-E34D-BDB5-36437CB3C727}"/>
                </a:ext>
              </a:extLst>
            </p:cNvPr>
            <p:cNvCxnSpPr/>
            <p:nvPr/>
          </p:nvCxnSpPr>
          <p:spPr bwMode="auto">
            <a:xfrm>
              <a:off x="1112075" y="5409208"/>
              <a:ext cx="7855901" cy="17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698D863-4BEF-3843-8931-B3E30959D585}"/>
                </a:ext>
              </a:extLst>
            </p:cNvPr>
            <p:cNvCxnSpPr/>
            <p:nvPr/>
          </p:nvCxnSpPr>
          <p:spPr bwMode="auto">
            <a:xfrm>
              <a:off x="3055800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00EF242-189B-9047-910E-930291F5F4EC}"/>
                </a:ext>
              </a:extLst>
            </p:cNvPr>
            <p:cNvCxnSpPr/>
            <p:nvPr/>
          </p:nvCxnSpPr>
          <p:spPr bwMode="auto">
            <a:xfrm>
              <a:off x="8372337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A384C56-DDB3-4C44-A859-B454EC19D79C}"/>
                </a:ext>
              </a:extLst>
            </p:cNvPr>
            <p:cNvCxnSpPr/>
            <p:nvPr/>
          </p:nvCxnSpPr>
          <p:spPr bwMode="auto">
            <a:xfrm>
              <a:off x="6615293" y="4613073"/>
              <a:ext cx="0" cy="1538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D5202F1-81E0-AA40-B44D-C0C84AFB80CC}"/>
                </a:ext>
              </a:extLst>
            </p:cNvPr>
            <p:cNvSpPr txBox="1"/>
            <p:nvPr/>
          </p:nvSpPr>
          <p:spPr>
            <a:xfrm>
              <a:off x="8967977" y="5374421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B2A3E5E0-1A45-7549-A002-C5131B7E32FB}"/>
                </a:ext>
              </a:extLst>
            </p:cNvPr>
            <p:cNvCxnSpPr/>
            <p:nvPr/>
          </p:nvCxnSpPr>
          <p:spPr bwMode="auto">
            <a:xfrm>
              <a:off x="1104434" y="5409208"/>
              <a:ext cx="7855901" cy="17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A949C0F-8EC7-484F-804C-476D5BDE0DE1}"/>
                </a:ext>
              </a:extLst>
            </p:cNvPr>
            <p:cNvSpPr txBox="1"/>
            <p:nvPr/>
          </p:nvSpPr>
          <p:spPr>
            <a:xfrm>
              <a:off x="8960336" y="5374421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04BC7C5-C0E9-9C4A-B56B-1439AEE168F2}"/>
                </a:ext>
              </a:extLst>
            </p:cNvPr>
            <p:cNvCxnSpPr/>
            <p:nvPr/>
          </p:nvCxnSpPr>
          <p:spPr bwMode="auto">
            <a:xfrm>
              <a:off x="1414561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157B6A3-974A-0D4F-9F94-EE3E1DBAD99E}"/>
                </a:ext>
              </a:extLst>
            </p:cNvPr>
            <p:cNvCxnSpPr/>
            <p:nvPr/>
          </p:nvCxnSpPr>
          <p:spPr bwMode="auto">
            <a:xfrm>
              <a:off x="1910615" y="5205882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C386CD7-45FF-5643-9BBB-44A82C897A4D}"/>
                </a:ext>
              </a:extLst>
            </p:cNvPr>
            <p:cNvCxnSpPr/>
            <p:nvPr/>
          </p:nvCxnSpPr>
          <p:spPr bwMode="auto">
            <a:xfrm>
              <a:off x="2481712" y="520680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3DC3A20-A1CA-7242-AF3B-61C622712921}"/>
                </a:ext>
              </a:extLst>
            </p:cNvPr>
            <p:cNvCxnSpPr/>
            <p:nvPr/>
          </p:nvCxnSpPr>
          <p:spPr bwMode="auto">
            <a:xfrm>
              <a:off x="4015586" y="520680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E576776-0D19-9144-94F7-A88EF7E69E7C}"/>
                </a:ext>
              </a:extLst>
            </p:cNvPr>
            <p:cNvCxnSpPr/>
            <p:nvPr/>
          </p:nvCxnSpPr>
          <p:spPr bwMode="auto">
            <a:xfrm>
              <a:off x="4659253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6015894-D03E-F741-BB05-9113EFCA523C}"/>
                </a:ext>
              </a:extLst>
            </p:cNvPr>
            <p:cNvCxnSpPr/>
            <p:nvPr/>
          </p:nvCxnSpPr>
          <p:spPr bwMode="auto">
            <a:xfrm>
              <a:off x="5313854" y="5214169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2E7ECD3-947B-E145-A17D-E450D6EE98CB}"/>
                </a:ext>
              </a:extLst>
            </p:cNvPr>
            <p:cNvCxnSpPr/>
            <p:nvPr/>
          </p:nvCxnSpPr>
          <p:spPr bwMode="auto">
            <a:xfrm>
              <a:off x="5851077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D4264B0-3A58-244C-A68E-C07D6B3AE702}"/>
                </a:ext>
              </a:extLst>
            </p:cNvPr>
            <p:cNvCxnSpPr/>
            <p:nvPr/>
          </p:nvCxnSpPr>
          <p:spPr bwMode="auto">
            <a:xfrm>
              <a:off x="7751673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5793D39-F067-6440-9971-13D96B342F60}"/>
                </a:ext>
              </a:extLst>
            </p:cNvPr>
            <p:cNvCxnSpPr/>
            <p:nvPr/>
          </p:nvCxnSpPr>
          <p:spPr bwMode="auto">
            <a:xfrm>
              <a:off x="6972978" y="5216043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351DE77-FBA3-824C-9CE8-7B1D2D30DC96}"/>
                </a:ext>
              </a:extLst>
            </p:cNvPr>
            <p:cNvCxnSpPr/>
            <p:nvPr/>
          </p:nvCxnSpPr>
          <p:spPr bwMode="auto">
            <a:xfrm>
              <a:off x="7160170" y="5211888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67AB6F8-5165-C943-88C4-72E15AB09E17}"/>
                </a:ext>
              </a:extLst>
            </p:cNvPr>
            <p:cNvCxnSpPr/>
            <p:nvPr/>
          </p:nvCxnSpPr>
          <p:spPr bwMode="auto">
            <a:xfrm>
              <a:off x="7345038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1EF43AFA-5A75-8645-AC85-C030E4C73309}"/>
                </a:ext>
              </a:extLst>
            </p:cNvPr>
            <p:cNvCxnSpPr/>
            <p:nvPr/>
          </p:nvCxnSpPr>
          <p:spPr bwMode="auto">
            <a:xfrm>
              <a:off x="3186942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D59CD39-4B2C-B041-A2C5-8D041514F50B}"/>
                </a:ext>
              </a:extLst>
            </p:cNvPr>
            <p:cNvCxnSpPr/>
            <p:nvPr/>
          </p:nvCxnSpPr>
          <p:spPr bwMode="auto">
            <a:xfrm>
              <a:off x="2850415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8B051BC-A238-254F-82B2-56D8080B5891}"/>
                </a:ext>
              </a:extLst>
            </p:cNvPr>
            <p:cNvCxnSpPr/>
            <p:nvPr/>
          </p:nvCxnSpPr>
          <p:spPr bwMode="auto">
            <a:xfrm>
              <a:off x="3320223" y="5209364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4669891-5434-0E45-B60E-B68073208D69}"/>
                </a:ext>
              </a:extLst>
            </p:cNvPr>
            <p:cNvCxnSpPr/>
            <p:nvPr/>
          </p:nvCxnSpPr>
          <p:spPr bwMode="auto">
            <a:xfrm>
              <a:off x="3582180" y="520775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54FB421-8FCB-4241-A524-5478C8F9F3E6}"/>
                </a:ext>
              </a:extLst>
            </p:cNvPr>
            <p:cNvCxnSpPr/>
            <p:nvPr/>
          </p:nvCxnSpPr>
          <p:spPr bwMode="auto">
            <a:xfrm>
              <a:off x="3691037" y="5212960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57E9652-BB0A-1341-9017-68258EF3A642}"/>
                </a:ext>
              </a:extLst>
            </p:cNvPr>
            <p:cNvCxnSpPr/>
            <p:nvPr/>
          </p:nvCxnSpPr>
          <p:spPr bwMode="auto">
            <a:xfrm>
              <a:off x="6278969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6AB3D2E-F4D1-B840-ACAE-3BD017EE8020}"/>
                </a:ext>
              </a:extLst>
            </p:cNvPr>
            <p:cNvCxnSpPr/>
            <p:nvPr/>
          </p:nvCxnSpPr>
          <p:spPr bwMode="auto">
            <a:xfrm>
              <a:off x="6379326" y="5214169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3BF1BE5-5DCD-264B-913A-40B4CD196979}"/>
                </a:ext>
              </a:extLst>
            </p:cNvPr>
            <p:cNvCxnSpPr/>
            <p:nvPr/>
          </p:nvCxnSpPr>
          <p:spPr bwMode="auto">
            <a:xfrm>
              <a:off x="6737489" y="5216043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CB67AA2-78EA-0148-9353-0189C071FB25}"/>
                </a:ext>
              </a:extLst>
            </p:cNvPr>
            <p:cNvCxnSpPr/>
            <p:nvPr/>
          </p:nvCxnSpPr>
          <p:spPr bwMode="auto">
            <a:xfrm>
              <a:off x="6179755" y="5217866"/>
              <a:ext cx="0" cy="3693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50" name="Picture 149">
            <a:extLst>
              <a:ext uri="{FF2B5EF4-FFF2-40B4-BE49-F238E27FC236}">
                <a16:creationId xmlns:a16="http://schemas.microsoft.com/office/drawing/2014/main" id="{78CED0CF-FB6D-C545-8B01-2FC268AFAF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840" y="2843241"/>
            <a:ext cx="508000" cy="5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26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6" grpId="0"/>
      <p:bldP spid="98" grpId="0"/>
      <p:bldP spid="100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2605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People share same clusters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4DFF1C58-3410-FD43-9793-B8CBD0CDDD9E}"/>
              </a:ext>
            </a:extLst>
          </p:cNvPr>
          <p:cNvSpPr txBox="1"/>
          <p:nvPr/>
        </p:nvSpPr>
        <p:spPr>
          <a:xfrm>
            <a:off x="215776" y="1619597"/>
            <a:ext cx="8646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users adopt same clusters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87FF530B-BDC1-0D4E-90F1-DBCE59ACB5D0}"/>
              </a:ext>
            </a:extLst>
          </p:cNvPr>
          <p:cNvSpPr txBox="1"/>
          <p:nvPr/>
        </p:nvSpPr>
        <p:spPr>
          <a:xfrm>
            <a:off x="791840" y="5510931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Infinite # of clusters.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Shared parameters across users.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6E2009F-B304-794B-8D20-E2BFC7F9E767}"/>
              </a:ext>
            </a:extLst>
          </p:cNvPr>
          <p:cNvSpPr/>
          <p:nvPr/>
        </p:nvSpPr>
        <p:spPr>
          <a:xfrm>
            <a:off x="215776" y="4944274"/>
            <a:ext cx="9289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Cluster distribution from 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Dirichlet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process: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23C60B9-3A29-0F42-93DD-15BE9EA62E13}"/>
              </a:ext>
            </a:extLst>
          </p:cNvPr>
          <p:cNvGrpSpPr/>
          <p:nvPr/>
        </p:nvGrpSpPr>
        <p:grpSpPr>
          <a:xfrm>
            <a:off x="1781464" y="2555701"/>
            <a:ext cx="5779128" cy="1944216"/>
            <a:chOff x="601570" y="1423753"/>
            <a:chExt cx="7495310" cy="2338032"/>
          </a:xfrm>
        </p:grpSpPr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F9392E1F-BE34-C54A-A12E-5575C0429774}"/>
                </a:ext>
              </a:extLst>
            </p:cNvPr>
            <p:cNvCxnSpPr/>
            <p:nvPr/>
          </p:nvCxnSpPr>
          <p:spPr bwMode="auto">
            <a:xfrm>
              <a:off x="1314558" y="1730449"/>
              <a:ext cx="6416322" cy="135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D2F88C3A-DE30-A44D-BEA0-6DD017C7159C}"/>
                </a:ext>
              </a:extLst>
            </p:cNvPr>
            <p:cNvCxnSpPr/>
            <p:nvPr/>
          </p:nvCxnSpPr>
          <p:spPr bwMode="auto">
            <a:xfrm>
              <a:off x="1308318" y="1730449"/>
              <a:ext cx="6416322" cy="135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3BF76E49-B71B-FC44-B16B-5E4B27D06753}"/>
                </a:ext>
              </a:extLst>
            </p:cNvPr>
            <p:cNvCxnSpPr/>
            <p:nvPr/>
          </p:nvCxnSpPr>
          <p:spPr bwMode="auto">
            <a:xfrm>
              <a:off x="1569866" y="157500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64D4C666-CAA6-9D42-8670-973D88E8EE96}"/>
                </a:ext>
              </a:extLst>
            </p:cNvPr>
            <p:cNvCxnSpPr/>
            <p:nvPr/>
          </p:nvCxnSpPr>
          <p:spPr bwMode="auto">
            <a:xfrm>
              <a:off x="1975233" y="1575173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698BAF0-A0DF-B548-92AA-5B89031F022F}"/>
                </a:ext>
              </a:extLst>
            </p:cNvPr>
            <p:cNvCxnSpPr/>
            <p:nvPr/>
          </p:nvCxnSpPr>
          <p:spPr bwMode="auto">
            <a:xfrm>
              <a:off x="2433212" y="157500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077F45A-4D85-9248-8C71-FD6315C19FEA}"/>
                </a:ext>
              </a:extLst>
            </p:cNvPr>
            <p:cNvCxnSpPr/>
            <p:nvPr/>
          </p:nvCxnSpPr>
          <p:spPr bwMode="auto">
            <a:xfrm>
              <a:off x="3686006" y="1583059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1D25B0-B16F-E840-9AD9-B82C56D3DF78}"/>
                </a:ext>
              </a:extLst>
            </p:cNvPr>
            <p:cNvCxnSpPr/>
            <p:nvPr/>
          </p:nvCxnSpPr>
          <p:spPr bwMode="auto">
            <a:xfrm>
              <a:off x="4211723" y="157801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D265EB59-0DA4-7C4C-AC95-8F1171D971D8}"/>
                </a:ext>
              </a:extLst>
            </p:cNvPr>
            <p:cNvCxnSpPr/>
            <p:nvPr/>
          </p:nvCxnSpPr>
          <p:spPr bwMode="auto">
            <a:xfrm>
              <a:off x="4746369" y="157500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88D104C6-B782-2145-8B34-413C09EFBBC9}"/>
                </a:ext>
              </a:extLst>
            </p:cNvPr>
            <p:cNvCxnSpPr/>
            <p:nvPr/>
          </p:nvCxnSpPr>
          <p:spPr bwMode="auto">
            <a:xfrm>
              <a:off x="5174660" y="157801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6CBF4C5-DDFD-674D-A6A6-AAC03C81568D}"/>
                </a:ext>
              </a:extLst>
            </p:cNvPr>
            <p:cNvCxnSpPr/>
            <p:nvPr/>
          </p:nvCxnSpPr>
          <p:spPr bwMode="auto">
            <a:xfrm>
              <a:off x="6737462" y="1578811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1020B664-1ED8-7947-B424-378852CAC5E3}"/>
                </a:ext>
              </a:extLst>
            </p:cNvPr>
            <p:cNvCxnSpPr/>
            <p:nvPr/>
          </p:nvCxnSpPr>
          <p:spPr bwMode="auto">
            <a:xfrm>
              <a:off x="6101462" y="1583999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41504CBB-8515-F74D-81EC-343E9F648F7A}"/>
                </a:ext>
              </a:extLst>
            </p:cNvPr>
            <p:cNvCxnSpPr/>
            <p:nvPr/>
          </p:nvCxnSpPr>
          <p:spPr bwMode="auto">
            <a:xfrm>
              <a:off x="6254351" y="1580771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26FEB06B-FE87-814D-A91C-FE7C241DB8FA}"/>
                </a:ext>
              </a:extLst>
            </p:cNvPr>
            <p:cNvCxnSpPr/>
            <p:nvPr/>
          </p:nvCxnSpPr>
          <p:spPr bwMode="auto">
            <a:xfrm>
              <a:off x="6879529" y="1578811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E4718C0-712F-4F42-9223-67AC49359D0A}"/>
                </a:ext>
              </a:extLst>
            </p:cNvPr>
            <p:cNvCxnSpPr/>
            <p:nvPr/>
          </p:nvCxnSpPr>
          <p:spPr bwMode="auto">
            <a:xfrm>
              <a:off x="3009210" y="157801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7E93CCE-C056-AA42-AFCA-90A76FF301D3}"/>
                </a:ext>
              </a:extLst>
            </p:cNvPr>
            <p:cNvCxnSpPr/>
            <p:nvPr/>
          </p:nvCxnSpPr>
          <p:spPr bwMode="auto">
            <a:xfrm>
              <a:off x="2734351" y="157801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380467C-AB9F-FD4F-9E68-8CB902F3396D}"/>
                </a:ext>
              </a:extLst>
            </p:cNvPr>
            <p:cNvCxnSpPr/>
            <p:nvPr/>
          </p:nvCxnSpPr>
          <p:spPr bwMode="auto">
            <a:xfrm>
              <a:off x="3128515" y="158182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F9B934FE-5F63-194A-AA2C-F023721EE3DF}"/>
                </a:ext>
              </a:extLst>
            </p:cNvPr>
            <p:cNvCxnSpPr/>
            <p:nvPr/>
          </p:nvCxnSpPr>
          <p:spPr bwMode="auto">
            <a:xfrm>
              <a:off x="3332021" y="1580409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D743451C-62FE-864C-B2F2-562A2B904EA3}"/>
                </a:ext>
              </a:extLst>
            </p:cNvPr>
            <p:cNvCxnSpPr/>
            <p:nvPr/>
          </p:nvCxnSpPr>
          <p:spPr bwMode="auto">
            <a:xfrm>
              <a:off x="3420930" y="157801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0219CEB9-C384-9847-8562-A11993D9C197}"/>
                </a:ext>
              </a:extLst>
            </p:cNvPr>
            <p:cNvCxnSpPr/>
            <p:nvPr/>
          </p:nvCxnSpPr>
          <p:spPr bwMode="auto">
            <a:xfrm>
              <a:off x="5536577" y="1578811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5E58D40F-A8B3-6346-90A0-0FF986D29CCB}"/>
                </a:ext>
              </a:extLst>
            </p:cNvPr>
            <p:cNvCxnSpPr/>
            <p:nvPr/>
          </p:nvCxnSpPr>
          <p:spPr bwMode="auto">
            <a:xfrm>
              <a:off x="5611323" y="157346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437F114-7AEC-0948-A1BA-CA9D61901057}"/>
                </a:ext>
              </a:extLst>
            </p:cNvPr>
            <p:cNvCxnSpPr/>
            <p:nvPr/>
          </p:nvCxnSpPr>
          <p:spPr bwMode="auto">
            <a:xfrm>
              <a:off x="5909126" y="1583999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0282B1A6-55CD-2841-9DDE-D557573C896B}"/>
                </a:ext>
              </a:extLst>
            </p:cNvPr>
            <p:cNvCxnSpPr/>
            <p:nvPr/>
          </p:nvCxnSpPr>
          <p:spPr bwMode="auto">
            <a:xfrm>
              <a:off x="5453595" y="157500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9DC29AF4-51A8-AE46-B8B5-D76F8FB641CC}"/>
                </a:ext>
              </a:extLst>
            </p:cNvPr>
            <p:cNvCxnSpPr/>
            <p:nvPr/>
          </p:nvCxnSpPr>
          <p:spPr bwMode="auto">
            <a:xfrm>
              <a:off x="1320800" y="2342054"/>
              <a:ext cx="6416322" cy="135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6C8F53A3-7631-0743-AB69-998E3C3C6931}"/>
                </a:ext>
              </a:extLst>
            </p:cNvPr>
            <p:cNvCxnSpPr/>
            <p:nvPr/>
          </p:nvCxnSpPr>
          <p:spPr bwMode="auto">
            <a:xfrm>
              <a:off x="1314559" y="2342054"/>
              <a:ext cx="6416322" cy="135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FEF4A0D-5159-4B48-B6A4-6C97126A7C1B}"/>
                </a:ext>
              </a:extLst>
            </p:cNvPr>
            <p:cNvCxnSpPr/>
            <p:nvPr/>
          </p:nvCxnSpPr>
          <p:spPr bwMode="auto">
            <a:xfrm>
              <a:off x="2525414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C5DB1B40-9A08-EF4F-8ACE-96F4A7ED884C}"/>
                </a:ext>
              </a:extLst>
            </p:cNvPr>
            <p:cNvCxnSpPr/>
            <p:nvPr/>
          </p:nvCxnSpPr>
          <p:spPr bwMode="auto">
            <a:xfrm>
              <a:off x="3275489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75B56219-55A1-F24D-BFCC-02D3879B8EFB}"/>
                </a:ext>
              </a:extLst>
            </p:cNvPr>
            <p:cNvCxnSpPr/>
            <p:nvPr/>
          </p:nvCxnSpPr>
          <p:spPr bwMode="auto">
            <a:xfrm>
              <a:off x="4097573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7842EA2F-41D1-1049-8B74-0152B6AF104A}"/>
                </a:ext>
              </a:extLst>
            </p:cNvPr>
            <p:cNvCxnSpPr/>
            <p:nvPr/>
          </p:nvCxnSpPr>
          <p:spPr bwMode="auto">
            <a:xfrm>
              <a:off x="3455155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552B637E-1C95-714D-9CB9-7046F4A92F8D}"/>
                </a:ext>
              </a:extLst>
            </p:cNvPr>
            <p:cNvCxnSpPr/>
            <p:nvPr/>
          </p:nvCxnSpPr>
          <p:spPr bwMode="auto">
            <a:xfrm>
              <a:off x="4558784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FDC5757B-C320-A043-9D2F-640C71F3EA30}"/>
                </a:ext>
              </a:extLst>
            </p:cNvPr>
            <p:cNvCxnSpPr/>
            <p:nvPr/>
          </p:nvCxnSpPr>
          <p:spPr bwMode="auto">
            <a:xfrm>
              <a:off x="4752611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B0335A4D-E576-7143-B055-CF342C9429A9}"/>
                </a:ext>
              </a:extLst>
            </p:cNvPr>
            <p:cNvCxnSpPr/>
            <p:nvPr/>
          </p:nvCxnSpPr>
          <p:spPr bwMode="auto">
            <a:xfrm>
              <a:off x="5174404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91AC869-F7B0-A444-9F1C-0B07DFD52E9B}"/>
                </a:ext>
              </a:extLst>
            </p:cNvPr>
            <p:cNvCxnSpPr/>
            <p:nvPr/>
          </p:nvCxnSpPr>
          <p:spPr bwMode="auto">
            <a:xfrm>
              <a:off x="4895719" y="2217223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43A1246-2DA4-4F41-9C3B-9F6A2DB3946E}"/>
                </a:ext>
              </a:extLst>
            </p:cNvPr>
            <p:cNvCxnSpPr/>
            <p:nvPr/>
          </p:nvCxnSpPr>
          <p:spPr bwMode="auto">
            <a:xfrm>
              <a:off x="2659812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26D0D39E-7C9D-CD49-9A87-0012228D6A34}"/>
                </a:ext>
              </a:extLst>
            </p:cNvPr>
            <p:cNvCxnSpPr/>
            <p:nvPr/>
          </p:nvCxnSpPr>
          <p:spPr bwMode="auto">
            <a:xfrm>
              <a:off x="2390773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55D212DC-2BCC-EA4D-8648-921ED80C48CC}"/>
                </a:ext>
              </a:extLst>
            </p:cNvPr>
            <p:cNvCxnSpPr/>
            <p:nvPr/>
          </p:nvCxnSpPr>
          <p:spPr bwMode="auto">
            <a:xfrm>
              <a:off x="2781167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AA968D4-5A7A-2342-B1E1-4B4D4E6BB85F}"/>
                </a:ext>
              </a:extLst>
            </p:cNvPr>
            <p:cNvCxnSpPr/>
            <p:nvPr/>
          </p:nvCxnSpPr>
          <p:spPr bwMode="auto">
            <a:xfrm>
              <a:off x="3041896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B03C269F-4FBE-1D42-97D8-99EEF2F62676}"/>
                </a:ext>
              </a:extLst>
            </p:cNvPr>
            <p:cNvCxnSpPr/>
            <p:nvPr/>
          </p:nvCxnSpPr>
          <p:spPr bwMode="auto">
            <a:xfrm>
              <a:off x="3128515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8B5D522-1838-4240-9748-E37314FF88F9}"/>
                </a:ext>
              </a:extLst>
            </p:cNvPr>
            <p:cNvCxnSpPr/>
            <p:nvPr/>
          </p:nvCxnSpPr>
          <p:spPr bwMode="auto">
            <a:xfrm>
              <a:off x="6209644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5627AAA-CC92-BC4F-8896-6631CB467A79}"/>
                </a:ext>
              </a:extLst>
            </p:cNvPr>
            <p:cNvCxnSpPr/>
            <p:nvPr/>
          </p:nvCxnSpPr>
          <p:spPr bwMode="auto">
            <a:xfrm>
              <a:off x="6465967" y="2217223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A0D46A2-4481-3441-9E01-1F598A476923}"/>
                </a:ext>
              </a:extLst>
            </p:cNvPr>
            <p:cNvCxnSpPr/>
            <p:nvPr/>
          </p:nvCxnSpPr>
          <p:spPr bwMode="auto">
            <a:xfrm>
              <a:off x="6582192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2AC4EA28-1B93-A444-BD31-30AEFA168667}"/>
                </a:ext>
              </a:extLst>
            </p:cNvPr>
            <p:cNvCxnSpPr/>
            <p:nvPr/>
          </p:nvCxnSpPr>
          <p:spPr bwMode="auto">
            <a:xfrm>
              <a:off x="6126662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79DBAF83-8058-4C44-A252-059264F179C0}"/>
                </a:ext>
              </a:extLst>
            </p:cNvPr>
            <p:cNvCxnSpPr/>
            <p:nvPr/>
          </p:nvCxnSpPr>
          <p:spPr bwMode="auto">
            <a:xfrm>
              <a:off x="1327042" y="3263693"/>
              <a:ext cx="6416322" cy="135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469F098E-340C-E447-979A-97FC71C87F14}"/>
                </a:ext>
              </a:extLst>
            </p:cNvPr>
            <p:cNvSpPr txBox="1"/>
            <p:nvPr/>
          </p:nvSpPr>
          <p:spPr>
            <a:xfrm>
              <a:off x="7743363" y="3236673"/>
              <a:ext cx="353517" cy="525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DAC446DA-3E2C-DA41-AC40-328A52EB09E4}"/>
                </a:ext>
              </a:extLst>
            </p:cNvPr>
            <p:cNvCxnSpPr/>
            <p:nvPr/>
          </p:nvCxnSpPr>
          <p:spPr bwMode="auto">
            <a:xfrm>
              <a:off x="1320801" y="3263693"/>
              <a:ext cx="6416322" cy="135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355AF678-2527-7C4F-B76B-22FFFBB3C816}"/>
                </a:ext>
              </a:extLst>
            </p:cNvPr>
            <p:cNvSpPr txBox="1"/>
            <p:nvPr/>
          </p:nvSpPr>
          <p:spPr>
            <a:xfrm>
              <a:off x="7737123" y="3236673"/>
              <a:ext cx="353517" cy="525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6EFE221A-8ECF-8B48-B4BC-30B13CE60D5A}"/>
                </a:ext>
              </a:extLst>
            </p:cNvPr>
            <p:cNvCxnSpPr/>
            <p:nvPr/>
          </p:nvCxnSpPr>
          <p:spPr bwMode="auto">
            <a:xfrm>
              <a:off x="1609248" y="312477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35428B2-1D82-F74D-BAEF-CC12BA492E66}"/>
                </a:ext>
              </a:extLst>
            </p:cNvPr>
            <p:cNvCxnSpPr/>
            <p:nvPr/>
          </p:nvCxnSpPr>
          <p:spPr bwMode="auto">
            <a:xfrm>
              <a:off x="1973834" y="313376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7FCFA18D-C42B-0E4C-A8C1-B7AF9AF09838}"/>
                </a:ext>
              </a:extLst>
            </p:cNvPr>
            <p:cNvCxnSpPr/>
            <p:nvPr/>
          </p:nvCxnSpPr>
          <p:spPr bwMode="auto">
            <a:xfrm>
              <a:off x="2445695" y="312477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577A42EA-D856-BD4B-93A4-5BFDFEA0D441}"/>
                </a:ext>
              </a:extLst>
            </p:cNvPr>
            <p:cNvCxnSpPr/>
            <p:nvPr/>
          </p:nvCxnSpPr>
          <p:spPr bwMode="auto">
            <a:xfrm>
              <a:off x="6465967" y="313376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01B98BCB-01E6-FF40-B51C-D5973C5F69D0}"/>
                </a:ext>
              </a:extLst>
            </p:cNvPr>
            <p:cNvCxnSpPr/>
            <p:nvPr/>
          </p:nvCxnSpPr>
          <p:spPr bwMode="auto">
            <a:xfrm>
              <a:off x="6242082" y="313376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56C4585-B6BA-1440-AF8B-7422C53325A3}"/>
                </a:ext>
              </a:extLst>
            </p:cNvPr>
            <p:cNvCxnSpPr/>
            <p:nvPr/>
          </p:nvCxnSpPr>
          <p:spPr bwMode="auto">
            <a:xfrm>
              <a:off x="6582192" y="313376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8FB1AD64-3F8E-9946-A72A-5C150EA4A173}"/>
                </a:ext>
              </a:extLst>
            </p:cNvPr>
            <p:cNvCxnSpPr/>
            <p:nvPr/>
          </p:nvCxnSpPr>
          <p:spPr bwMode="auto">
            <a:xfrm>
              <a:off x="6126662" y="313376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EA3C59C9-AC69-5A4D-A3B1-3799358DF59D}"/>
                </a:ext>
              </a:extLst>
            </p:cNvPr>
            <p:cNvCxnSpPr/>
            <p:nvPr/>
          </p:nvCxnSpPr>
          <p:spPr bwMode="auto">
            <a:xfrm>
              <a:off x="6722540" y="3133765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A07284C9-193E-A64A-8A9E-FE17E185A4FD}"/>
                </a:ext>
              </a:extLst>
            </p:cNvPr>
            <p:cNvCxnSpPr/>
            <p:nvPr/>
          </p:nvCxnSpPr>
          <p:spPr bwMode="auto">
            <a:xfrm>
              <a:off x="3803075" y="312281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6B69592D-50B9-A941-8CE7-123B32C803E8}"/>
                </a:ext>
              </a:extLst>
            </p:cNvPr>
            <p:cNvCxnSpPr/>
            <p:nvPr/>
          </p:nvCxnSpPr>
          <p:spPr bwMode="auto">
            <a:xfrm>
              <a:off x="3973386" y="312025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3684C98-E97A-4F4A-A75C-28C34029B60D}"/>
                </a:ext>
              </a:extLst>
            </p:cNvPr>
            <p:cNvCxnSpPr/>
            <p:nvPr/>
          </p:nvCxnSpPr>
          <p:spPr bwMode="auto">
            <a:xfrm>
              <a:off x="4284004" y="312025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45266E85-8898-944B-A22A-A774E21AFD1A}"/>
                </a:ext>
              </a:extLst>
            </p:cNvPr>
            <p:cNvCxnSpPr/>
            <p:nvPr/>
          </p:nvCxnSpPr>
          <p:spPr bwMode="auto">
            <a:xfrm>
              <a:off x="6684925" y="2221836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7784BB3D-DDEE-4545-B95E-4189965DC63F}"/>
                </a:ext>
              </a:extLst>
            </p:cNvPr>
            <p:cNvCxnSpPr/>
            <p:nvPr/>
          </p:nvCxnSpPr>
          <p:spPr bwMode="auto">
            <a:xfrm>
              <a:off x="4077737" y="312281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EFD71418-3826-A347-9445-267B89E644FD}"/>
                </a:ext>
              </a:extLst>
            </p:cNvPr>
            <p:cNvCxnSpPr/>
            <p:nvPr/>
          </p:nvCxnSpPr>
          <p:spPr bwMode="auto">
            <a:xfrm>
              <a:off x="3698575" y="312025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A20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EBFF68CF-81DC-9746-8B75-CE39EA10771A}"/>
                </a:ext>
              </a:extLst>
            </p:cNvPr>
            <p:cNvCxnSpPr/>
            <p:nvPr/>
          </p:nvCxnSpPr>
          <p:spPr bwMode="auto">
            <a:xfrm>
              <a:off x="2545233" y="312477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C212D867-9E62-0C4A-85C7-E2FC9FFB9FA2}"/>
                </a:ext>
              </a:extLst>
            </p:cNvPr>
            <p:cNvCxnSpPr/>
            <p:nvPr/>
          </p:nvCxnSpPr>
          <p:spPr bwMode="auto">
            <a:xfrm>
              <a:off x="2643301" y="3127782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A348653F-3BF9-744E-90D3-93A6AF2A2FB9}"/>
                </a:ext>
              </a:extLst>
            </p:cNvPr>
            <p:cNvCxnSpPr/>
            <p:nvPr/>
          </p:nvCxnSpPr>
          <p:spPr bwMode="auto">
            <a:xfrm>
              <a:off x="3391691" y="312025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02CD8C74-50B0-5645-98EB-866221C06778}"/>
                </a:ext>
              </a:extLst>
            </p:cNvPr>
            <p:cNvCxnSpPr/>
            <p:nvPr/>
          </p:nvCxnSpPr>
          <p:spPr bwMode="auto">
            <a:xfrm>
              <a:off x="5174660" y="3122810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4AFB555C-0A9D-A547-845D-A42CF38804EA}"/>
                </a:ext>
              </a:extLst>
            </p:cNvPr>
            <p:cNvCxnSpPr/>
            <p:nvPr/>
          </p:nvCxnSpPr>
          <p:spPr bwMode="auto">
            <a:xfrm>
              <a:off x="5580465" y="3129162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423A8FD9-FE08-6A42-8FBC-6E5A78615F48}"/>
                </a:ext>
              </a:extLst>
            </p:cNvPr>
            <p:cNvCxnSpPr/>
            <p:nvPr/>
          </p:nvCxnSpPr>
          <p:spPr bwMode="auto">
            <a:xfrm>
              <a:off x="3604109" y="3120254"/>
              <a:ext cx="0" cy="2868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44F776FF-EB92-0740-B8A7-2D227C5C0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962" y="1423753"/>
              <a:ext cx="646781" cy="611605"/>
            </a:xfrm>
            <a:prstGeom prst="rect">
              <a:avLst/>
            </a:prstGeom>
          </p:spPr>
        </p:pic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40019A17-9872-1748-94FD-9443B78A7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962" y="2079242"/>
              <a:ext cx="632874" cy="612372"/>
            </a:xfrm>
            <a:prstGeom prst="rect">
              <a:avLst/>
            </a:prstGeom>
          </p:spPr>
        </p:pic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id="{E25F016F-0D75-A74E-8DFA-625DB85A1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1570" y="2987786"/>
              <a:ext cx="687721" cy="631863"/>
            </a:xfrm>
            <a:prstGeom prst="rect">
              <a:avLst/>
            </a:prstGeom>
          </p:spPr>
        </p:pic>
        <p:pic>
          <p:nvPicPr>
            <p:cNvPr id="293" name="Picture 292" descr="latex-image-1.pdf">
              <a:extLst>
                <a:ext uri="{FF2B5EF4-FFF2-40B4-BE49-F238E27FC236}">
                  <a16:creationId xmlns:a16="http://schemas.microsoft.com/office/drawing/2014/main" id="{D45F8D1D-C0D7-764D-B134-AA0BF4D0C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582" y="2603804"/>
              <a:ext cx="51864" cy="364992"/>
            </a:xfrm>
            <a:prstGeom prst="rect">
              <a:avLst/>
            </a:prstGeom>
          </p:spPr>
        </p:pic>
      </p:grp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29108028-C093-434C-9528-BCD3DA1122DB}"/>
              </a:ext>
            </a:extLst>
          </p:cNvPr>
          <p:cNvSpPr txBox="1">
            <a:spLocks/>
          </p:cNvSpPr>
          <p:nvPr/>
        </p:nvSpPr>
        <p:spPr bwMode="auto">
          <a:xfrm>
            <a:off x="6048672" y="7236221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BD694F9F-76E6-3543-9CF9-D611B4A4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56" y="2987749"/>
            <a:ext cx="7848872" cy="309634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48006" cmpd="thickThin">
            <a:solidFill>
              <a:srgbClr val="448495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Corbel" charset="0"/>
              </a:rPr>
              <a:t>Efficient model inference using Sequential Montecarlo</a:t>
            </a:r>
            <a:r>
              <a:rPr lang="en-US" sz="4000" dirty="0">
                <a:latin typeface="Corbel" charset="0"/>
              </a:rPr>
              <a:t>!</a:t>
            </a:r>
            <a:endParaRPr lang="en-US" sz="4000" b="1" dirty="0">
              <a:latin typeface="Corbel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E246B2B-051E-9649-BC4B-E07AA6B36CF8}"/>
              </a:ext>
            </a:extLst>
          </p:cNvPr>
          <p:cNvSpPr/>
          <p:nvPr/>
        </p:nvSpPr>
        <p:spPr>
          <a:xfrm rot="20317857">
            <a:off x="6758115" y="4872480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/>
              </a:rPr>
              <a:t>Details in the reference below!</a:t>
            </a:r>
          </a:p>
        </p:txBody>
      </p:sp>
    </p:spTree>
    <p:extLst>
      <p:ext uri="{BB962C8B-B14F-4D97-AF65-F5344CB8AC3E}">
        <p14:creationId xmlns:p14="http://schemas.microsoft.com/office/powerpoint/2010/main" val="1134196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0" y="2999749"/>
            <a:ext cx="1008062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ctr" eaLnBrk="1">
              <a:lnSpc>
                <a:spcPct val="80000"/>
              </a:lnSpc>
              <a:spcAft>
                <a:spcPts val="1200"/>
              </a:spcAft>
            </a:pPr>
            <a:r>
              <a:rPr lang="en-US" sz="5000" dirty="0">
                <a:solidFill>
                  <a:schemeClr val="tx1"/>
                </a:solidFill>
                <a:latin typeface="Calibri"/>
              </a:rPr>
              <a:t>Models &amp; Inference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3923853"/>
            <a:ext cx="1008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Calibri"/>
              </a:rPr>
              <a:t>1. Modeling event sequences</a:t>
            </a:r>
          </a:p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2. Clustering event sequences</a:t>
            </a:r>
            <a:b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</a:br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3. Capturing complex dynamics</a:t>
            </a:r>
          </a:p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4. Causal reasoning on event sequences</a:t>
            </a:r>
          </a:p>
        </p:txBody>
      </p:sp>
    </p:spTree>
    <p:extLst>
      <p:ext uri="{BB962C8B-B14F-4D97-AF65-F5344CB8AC3E}">
        <p14:creationId xmlns:p14="http://schemas.microsoft.com/office/powerpoint/2010/main" val="3726005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07" y="2619511"/>
            <a:ext cx="2553761" cy="2631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116" y="2195661"/>
            <a:ext cx="6803839" cy="3725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476588" y="3690003"/>
            <a:ext cx="1063205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Intensity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326053"/>
            <a:ext cx="9612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4000" dirty="0">
                <a:latin typeface="Calibri"/>
              </a:rPr>
              <a:t>Learning cluster (I): Version Control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91840" y="6084093"/>
            <a:ext cx="8856984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600" b="1" kern="0" dirty="0">
                <a:latin typeface="Calibri" charset="0"/>
                <a:ea typeface="DejaVu Sans" charset="0"/>
                <a:cs typeface="DejaVu Sans" charset="0"/>
              </a:rPr>
              <a:t>Version control tasks tend to be specific, quickly solved after performing few questions</a:t>
            </a:r>
            <a:endParaRPr lang="en-US" sz="3600" kern="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5256336" y="1554053"/>
            <a:ext cx="2002329" cy="49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indent="-566968" defTabSz="1007943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lang="en-US" sz="3500" b="1" kern="0" dirty="0">
                <a:latin typeface="Calibri" charset="0"/>
                <a:ea typeface="DejaVu Sans" charset="0"/>
                <a:cs typeface="DejaVu Sans" charset="0"/>
                <a:sym typeface="Wingdings"/>
              </a:rPr>
              <a:t>Intensities</a:t>
            </a:r>
            <a:endParaRPr lang="en-US" sz="3500" b="1" kern="0" dirty="0"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719832" y="1547589"/>
            <a:ext cx="1656184" cy="49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indent="-566968" defTabSz="1007943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lang="en-US" sz="35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  <a:sym typeface="Wingdings"/>
              </a:rPr>
              <a:t>Content</a:t>
            </a:r>
            <a:endParaRPr lang="en-US" sz="3500" b="1" kern="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6048672" y="7236221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4A68DC-B3C0-E648-A5A0-E7FA5372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2914">
            <a:off x="7377280" y="1420948"/>
            <a:ext cx="2686558" cy="6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1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4014" y="2571063"/>
            <a:ext cx="2801209" cy="2182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12" y="2145911"/>
            <a:ext cx="6782509" cy="372215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341442"/>
            <a:ext cx="7956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3800" dirty="0">
                <a:latin typeface="Calibri"/>
              </a:rPr>
              <a:t>Learning cluster (II): Machine learning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91840" y="6084093"/>
            <a:ext cx="8856984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600" b="1" kern="0" dirty="0">
                <a:latin typeface="Calibri" charset="0"/>
                <a:ea typeface="DejaVu Sans" charset="0"/>
                <a:cs typeface="DejaVu Sans" charset="0"/>
              </a:rPr>
              <a:t>Machine learning tasks tend to be more complex and require asking more questions</a:t>
            </a:r>
            <a:endParaRPr lang="en-US" sz="3600" kern="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5256336" y="1554053"/>
            <a:ext cx="2002329" cy="49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indent="-566968" defTabSz="1007943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lang="en-US" sz="3500" b="1" kern="0" dirty="0">
                <a:latin typeface="Calibri" charset="0"/>
                <a:ea typeface="DejaVu Sans" charset="0"/>
                <a:cs typeface="DejaVu Sans" charset="0"/>
                <a:sym typeface="Wingdings"/>
              </a:rPr>
              <a:t>Intensities</a:t>
            </a:r>
            <a:endParaRPr lang="en-US" sz="3500" b="1" kern="0" dirty="0"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719832" y="1547589"/>
            <a:ext cx="1656184" cy="49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indent="-566968" defTabSz="1007943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lang="en-US" sz="35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  <a:sym typeface="Wingdings"/>
              </a:rPr>
              <a:t>Content</a:t>
            </a:r>
            <a:endParaRPr lang="en-US" sz="3500" b="1" kern="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6048672" y="7236221"/>
            <a:ext cx="46802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[Mavroforakis et al., WWW 2017]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1E19A5-9A14-2A47-911E-2EBF7D37B0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2914">
            <a:off x="7377280" y="1420948"/>
            <a:ext cx="2686558" cy="6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59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0" y="2999749"/>
            <a:ext cx="1008062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ctr" eaLnBrk="1">
              <a:lnSpc>
                <a:spcPct val="80000"/>
              </a:lnSpc>
              <a:spcAft>
                <a:spcPts val="1200"/>
              </a:spcAft>
            </a:pPr>
            <a:r>
              <a:rPr lang="en-US" sz="5000" dirty="0">
                <a:solidFill>
                  <a:schemeClr val="tx1"/>
                </a:solidFill>
                <a:latin typeface="Calibri"/>
              </a:rPr>
              <a:t>Models &amp; Inference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3923853"/>
            <a:ext cx="1008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1. Modeling event sequences</a:t>
            </a:r>
          </a:p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2. Clustering event sequences</a:t>
            </a:r>
            <a:b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</a:br>
            <a:r>
              <a:rPr lang="en-US" sz="3000" b="1" dirty="0">
                <a:latin typeface="Calibri"/>
              </a:rPr>
              <a:t>3. Capturing complex dynamics</a:t>
            </a:r>
          </a:p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4. Causal reasoning on event sequences</a:t>
            </a:r>
          </a:p>
        </p:txBody>
      </p:sp>
    </p:spTree>
    <p:extLst>
      <p:ext uri="{BB962C8B-B14F-4D97-AF65-F5344CB8AC3E}">
        <p14:creationId xmlns:p14="http://schemas.microsoft.com/office/powerpoint/2010/main" val="1913717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4815BE-8C0E-8C4D-BE7D-BEEFFCCCAC13}"/>
              </a:ext>
            </a:extLst>
          </p:cNvPr>
          <p:cNvSpPr/>
          <p:nvPr/>
        </p:nvSpPr>
        <p:spPr>
          <a:xfrm>
            <a:off x="287784" y="1403573"/>
            <a:ext cx="943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Up to now, we have focused on simple temporal dynamics (and intensity functions): 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526B0B-79EB-A544-B052-BCA24B0B4F96}"/>
              </a:ext>
            </a:extLst>
          </p:cNvPr>
          <p:cNvGrpSpPr/>
          <p:nvPr/>
        </p:nvGrpSpPr>
        <p:grpSpPr>
          <a:xfrm>
            <a:off x="647825" y="2756928"/>
            <a:ext cx="1657830" cy="473848"/>
            <a:chOff x="3168104" y="4787949"/>
            <a:chExt cx="1754377" cy="53105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8A6A1C0-1FD3-1541-AEB4-8FCFDC4A5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6256" y="4787949"/>
              <a:ext cx="386225" cy="53105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7D9B910-DEAB-3546-B6A9-CF0440E62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8104" y="4787949"/>
              <a:ext cx="1296144" cy="47869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90D9B67-50B1-3D4F-BF90-7632478F4F9A}"/>
              </a:ext>
            </a:extLst>
          </p:cNvPr>
          <p:cNvGrpSpPr/>
          <p:nvPr/>
        </p:nvGrpSpPr>
        <p:grpSpPr>
          <a:xfrm>
            <a:off x="575816" y="3566557"/>
            <a:ext cx="3878093" cy="906355"/>
            <a:chOff x="1871960" y="4355901"/>
            <a:chExt cx="3960440" cy="936104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B7E3A19-495B-4943-82EF-85358F2F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1960" y="4453275"/>
              <a:ext cx="1296144" cy="47869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48A837-1E8D-9C47-AF08-DDA515441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0232" y="4427909"/>
              <a:ext cx="1512168" cy="54152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F98559-E86C-2547-BF19-AF278E48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0199" y="4355901"/>
              <a:ext cx="607985" cy="936104"/>
            </a:xfrm>
            <a:prstGeom prst="rect">
              <a:avLst/>
            </a:prstGeom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F7B89F7-541C-7B45-86F4-D34E265EEEBD}"/>
                </a:ext>
              </a:extLst>
            </p:cNvPr>
            <p:cNvGrpSpPr/>
            <p:nvPr/>
          </p:nvGrpSpPr>
          <p:grpSpPr>
            <a:xfrm>
              <a:off x="3933137" y="4576365"/>
              <a:ext cx="369714" cy="427608"/>
              <a:chOff x="3933137" y="4432349"/>
              <a:chExt cx="369714" cy="427608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B44AAE6-D213-2849-8440-1438E2F11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4208" y="4571925"/>
                <a:ext cx="198643" cy="288032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ADF19397-A3D1-0349-9E8A-FE91D8353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3137" y="4432349"/>
                <a:ext cx="243079" cy="283592"/>
              </a:xfrm>
              <a:prstGeom prst="rect">
                <a:avLst/>
              </a:prstGeom>
            </p:spPr>
          </p:pic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65EFCD1E-420F-194A-B3A5-8C670BC79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4570" y="3995861"/>
            <a:ext cx="5690278" cy="900884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799A8964-F111-3846-ACF9-8D59BCADD020}"/>
              </a:ext>
            </a:extLst>
          </p:cNvPr>
          <p:cNvGrpSpPr/>
          <p:nvPr/>
        </p:nvGrpSpPr>
        <p:grpSpPr>
          <a:xfrm>
            <a:off x="287784" y="4571925"/>
            <a:ext cx="6231850" cy="1052763"/>
            <a:chOff x="1798306" y="1874520"/>
            <a:chExt cx="6231850" cy="1052763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FED10CF-9CCE-734D-AF13-6400E72CC26A}"/>
                </a:ext>
              </a:extLst>
            </p:cNvPr>
            <p:cNvSpPr/>
            <p:nvPr/>
          </p:nvSpPr>
          <p:spPr>
            <a:xfrm flipH="1">
              <a:off x="3600152" y="1907629"/>
              <a:ext cx="648072" cy="329184"/>
            </a:xfrm>
            <a:custGeom>
              <a:avLst/>
              <a:gdLst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1995354 h 1995354"/>
                <a:gd name="connsiteX1" fmla="*/ 1705535 w 3340100"/>
                <a:gd name="connsiteY1" fmla="*/ 691736 h 1995354"/>
                <a:gd name="connsiteX2" fmla="*/ 2819400 w 3340100"/>
                <a:gd name="connsiteY2" fmla="*/ 39554 h 1995354"/>
                <a:gd name="connsiteX3" fmla="*/ 3340100 w 3340100"/>
                <a:gd name="connsiteY3" fmla="*/ 179254 h 1995354"/>
                <a:gd name="connsiteX0" fmla="*/ 0 w 3340100"/>
                <a:gd name="connsiteY0" fmla="*/ 1955800 h 1955800"/>
                <a:gd name="connsiteX1" fmla="*/ 1705535 w 3340100"/>
                <a:gd name="connsiteY1" fmla="*/ 652182 h 1955800"/>
                <a:gd name="connsiteX2" fmla="*/ 2819400 w 3340100"/>
                <a:gd name="connsiteY2" fmla="*/ 0 h 1955800"/>
                <a:gd name="connsiteX3" fmla="*/ 3340100 w 3340100"/>
                <a:gd name="connsiteY3" fmla="*/ 139700 h 1955800"/>
                <a:gd name="connsiteX0" fmla="*/ 0 w 3378670"/>
                <a:gd name="connsiteY0" fmla="*/ 1955800 h 1955800"/>
                <a:gd name="connsiteX1" fmla="*/ 1705535 w 3378670"/>
                <a:gd name="connsiteY1" fmla="*/ 652182 h 1955800"/>
                <a:gd name="connsiteX2" fmla="*/ 2819400 w 3378670"/>
                <a:gd name="connsiteY2" fmla="*/ 0 h 1955800"/>
                <a:gd name="connsiteX3" fmla="*/ 3340100 w 3378670"/>
                <a:gd name="connsiteY3" fmla="*/ 139700 h 1955800"/>
                <a:gd name="connsiteX4" fmla="*/ 3340100 w 3378670"/>
                <a:gd name="connsiteY4" fmla="*/ 133723 h 1955800"/>
                <a:gd name="connsiteX0" fmla="*/ 0 w 3412818"/>
                <a:gd name="connsiteY0" fmla="*/ 1955800 h 1955800"/>
                <a:gd name="connsiteX1" fmla="*/ 1705535 w 3412818"/>
                <a:gd name="connsiteY1" fmla="*/ 652182 h 1955800"/>
                <a:gd name="connsiteX2" fmla="*/ 2819400 w 3412818"/>
                <a:gd name="connsiteY2" fmla="*/ 0 h 1955800"/>
                <a:gd name="connsiteX3" fmla="*/ 3340100 w 3412818"/>
                <a:gd name="connsiteY3" fmla="*/ 139700 h 1955800"/>
                <a:gd name="connsiteX4" fmla="*/ 3411818 w 3412818"/>
                <a:gd name="connsiteY4" fmla="*/ 160617 h 1955800"/>
                <a:gd name="connsiteX0" fmla="*/ 0 w 3411818"/>
                <a:gd name="connsiteY0" fmla="*/ 1974688 h 1974688"/>
                <a:gd name="connsiteX1" fmla="*/ 1705535 w 3411818"/>
                <a:gd name="connsiteY1" fmla="*/ 671070 h 1974688"/>
                <a:gd name="connsiteX2" fmla="*/ 2819400 w 3411818"/>
                <a:gd name="connsiteY2" fmla="*/ 18888 h 1974688"/>
                <a:gd name="connsiteX3" fmla="*/ 3411818 w 3411818"/>
                <a:gd name="connsiteY3" fmla="*/ 179505 h 1974688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8122 h 1958122"/>
                <a:gd name="connsiteX1" fmla="*/ 1705535 w 3411818"/>
                <a:gd name="connsiteY1" fmla="*/ 654504 h 1958122"/>
                <a:gd name="connsiteX2" fmla="*/ 2819400 w 3411818"/>
                <a:gd name="connsiteY2" fmla="*/ 2322 h 1958122"/>
                <a:gd name="connsiteX3" fmla="*/ 3411818 w 3411818"/>
                <a:gd name="connsiteY3" fmla="*/ 162939 h 1958122"/>
                <a:gd name="connsiteX0" fmla="*/ 0 w 3574813"/>
                <a:gd name="connsiteY0" fmla="*/ 2057364 h 2057364"/>
                <a:gd name="connsiteX1" fmla="*/ 1705535 w 3574813"/>
                <a:gd name="connsiteY1" fmla="*/ 753746 h 2057364"/>
                <a:gd name="connsiteX2" fmla="*/ 2819400 w 3574813"/>
                <a:gd name="connsiteY2" fmla="*/ 101564 h 2057364"/>
                <a:gd name="connsiteX3" fmla="*/ 3574813 w 3574813"/>
                <a:gd name="connsiteY3" fmla="*/ 21569 h 2057364"/>
                <a:gd name="connsiteX0" fmla="*/ 0 w 3574813"/>
                <a:gd name="connsiteY0" fmla="*/ 2077668 h 2077668"/>
                <a:gd name="connsiteX1" fmla="*/ 1705535 w 3574813"/>
                <a:gd name="connsiteY1" fmla="*/ 774050 h 2077668"/>
                <a:gd name="connsiteX2" fmla="*/ 2765069 w 3574813"/>
                <a:gd name="connsiteY2" fmla="*/ 75298 h 2077668"/>
                <a:gd name="connsiteX3" fmla="*/ 3574813 w 3574813"/>
                <a:gd name="connsiteY3" fmla="*/ 41873 h 2077668"/>
                <a:gd name="connsiteX0" fmla="*/ 0 w 3574813"/>
                <a:gd name="connsiteY0" fmla="*/ 2053704 h 2053704"/>
                <a:gd name="connsiteX1" fmla="*/ 1705535 w 3574813"/>
                <a:gd name="connsiteY1" fmla="*/ 750086 h 2053704"/>
                <a:gd name="connsiteX2" fmla="*/ 2765069 w 3574813"/>
                <a:gd name="connsiteY2" fmla="*/ 51334 h 2053704"/>
                <a:gd name="connsiteX3" fmla="*/ 3574813 w 3574813"/>
                <a:gd name="connsiteY3" fmla="*/ 17909 h 2053704"/>
                <a:gd name="connsiteX0" fmla="*/ 0 w 3574813"/>
                <a:gd name="connsiteY0" fmla="*/ 2112935 h 2112935"/>
                <a:gd name="connsiteX1" fmla="*/ 1705535 w 3574813"/>
                <a:gd name="connsiteY1" fmla="*/ 809317 h 2112935"/>
                <a:gd name="connsiteX2" fmla="*/ 2889256 w 3574813"/>
                <a:gd name="connsiteY2" fmla="*/ 17425 h 2112935"/>
                <a:gd name="connsiteX3" fmla="*/ 3574813 w 3574813"/>
                <a:gd name="connsiteY3" fmla="*/ 77140 h 2112935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89467 h 2189467"/>
                <a:gd name="connsiteX1" fmla="*/ 1705535 w 3574813"/>
                <a:gd name="connsiteY1" fmla="*/ 885849 h 2189467"/>
                <a:gd name="connsiteX2" fmla="*/ 2889256 w 3574813"/>
                <a:gd name="connsiteY2" fmla="*/ 93957 h 2189467"/>
                <a:gd name="connsiteX3" fmla="*/ 3574813 w 3574813"/>
                <a:gd name="connsiteY3" fmla="*/ 37247 h 2189467"/>
                <a:gd name="connsiteX0" fmla="*/ 0 w 3574813"/>
                <a:gd name="connsiteY0" fmla="*/ 2175603 h 2175603"/>
                <a:gd name="connsiteX1" fmla="*/ 1705535 w 3574813"/>
                <a:gd name="connsiteY1" fmla="*/ 871985 h 2175603"/>
                <a:gd name="connsiteX2" fmla="*/ 2889256 w 3574813"/>
                <a:gd name="connsiteY2" fmla="*/ 80093 h 2175603"/>
                <a:gd name="connsiteX3" fmla="*/ 3574813 w 3574813"/>
                <a:gd name="connsiteY3" fmla="*/ 23383 h 217560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80593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57308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528" h="2284168">
                  <a:moveTo>
                    <a:pt x="0" y="2284168"/>
                  </a:moveTo>
                  <a:cubicBezTo>
                    <a:pt x="1039159" y="2261507"/>
                    <a:pt x="2338197" y="1648425"/>
                    <a:pt x="2820550" y="1161655"/>
                  </a:cubicBezTo>
                  <a:cubicBezTo>
                    <a:pt x="3302903" y="674885"/>
                    <a:pt x="3413374" y="391530"/>
                    <a:pt x="3551528" y="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F82D199-C7C2-3242-8486-D3B6781F5C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53492" y="2051645"/>
              <a:ext cx="0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A2B0DBA-2184-694D-A321-4AF6224706E5}"/>
                </a:ext>
              </a:extLst>
            </p:cNvPr>
            <p:cNvSpPr/>
            <p:nvPr/>
          </p:nvSpPr>
          <p:spPr bwMode="auto">
            <a:xfrm>
              <a:off x="3312120" y="1907629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73618A-1470-C449-972A-BB26A11D8C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42124" y="2039112"/>
              <a:ext cx="0" cy="5165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1" name="Picture 100" descr="latex-image-1.pdf">
              <a:extLst>
                <a:ext uri="{FF2B5EF4-FFF2-40B4-BE49-F238E27FC236}">
                  <a16:creationId xmlns:a16="http://schemas.microsoft.com/office/drawing/2014/main" id="{DF3344D8-6BC2-A549-8390-640D10C8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1356" y="2665933"/>
              <a:ext cx="558800" cy="177800"/>
            </a:xfrm>
            <a:prstGeom prst="rect">
              <a:avLst/>
            </a:prstGeom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7321E4A-F24C-E54A-9570-DB26703DC87F}"/>
                </a:ext>
              </a:extLst>
            </p:cNvPr>
            <p:cNvSpPr/>
            <p:nvPr/>
          </p:nvSpPr>
          <p:spPr bwMode="auto">
            <a:xfrm>
              <a:off x="3528144" y="1907629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38EDD8ED-F814-0148-A331-534BF7EE9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77897" y="2627709"/>
              <a:ext cx="190207" cy="24923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E3A79A1-16DF-0046-BD26-F27C39B17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99280" y="2627709"/>
              <a:ext cx="228864" cy="274637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85FB7F4-A3FF-7344-8CBD-0270D3A6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60192" y="2627709"/>
              <a:ext cx="125412" cy="237623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1C5C72F-212F-8D4E-A96C-6A089A73D854}"/>
                </a:ext>
              </a:extLst>
            </p:cNvPr>
            <p:cNvSpPr/>
            <p:nvPr/>
          </p:nvSpPr>
          <p:spPr bwMode="auto">
            <a:xfrm>
              <a:off x="3960192" y="1907629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9319C0E-E589-AE4C-907B-50ED59CD0BF7}"/>
                </a:ext>
              </a:extLst>
            </p:cNvPr>
            <p:cNvSpPr/>
            <p:nvPr/>
          </p:nvSpPr>
          <p:spPr bwMode="auto">
            <a:xfrm>
              <a:off x="2952080" y="1907629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0D60132-40F2-FB4B-B0D9-EABF2A65084E}"/>
                </a:ext>
              </a:extLst>
            </p:cNvPr>
            <p:cNvCxnSpPr/>
            <p:nvPr/>
          </p:nvCxnSpPr>
          <p:spPr bwMode="auto">
            <a:xfrm>
              <a:off x="4032200" y="1874520"/>
              <a:ext cx="0" cy="329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D19765B-B99F-D441-BE81-C4DA7F240B0C}"/>
                </a:ext>
              </a:extLst>
            </p:cNvPr>
            <p:cNvSpPr/>
            <p:nvPr/>
          </p:nvSpPr>
          <p:spPr bwMode="auto">
            <a:xfrm>
              <a:off x="4032200" y="2123653"/>
              <a:ext cx="432048" cy="3108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D3E8262-D0DD-BC44-82B5-9D7DA543968C}"/>
                </a:ext>
              </a:extLst>
            </p:cNvPr>
            <p:cNvSpPr/>
            <p:nvPr/>
          </p:nvSpPr>
          <p:spPr>
            <a:xfrm flipH="1">
              <a:off x="3384128" y="2051645"/>
              <a:ext cx="648072" cy="288032"/>
            </a:xfrm>
            <a:custGeom>
              <a:avLst/>
              <a:gdLst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1995354 h 1995354"/>
                <a:gd name="connsiteX1" fmla="*/ 1705535 w 3340100"/>
                <a:gd name="connsiteY1" fmla="*/ 691736 h 1995354"/>
                <a:gd name="connsiteX2" fmla="*/ 2819400 w 3340100"/>
                <a:gd name="connsiteY2" fmla="*/ 39554 h 1995354"/>
                <a:gd name="connsiteX3" fmla="*/ 3340100 w 3340100"/>
                <a:gd name="connsiteY3" fmla="*/ 179254 h 1995354"/>
                <a:gd name="connsiteX0" fmla="*/ 0 w 3340100"/>
                <a:gd name="connsiteY0" fmla="*/ 1955800 h 1955800"/>
                <a:gd name="connsiteX1" fmla="*/ 1705535 w 3340100"/>
                <a:gd name="connsiteY1" fmla="*/ 652182 h 1955800"/>
                <a:gd name="connsiteX2" fmla="*/ 2819400 w 3340100"/>
                <a:gd name="connsiteY2" fmla="*/ 0 h 1955800"/>
                <a:gd name="connsiteX3" fmla="*/ 3340100 w 3340100"/>
                <a:gd name="connsiteY3" fmla="*/ 139700 h 1955800"/>
                <a:gd name="connsiteX0" fmla="*/ 0 w 3378670"/>
                <a:gd name="connsiteY0" fmla="*/ 1955800 h 1955800"/>
                <a:gd name="connsiteX1" fmla="*/ 1705535 w 3378670"/>
                <a:gd name="connsiteY1" fmla="*/ 652182 h 1955800"/>
                <a:gd name="connsiteX2" fmla="*/ 2819400 w 3378670"/>
                <a:gd name="connsiteY2" fmla="*/ 0 h 1955800"/>
                <a:gd name="connsiteX3" fmla="*/ 3340100 w 3378670"/>
                <a:gd name="connsiteY3" fmla="*/ 139700 h 1955800"/>
                <a:gd name="connsiteX4" fmla="*/ 3340100 w 3378670"/>
                <a:gd name="connsiteY4" fmla="*/ 133723 h 1955800"/>
                <a:gd name="connsiteX0" fmla="*/ 0 w 3412818"/>
                <a:gd name="connsiteY0" fmla="*/ 1955800 h 1955800"/>
                <a:gd name="connsiteX1" fmla="*/ 1705535 w 3412818"/>
                <a:gd name="connsiteY1" fmla="*/ 652182 h 1955800"/>
                <a:gd name="connsiteX2" fmla="*/ 2819400 w 3412818"/>
                <a:gd name="connsiteY2" fmla="*/ 0 h 1955800"/>
                <a:gd name="connsiteX3" fmla="*/ 3340100 w 3412818"/>
                <a:gd name="connsiteY3" fmla="*/ 139700 h 1955800"/>
                <a:gd name="connsiteX4" fmla="*/ 3411818 w 3412818"/>
                <a:gd name="connsiteY4" fmla="*/ 160617 h 1955800"/>
                <a:gd name="connsiteX0" fmla="*/ 0 w 3411818"/>
                <a:gd name="connsiteY0" fmla="*/ 1974688 h 1974688"/>
                <a:gd name="connsiteX1" fmla="*/ 1705535 w 3411818"/>
                <a:gd name="connsiteY1" fmla="*/ 671070 h 1974688"/>
                <a:gd name="connsiteX2" fmla="*/ 2819400 w 3411818"/>
                <a:gd name="connsiteY2" fmla="*/ 18888 h 1974688"/>
                <a:gd name="connsiteX3" fmla="*/ 3411818 w 3411818"/>
                <a:gd name="connsiteY3" fmla="*/ 179505 h 1974688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8122 h 1958122"/>
                <a:gd name="connsiteX1" fmla="*/ 1705535 w 3411818"/>
                <a:gd name="connsiteY1" fmla="*/ 654504 h 1958122"/>
                <a:gd name="connsiteX2" fmla="*/ 2819400 w 3411818"/>
                <a:gd name="connsiteY2" fmla="*/ 2322 h 1958122"/>
                <a:gd name="connsiteX3" fmla="*/ 3411818 w 3411818"/>
                <a:gd name="connsiteY3" fmla="*/ 162939 h 1958122"/>
                <a:gd name="connsiteX0" fmla="*/ 0 w 3574813"/>
                <a:gd name="connsiteY0" fmla="*/ 2057364 h 2057364"/>
                <a:gd name="connsiteX1" fmla="*/ 1705535 w 3574813"/>
                <a:gd name="connsiteY1" fmla="*/ 753746 h 2057364"/>
                <a:gd name="connsiteX2" fmla="*/ 2819400 w 3574813"/>
                <a:gd name="connsiteY2" fmla="*/ 101564 h 2057364"/>
                <a:gd name="connsiteX3" fmla="*/ 3574813 w 3574813"/>
                <a:gd name="connsiteY3" fmla="*/ 21569 h 2057364"/>
                <a:gd name="connsiteX0" fmla="*/ 0 w 3574813"/>
                <a:gd name="connsiteY0" fmla="*/ 2077668 h 2077668"/>
                <a:gd name="connsiteX1" fmla="*/ 1705535 w 3574813"/>
                <a:gd name="connsiteY1" fmla="*/ 774050 h 2077668"/>
                <a:gd name="connsiteX2" fmla="*/ 2765069 w 3574813"/>
                <a:gd name="connsiteY2" fmla="*/ 75298 h 2077668"/>
                <a:gd name="connsiteX3" fmla="*/ 3574813 w 3574813"/>
                <a:gd name="connsiteY3" fmla="*/ 41873 h 2077668"/>
                <a:gd name="connsiteX0" fmla="*/ 0 w 3574813"/>
                <a:gd name="connsiteY0" fmla="*/ 2053704 h 2053704"/>
                <a:gd name="connsiteX1" fmla="*/ 1705535 w 3574813"/>
                <a:gd name="connsiteY1" fmla="*/ 750086 h 2053704"/>
                <a:gd name="connsiteX2" fmla="*/ 2765069 w 3574813"/>
                <a:gd name="connsiteY2" fmla="*/ 51334 h 2053704"/>
                <a:gd name="connsiteX3" fmla="*/ 3574813 w 3574813"/>
                <a:gd name="connsiteY3" fmla="*/ 17909 h 2053704"/>
                <a:gd name="connsiteX0" fmla="*/ 0 w 3574813"/>
                <a:gd name="connsiteY0" fmla="*/ 2112935 h 2112935"/>
                <a:gd name="connsiteX1" fmla="*/ 1705535 w 3574813"/>
                <a:gd name="connsiteY1" fmla="*/ 809317 h 2112935"/>
                <a:gd name="connsiteX2" fmla="*/ 2889256 w 3574813"/>
                <a:gd name="connsiteY2" fmla="*/ 17425 h 2112935"/>
                <a:gd name="connsiteX3" fmla="*/ 3574813 w 3574813"/>
                <a:gd name="connsiteY3" fmla="*/ 77140 h 2112935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89467 h 2189467"/>
                <a:gd name="connsiteX1" fmla="*/ 1705535 w 3574813"/>
                <a:gd name="connsiteY1" fmla="*/ 885849 h 2189467"/>
                <a:gd name="connsiteX2" fmla="*/ 2889256 w 3574813"/>
                <a:gd name="connsiteY2" fmla="*/ 93957 h 2189467"/>
                <a:gd name="connsiteX3" fmla="*/ 3574813 w 3574813"/>
                <a:gd name="connsiteY3" fmla="*/ 37247 h 2189467"/>
                <a:gd name="connsiteX0" fmla="*/ 0 w 3574813"/>
                <a:gd name="connsiteY0" fmla="*/ 2175603 h 2175603"/>
                <a:gd name="connsiteX1" fmla="*/ 1705535 w 3574813"/>
                <a:gd name="connsiteY1" fmla="*/ 871985 h 2175603"/>
                <a:gd name="connsiteX2" fmla="*/ 2889256 w 3574813"/>
                <a:gd name="connsiteY2" fmla="*/ 80093 h 2175603"/>
                <a:gd name="connsiteX3" fmla="*/ 3574813 w 3574813"/>
                <a:gd name="connsiteY3" fmla="*/ 23383 h 217560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80593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57308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528" h="2284168">
                  <a:moveTo>
                    <a:pt x="0" y="2284168"/>
                  </a:moveTo>
                  <a:cubicBezTo>
                    <a:pt x="1039159" y="2261507"/>
                    <a:pt x="2338197" y="1648425"/>
                    <a:pt x="2820550" y="1161655"/>
                  </a:cubicBezTo>
                  <a:cubicBezTo>
                    <a:pt x="3302903" y="674885"/>
                    <a:pt x="3413374" y="391530"/>
                    <a:pt x="3551528" y="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1C352A4-6C75-8041-9DF6-73A5CE11FA1E}"/>
                </a:ext>
              </a:extLst>
            </p:cNvPr>
            <p:cNvSpPr/>
            <p:nvPr/>
          </p:nvSpPr>
          <p:spPr bwMode="auto">
            <a:xfrm>
              <a:off x="3600152" y="2221992"/>
              <a:ext cx="432048" cy="3108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E43DF40-26D8-6849-BDC3-78192F6747C2}"/>
                </a:ext>
              </a:extLst>
            </p:cNvPr>
            <p:cNvCxnSpPr>
              <a:stCxn id="107" idx="4"/>
            </p:cNvCxnSpPr>
            <p:nvPr/>
          </p:nvCxnSpPr>
          <p:spPr bwMode="auto">
            <a:xfrm>
              <a:off x="4032200" y="2051645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D829765-57E7-624F-A024-5892F894A908}"/>
                </a:ext>
              </a:extLst>
            </p:cNvPr>
            <p:cNvCxnSpPr>
              <a:stCxn id="110" idx="4"/>
            </p:cNvCxnSpPr>
            <p:nvPr/>
          </p:nvCxnSpPr>
          <p:spPr bwMode="auto">
            <a:xfrm>
              <a:off x="3024088" y="2051645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70B6A7F-E716-CB4C-90EE-E416A5168C57}"/>
                </a:ext>
              </a:extLst>
            </p:cNvPr>
            <p:cNvCxnSpPr/>
            <p:nvPr/>
          </p:nvCxnSpPr>
          <p:spPr bwMode="auto">
            <a:xfrm>
              <a:off x="2087984" y="2411685"/>
              <a:ext cx="93610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ABCCF99-D703-B44C-BDCC-DCD6D6127F2B}"/>
                </a:ext>
              </a:extLst>
            </p:cNvPr>
            <p:cNvSpPr/>
            <p:nvPr/>
          </p:nvSpPr>
          <p:spPr>
            <a:xfrm flipH="1">
              <a:off x="3024088" y="2123653"/>
              <a:ext cx="648072" cy="288032"/>
            </a:xfrm>
            <a:custGeom>
              <a:avLst/>
              <a:gdLst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1995354 h 1995354"/>
                <a:gd name="connsiteX1" fmla="*/ 1705535 w 3340100"/>
                <a:gd name="connsiteY1" fmla="*/ 691736 h 1995354"/>
                <a:gd name="connsiteX2" fmla="*/ 2819400 w 3340100"/>
                <a:gd name="connsiteY2" fmla="*/ 39554 h 1995354"/>
                <a:gd name="connsiteX3" fmla="*/ 3340100 w 3340100"/>
                <a:gd name="connsiteY3" fmla="*/ 179254 h 1995354"/>
                <a:gd name="connsiteX0" fmla="*/ 0 w 3340100"/>
                <a:gd name="connsiteY0" fmla="*/ 1955800 h 1955800"/>
                <a:gd name="connsiteX1" fmla="*/ 1705535 w 3340100"/>
                <a:gd name="connsiteY1" fmla="*/ 652182 h 1955800"/>
                <a:gd name="connsiteX2" fmla="*/ 2819400 w 3340100"/>
                <a:gd name="connsiteY2" fmla="*/ 0 h 1955800"/>
                <a:gd name="connsiteX3" fmla="*/ 3340100 w 3340100"/>
                <a:gd name="connsiteY3" fmla="*/ 139700 h 1955800"/>
                <a:gd name="connsiteX0" fmla="*/ 0 w 3378670"/>
                <a:gd name="connsiteY0" fmla="*/ 1955800 h 1955800"/>
                <a:gd name="connsiteX1" fmla="*/ 1705535 w 3378670"/>
                <a:gd name="connsiteY1" fmla="*/ 652182 h 1955800"/>
                <a:gd name="connsiteX2" fmla="*/ 2819400 w 3378670"/>
                <a:gd name="connsiteY2" fmla="*/ 0 h 1955800"/>
                <a:gd name="connsiteX3" fmla="*/ 3340100 w 3378670"/>
                <a:gd name="connsiteY3" fmla="*/ 139700 h 1955800"/>
                <a:gd name="connsiteX4" fmla="*/ 3340100 w 3378670"/>
                <a:gd name="connsiteY4" fmla="*/ 133723 h 1955800"/>
                <a:gd name="connsiteX0" fmla="*/ 0 w 3412818"/>
                <a:gd name="connsiteY0" fmla="*/ 1955800 h 1955800"/>
                <a:gd name="connsiteX1" fmla="*/ 1705535 w 3412818"/>
                <a:gd name="connsiteY1" fmla="*/ 652182 h 1955800"/>
                <a:gd name="connsiteX2" fmla="*/ 2819400 w 3412818"/>
                <a:gd name="connsiteY2" fmla="*/ 0 h 1955800"/>
                <a:gd name="connsiteX3" fmla="*/ 3340100 w 3412818"/>
                <a:gd name="connsiteY3" fmla="*/ 139700 h 1955800"/>
                <a:gd name="connsiteX4" fmla="*/ 3411818 w 3412818"/>
                <a:gd name="connsiteY4" fmla="*/ 160617 h 1955800"/>
                <a:gd name="connsiteX0" fmla="*/ 0 w 3411818"/>
                <a:gd name="connsiteY0" fmla="*/ 1974688 h 1974688"/>
                <a:gd name="connsiteX1" fmla="*/ 1705535 w 3411818"/>
                <a:gd name="connsiteY1" fmla="*/ 671070 h 1974688"/>
                <a:gd name="connsiteX2" fmla="*/ 2819400 w 3411818"/>
                <a:gd name="connsiteY2" fmla="*/ 18888 h 1974688"/>
                <a:gd name="connsiteX3" fmla="*/ 3411818 w 3411818"/>
                <a:gd name="connsiteY3" fmla="*/ 179505 h 1974688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8122 h 1958122"/>
                <a:gd name="connsiteX1" fmla="*/ 1705535 w 3411818"/>
                <a:gd name="connsiteY1" fmla="*/ 654504 h 1958122"/>
                <a:gd name="connsiteX2" fmla="*/ 2819400 w 3411818"/>
                <a:gd name="connsiteY2" fmla="*/ 2322 h 1958122"/>
                <a:gd name="connsiteX3" fmla="*/ 3411818 w 3411818"/>
                <a:gd name="connsiteY3" fmla="*/ 162939 h 1958122"/>
                <a:gd name="connsiteX0" fmla="*/ 0 w 3574813"/>
                <a:gd name="connsiteY0" fmla="*/ 2057364 h 2057364"/>
                <a:gd name="connsiteX1" fmla="*/ 1705535 w 3574813"/>
                <a:gd name="connsiteY1" fmla="*/ 753746 h 2057364"/>
                <a:gd name="connsiteX2" fmla="*/ 2819400 w 3574813"/>
                <a:gd name="connsiteY2" fmla="*/ 101564 h 2057364"/>
                <a:gd name="connsiteX3" fmla="*/ 3574813 w 3574813"/>
                <a:gd name="connsiteY3" fmla="*/ 21569 h 2057364"/>
                <a:gd name="connsiteX0" fmla="*/ 0 w 3574813"/>
                <a:gd name="connsiteY0" fmla="*/ 2077668 h 2077668"/>
                <a:gd name="connsiteX1" fmla="*/ 1705535 w 3574813"/>
                <a:gd name="connsiteY1" fmla="*/ 774050 h 2077668"/>
                <a:gd name="connsiteX2" fmla="*/ 2765069 w 3574813"/>
                <a:gd name="connsiteY2" fmla="*/ 75298 h 2077668"/>
                <a:gd name="connsiteX3" fmla="*/ 3574813 w 3574813"/>
                <a:gd name="connsiteY3" fmla="*/ 41873 h 2077668"/>
                <a:gd name="connsiteX0" fmla="*/ 0 w 3574813"/>
                <a:gd name="connsiteY0" fmla="*/ 2053704 h 2053704"/>
                <a:gd name="connsiteX1" fmla="*/ 1705535 w 3574813"/>
                <a:gd name="connsiteY1" fmla="*/ 750086 h 2053704"/>
                <a:gd name="connsiteX2" fmla="*/ 2765069 w 3574813"/>
                <a:gd name="connsiteY2" fmla="*/ 51334 h 2053704"/>
                <a:gd name="connsiteX3" fmla="*/ 3574813 w 3574813"/>
                <a:gd name="connsiteY3" fmla="*/ 17909 h 2053704"/>
                <a:gd name="connsiteX0" fmla="*/ 0 w 3574813"/>
                <a:gd name="connsiteY0" fmla="*/ 2112935 h 2112935"/>
                <a:gd name="connsiteX1" fmla="*/ 1705535 w 3574813"/>
                <a:gd name="connsiteY1" fmla="*/ 809317 h 2112935"/>
                <a:gd name="connsiteX2" fmla="*/ 2889256 w 3574813"/>
                <a:gd name="connsiteY2" fmla="*/ 17425 h 2112935"/>
                <a:gd name="connsiteX3" fmla="*/ 3574813 w 3574813"/>
                <a:gd name="connsiteY3" fmla="*/ 77140 h 2112935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89467 h 2189467"/>
                <a:gd name="connsiteX1" fmla="*/ 1705535 w 3574813"/>
                <a:gd name="connsiteY1" fmla="*/ 885849 h 2189467"/>
                <a:gd name="connsiteX2" fmla="*/ 2889256 w 3574813"/>
                <a:gd name="connsiteY2" fmla="*/ 93957 h 2189467"/>
                <a:gd name="connsiteX3" fmla="*/ 3574813 w 3574813"/>
                <a:gd name="connsiteY3" fmla="*/ 37247 h 2189467"/>
                <a:gd name="connsiteX0" fmla="*/ 0 w 3574813"/>
                <a:gd name="connsiteY0" fmla="*/ 2175603 h 2175603"/>
                <a:gd name="connsiteX1" fmla="*/ 1705535 w 3574813"/>
                <a:gd name="connsiteY1" fmla="*/ 871985 h 2175603"/>
                <a:gd name="connsiteX2" fmla="*/ 2889256 w 3574813"/>
                <a:gd name="connsiteY2" fmla="*/ 80093 h 2175603"/>
                <a:gd name="connsiteX3" fmla="*/ 3574813 w 3574813"/>
                <a:gd name="connsiteY3" fmla="*/ 23383 h 217560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80593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57308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528" h="2284168">
                  <a:moveTo>
                    <a:pt x="0" y="2284168"/>
                  </a:moveTo>
                  <a:cubicBezTo>
                    <a:pt x="1039159" y="2261507"/>
                    <a:pt x="2338197" y="1648425"/>
                    <a:pt x="2820550" y="1161655"/>
                  </a:cubicBezTo>
                  <a:cubicBezTo>
                    <a:pt x="3302903" y="674885"/>
                    <a:pt x="3413374" y="391530"/>
                    <a:pt x="3551528" y="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1EB2B63-AF0D-3346-B8FA-0DFDD07D3CE2}"/>
                </a:ext>
              </a:extLst>
            </p:cNvPr>
            <p:cNvCxnSpPr>
              <a:stCxn id="122" idx="2"/>
            </p:cNvCxnSpPr>
            <p:nvPr/>
          </p:nvCxnSpPr>
          <p:spPr bwMode="auto">
            <a:xfrm>
              <a:off x="3024088" y="2123653"/>
              <a:ext cx="0" cy="28803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E3920BB-D5C1-8344-85C5-F189DF9A56AF}"/>
                </a:ext>
              </a:extLst>
            </p:cNvPr>
            <p:cNvSpPr/>
            <p:nvPr/>
          </p:nvSpPr>
          <p:spPr>
            <a:xfrm flipH="1">
              <a:off x="4032200" y="1874520"/>
              <a:ext cx="648072" cy="265176"/>
            </a:xfrm>
            <a:custGeom>
              <a:avLst/>
              <a:gdLst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45737 h 2045737"/>
                <a:gd name="connsiteX1" fmla="*/ 1257300 w 3340100"/>
                <a:gd name="connsiteY1" fmla="*/ 1423437 h 2045737"/>
                <a:gd name="connsiteX2" fmla="*/ 2819400 w 3340100"/>
                <a:gd name="connsiteY2" fmla="*/ 89937 h 2045737"/>
                <a:gd name="connsiteX3" fmla="*/ 3340100 w 3340100"/>
                <a:gd name="connsiteY3" fmla="*/ 229637 h 204573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2014567 h 2014567"/>
                <a:gd name="connsiteX1" fmla="*/ 1490382 w 3340100"/>
                <a:gd name="connsiteY1" fmla="*/ 970926 h 2014567"/>
                <a:gd name="connsiteX2" fmla="*/ 2819400 w 3340100"/>
                <a:gd name="connsiteY2" fmla="*/ 58767 h 2014567"/>
                <a:gd name="connsiteX3" fmla="*/ 3340100 w 3340100"/>
                <a:gd name="connsiteY3" fmla="*/ 198467 h 2014567"/>
                <a:gd name="connsiteX0" fmla="*/ 0 w 3340100"/>
                <a:gd name="connsiteY0" fmla="*/ 1995354 h 1995354"/>
                <a:gd name="connsiteX1" fmla="*/ 1705535 w 3340100"/>
                <a:gd name="connsiteY1" fmla="*/ 691736 h 1995354"/>
                <a:gd name="connsiteX2" fmla="*/ 2819400 w 3340100"/>
                <a:gd name="connsiteY2" fmla="*/ 39554 h 1995354"/>
                <a:gd name="connsiteX3" fmla="*/ 3340100 w 3340100"/>
                <a:gd name="connsiteY3" fmla="*/ 179254 h 1995354"/>
                <a:gd name="connsiteX0" fmla="*/ 0 w 3340100"/>
                <a:gd name="connsiteY0" fmla="*/ 1955800 h 1955800"/>
                <a:gd name="connsiteX1" fmla="*/ 1705535 w 3340100"/>
                <a:gd name="connsiteY1" fmla="*/ 652182 h 1955800"/>
                <a:gd name="connsiteX2" fmla="*/ 2819400 w 3340100"/>
                <a:gd name="connsiteY2" fmla="*/ 0 h 1955800"/>
                <a:gd name="connsiteX3" fmla="*/ 3340100 w 3340100"/>
                <a:gd name="connsiteY3" fmla="*/ 139700 h 1955800"/>
                <a:gd name="connsiteX0" fmla="*/ 0 w 3378670"/>
                <a:gd name="connsiteY0" fmla="*/ 1955800 h 1955800"/>
                <a:gd name="connsiteX1" fmla="*/ 1705535 w 3378670"/>
                <a:gd name="connsiteY1" fmla="*/ 652182 h 1955800"/>
                <a:gd name="connsiteX2" fmla="*/ 2819400 w 3378670"/>
                <a:gd name="connsiteY2" fmla="*/ 0 h 1955800"/>
                <a:gd name="connsiteX3" fmla="*/ 3340100 w 3378670"/>
                <a:gd name="connsiteY3" fmla="*/ 139700 h 1955800"/>
                <a:gd name="connsiteX4" fmla="*/ 3340100 w 3378670"/>
                <a:gd name="connsiteY4" fmla="*/ 133723 h 1955800"/>
                <a:gd name="connsiteX0" fmla="*/ 0 w 3412818"/>
                <a:gd name="connsiteY0" fmla="*/ 1955800 h 1955800"/>
                <a:gd name="connsiteX1" fmla="*/ 1705535 w 3412818"/>
                <a:gd name="connsiteY1" fmla="*/ 652182 h 1955800"/>
                <a:gd name="connsiteX2" fmla="*/ 2819400 w 3412818"/>
                <a:gd name="connsiteY2" fmla="*/ 0 h 1955800"/>
                <a:gd name="connsiteX3" fmla="*/ 3340100 w 3412818"/>
                <a:gd name="connsiteY3" fmla="*/ 139700 h 1955800"/>
                <a:gd name="connsiteX4" fmla="*/ 3411818 w 3412818"/>
                <a:gd name="connsiteY4" fmla="*/ 160617 h 1955800"/>
                <a:gd name="connsiteX0" fmla="*/ 0 w 3411818"/>
                <a:gd name="connsiteY0" fmla="*/ 1974688 h 1974688"/>
                <a:gd name="connsiteX1" fmla="*/ 1705535 w 3411818"/>
                <a:gd name="connsiteY1" fmla="*/ 671070 h 1974688"/>
                <a:gd name="connsiteX2" fmla="*/ 2819400 w 3411818"/>
                <a:gd name="connsiteY2" fmla="*/ 18888 h 1974688"/>
                <a:gd name="connsiteX3" fmla="*/ 3411818 w 3411818"/>
                <a:gd name="connsiteY3" fmla="*/ 179505 h 1974688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5809 h 1955809"/>
                <a:gd name="connsiteX1" fmla="*/ 1705535 w 3411818"/>
                <a:gd name="connsiteY1" fmla="*/ 652191 h 1955809"/>
                <a:gd name="connsiteX2" fmla="*/ 2819400 w 3411818"/>
                <a:gd name="connsiteY2" fmla="*/ 9 h 1955809"/>
                <a:gd name="connsiteX3" fmla="*/ 3411818 w 3411818"/>
                <a:gd name="connsiteY3" fmla="*/ 160626 h 1955809"/>
                <a:gd name="connsiteX0" fmla="*/ 0 w 3411818"/>
                <a:gd name="connsiteY0" fmla="*/ 1958122 h 1958122"/>
                <a:gd name="connsiteX1" fmla="*/ 1705535 w 3411818"/>
                <a:gd name="connsiteY1" fmla="*/ 654504 h 1958122"/>
                <a:gd name="connsiteX2" fmla="*/ 2819400 w 3411818"/>
                <a:gd name="connsiteY2" fmla="*/ 2322 h 1958122"/>
                <a:gd name="connsiteX3" fmla="*/ 3411818 w 3411818"/>
                <a:gd name="connsiteY3" fmla="*/ 162939 h 1958122"/>
                <a:gd name="connsiteX0" fmla="*/ 0 w 3574813"/>
                <a:gd name="connsiteY0" fmla="*/ 2057364 h 2057364"/>
                <a:gd name="connsiteX1" fmla="*/ 1705535 w 3574813"/>
                <a:gd name="connsiteY1" fmla="*/ 753746 h 2057364"/>
                <a:gd name="connsiteX2" fmla="*/ 2819400 w 3574813"/>
                <a:gd name="connsiteY2" fmla="*/ 101564 h 2057364"/>
                <a:gd name="connsiteX3" fmla="*/ 3574813 w 3574813"/>
                <a:gd name="connsiteY3" fmla="*/ 21569 h 2057364"/>
                <a:gd name="connsiteX0" fmla="*/ 0 w 3574813"/>
                <a:gd name="connsiteY0" fmla="*/ 2077668 h 2077668"/>
                <a:gd name="connsiteX1" fmla="*/ 1705535 w 3574813"/>
                <a:gd name="connsiteY1" fmla="*/ 774050 h 2077668"/>
                <a:gd name="connsiteX2" fmla="*/ 2765069 w 3574813"/>
                <a:gd name="connsiteY2" fmla="*/ 75298 h 2077668"/>
                <a:gd name="connsiteX3" fmla="*/ 3574813 w 3574813"/>
                <a:gd name="connsiteY3" fmla="*/ 41873 h 2077668"/>
                <a:gd name="connsiteX0" fmla="*/ 0 w 3574813"/>
                <a:gd name="connsiteY0" fmla="*/ 2053704 h 2053704"/>
                <a:gd name="connsiteX1" fmla="*/ 1705535 w 3574813"/>
                <a:gd name="connsiteY1" fmla="*/ 750086 h 2053704"/>
                <a:gd name="connsiteX2" fmla="*/ 2765069 w 3574813"/>
                <a:gd name="connsiteY2" fmla="*/ 51334 h 2053704"/>
                <a:gd name="connsiteX3" fmla="*/ 3574813 w 3574813"/>
                <a:gd name="connsiteY3" fmla="*/ 17909 h 2053704"/>
                <a:gd name="connsiteX0" fmla="*/ 0 w 3574813"/>
                <a:gd name="connsiteY0" fmla="*/ 2112935 h 2112935"/>
                <a:gd name="connsiteX1" fmla="*/ 1705535 w 3574813"/>
                <a:gd name="connsiteY1" fmla="*/ 809317 h 2112935"/>
                <a:gd name="connsiteX2" fmla="*/ 2889256 w 3574813"/>
                <a:gd name="connsiteY2" fmla="*/ 17425 h 2112935"/>
                <a:gd name="connsiteX3" fmla="*/ 3574813 w 3574813"/>
                <a:gd name="connsiteY3" fmla="*/ 77140 h 2112935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42894 h 2142894"/>
                <a:gd name="connsiteX1" fmla="*/ 1705535 w 3574813"/>
                <a:gd name="connsiteY1" fmla="*/ 839276 h 2142894"/>
                <a:gd name="connsiteX2" fmla="*/ 2889256 w 3574813"/>
                <a:gd name="connsiteY2" fmla="*/ 47384 h 2142894"/>
                <a:gd name="connsiteX3" fmla="*/ 3574813 w 3574813"/>
                <a:gd name="connsiteY3" fmla="*/ 107099 h 2142894"/>
                <a:gd name="connsiteX0" fmla="*/ 0 w 3574813"/>
                <a:gd name="connsiteY0" fmla="*/ 2189467 h 2189467"/>
                <a:gd name="connsiteX1" fmla="*/ 1705535 w 3574813"/>
                <a:gd name="connsiteY1" fmla="*/ 885849 h 2189467"/>
                <a:gd name="connsiteX2" fmla="*/ 2889256 w 3574813"/>
                <a:gd name="connsiteY2" fmla="*/ 93957 h 2189467"/>
                <a:gd name="connsiteX3" fmla="*/ 3574813 w 3574813"/>
                <a:gd name="connsiteY3" fmla="*/ 37247 h 2189467"/>
                <a:gd name="connsiteX0" fmla="*/ 0 w 3574813"/>
                <a:gd name="connsiteY0" fmla="*/ 2175603 h 2175603"/>
                <a:gd name="connsiteX1" fmla="*/ 1705535 w 3574813"/>
                <a:gd name="connsiteY1" fmla="*/ 871985 h 2175603"/>
                <a:gd name="connsiteX2" fmla="*/ 2889256 w 3574813"/>
                <a:gd name="connsiteY2" fmla="*/ 80093 h 2175603"/>
                <a:gd name="connsiteX3" fmla="*/ 3574813 w 3574813"/>
                <a:gd name="connsiteY3" fmla="*/ 23383 h 217560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80593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613 h 2152613"/>
                <a:gd name="connsiteX1" fmla="*/ 1705535 w 3574813"/>
                <a:gd name="connsiteY1" fmla="*/ 848995 h 2152613"/>
                <a:gd name="connsiteX2" fmla="*/ 2757308 w 3574813"/>
                <a:gd name="connsiteY2" fmla="*/ 111434 h 2152613"/>
                <a:gd name="connsiteX3" fmla="*/ 3574813 w 3574813"/>
                <a:gd name="connsiteY3" fmla="*/ 393 h 2152613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74813"/>
                <a:gd name="connsiteY0" fmla="*/ 2152220 h 2152220"/>
                <a:gd name="connsiteX1" fmla="*/ 1705535 w 3574813"/>
                <a:gd name="connsiteY1" fmla="*/ 848602 h 2152220"/>
                <a:gd name="connsiteX2" fmla="*/ 3574813 w 3574813"/>
                <a:gd name="connsiteY2" fmla="*/ 0 h 2152220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1705535 w 3551528"/>
                <a:gd name="connsiteY1" fmla="*/ 980550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  <a:gd name="connsiteX0" fmla="*/ 0 w 3551528"/>
                <a:gd name="connsiteY0" fmla="*/ 2284168 h 2284168"/>
                <a:gd name="connsiteX1" fmla="*/ 2820550 w 3551528"/>
                <a:gd name="connsiteY1" fmla="*/ 1161655 h 2284168"/>
                <a:gd name="connsiteX2" fmla="*/ 3551528 w 3551528"/>
                <a:gd name="connsiteY2" fmla="*/ 0 h 228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528" h="2284168">
                  <a:moveTo>
                    <a:pt x="0" y="2284168"/>
                  </a:moveTo>
                  <a:cubicBezTo>
                    <a:pt x="1039159" y="2261507"/>
                    <a:pt x="2338197" y="1648425"/>
                    <a:pt x="2820550" y="1161655"/>
                  </a:cubicBezTo>
                  <a:cubicBezTo>
                    <a:pt x="3302903" y="674885"/>
                    <a:pt x="3413374" y="391530"/>
                    <a:pt x="3551528" y="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BA89EE7-3272-DB4A-A073-0CCE14038515}"/>
                </a:ext>
              </a:extLst>
            </p:cNvPr>
            <p:cNvCxnSpPr/>
            <p:nvPr/>
          </p:nvCxnSpPr>
          <p:spPr bwMode="auto">
            <a:xfrm>
              <a:off x="4608264" y="2139696"/>
              <a:ext cx="3096344" cy="720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C3633B3-89B4-4846-A394-4DB40E71A9D9}"/>
                </a:ext>
              </a:extLst>
            </p:cNvPr>
            <p:cNvSpPr/>
            <p:nvPr/>
          </p:nvSpPr>
          <p:spPr bwMode="auto">
            <a:xfrm>
              <a:off x="3384128" y="2339677"/>
              <a:ext cx="432048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7911A58-A88B-FB46-BA77-1519718E5FBB}"/>
                </a:ext>
              </a:extLst>
            </p:cNvPr>
            <p:cNvCxnSpPr>
              <a:stCxn id="99" idx="4"/>
            </p:cNvCxnSpPr>
            <p:nvPr/>
          </p:nvCxnSpPr>
          <p:spPr bwMode="auto">
            <a:xfrm>
              <a:off x="3384128" y="2051645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A0262E2-5E5B-5543-A524-99E841CE2764}"/>
                </a:ext>
              </a:extLst>
            </p:cNvPr>
            <p:cNvCxnSpPr>
              <a:stCxn id="113" idx="2"/>
            </p:cNvCxnSpPr>
            <p:nvPr/>
          </p:nvCxnSpPr>
          <p:spPr bwMode="auto">
            <a:xfrm>
              <a:off x="3384128" y="2051645"/>
              <a:ext cx="0" cy="31089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71AC190-4783-D64B-A026-772B72765A5F}"/>
                </a:ext>
              </a:extLst>
            </p:cNvPr>
            <p:cNvCxnSpPr/>
            <p:nvPr/>
          </p:nvCxnSpPr>
          <p:spPr bwMode="auto">
            <a:xfrm>
              <a:off x="3600152" y="2051645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B10C68F-CD00-E244-9893-C3E282876A45}"/>
                </a:ext>
              </a:extLst>
            </p:cNvPr>
            <p:cNvCxnSpPr>
              <a:stCxn id="97" idx="2"/>
            </p:cNvCxnSpPr>
            <p:nvPr/>
          </p:nvCxnSpPr>
          <p:spPr bwMode="auto">
            <a:xfrm>
              <a:off x="3600152" y="1907629"/>
              <a:ext cx="0" cy="329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26BD49FE-3DBC-DD42-B02F-4CE5E9551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11296" y="2660904"/>
              <a:ext cx="246888" cy="266379"/>
            </a:xfrm>
            <a:prstGeom prst="rect">
              <a:avLst/>
            </a:prstGeom>
          </p:spPr>
        </p:pic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47F9B28-D540-B14C-84E5-48BA1A0FB6C6}"/>
                </a:ext>
              </a:extLst>
            </p:cNvPr>
            <p:cNvCxnSpPr/>
            <p:nvPr/>
          </p:nvCxnSpPr>
          <p:spPr bwMode="auto">
            <a:xfrm flipV="1">
              <a:off x="1798306" y="2472516"/>
              <a:ext cx="6231850" cy="1117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/>
            </a:ln>
          </p:spPr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5342447-D454-5B47-8C25-46B9FE0FEE0D}"/>
              </a:ext>
            </a:extLst>
          </p:cNvPr>
          <p:cNvGrpSpPr/>
          <p:nvPr/>
        </p:nvGrpSpPr>
        <p:grpSpPr>
          <a:xfrm>
            <a:off x="3600152" y="2319671"/>
            <a:ext cx="5834294" cy="1532174"/>
            <a:chOff x="1798306" y="1835621"/>
            <a:chExt cx="6231850" cy="1748198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8421C35C-BDAF-DC40-B7C0-1D315B4F150B}"/>
                </a:ext>
              </a:extLst>
            </p:cNvPr>
            <p:cNvCxnSpPr/>
            <p:nvPr/>
          </p:nvCxnSpPr>
          <p:spPr bwMode="auto">
            <a:xfrm flipV="1">
              <a:off x="1798306" y="3120588"/>
              <a:ext cx="6231850" cy="1117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/>
            </a:ln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16E2363-41CB-214C-9F9B-CA58ECCE2F5B}"/>
                </a:ext>
              </a:extLst>
            </p:cNvPr>
            <p:cNvCxnSpPr/>
            <p:nvPr/>
          </p:nvCxnSpPr>
          <p:spPr bwMode="auto">
            <a:xfrm>
              <a:off x="2053492" y="2339677"/>
              <a:ext cx="0" cy="8640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4E10F5A-842A-484F-A9E9-0EB73A2064DF}"/>
                </a:ext>
              </a:extLst>
            </p:cNvPr>
            <p:cNvCxnSpPr>
              <a:stCxn id="166" idx="4"/>
            </p:cNvCxnSpPr>
            <p:nvPr/>
          </p:nvCxnSpPr>
          <p:spPr bwMode="auto">
            <a:xfrm>
              <a:off x="3528144" y="2699717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AB49C7D-EED9-4041-BCAA-4314A3D70961}"/>
                </a:ext>
              </a:extLst>
            </p:cNvPr>
            <p:cNvSpPr/>
            <p:nvPr/>
          </p:nvSpPr>
          <p:spPr bwMode="auto">
            <a:xfrm>
              <a:off x="3456136" y="2555701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300472C-6E2B-1640-A19D-3FC5ECEBD25A}"/>
                </a:ext>
              </a:extLst>
            </p:cNvPr>
            <p:cNvCxnSpPr/>
            <p:nvPr/>
          </p:nvCxnSpPr>
          <p:spPr bwMode="auto">
            <a:xfrm>
              <a:off x="3709676" y="2699717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8A2EE46-B202-C140-BD15-5E8F21E81C01}"/>
                </a:ext>
              </a:extLst>
            </p:cNvPr>
            <p:cNvCxnSpPr/>
            <p:nvPr/>
          </p:nvCxnSpPr>
          <p:spPr bwMode="auto">
            <a:xfrm>
              <a:off x="7742124" y="2339677"/>
              <a:ext cx="0" cy="8640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69" name="Picture 168" descr="latex-image-1.pdf">
              <a:extLst>
                <a:ext uri="{FF2B5EF4-FFF2-40B4-BE49-F238E27FC236}">
                  <a16:creationId xmlns:a16="http://schemas.microsoft.com/office/drawing/2014/main" id="{518C872E-0843-A649-8217-EA39B8E21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1356" y="3314005"/>
              <a:ext cx="558800" cy="177800"/>
            </a:xfrm>
            <a:prstGeom prst="rect">
              <a:avLst/>
            </a:prstGeom>
          </p:spPr>
        </p:pic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69C231D8-301B-1D49-B198-93868AAA7667}"/>
                </a:ext>
              </a:extLst>
            </p:cNvPr>
            <p:cNvSpPr/>
            <p:nvPr/>
          </p:nvSpPr>
          <p:spPr bwMode="auto">
            <a:xfrm>
              <a:off x="3637668" y="2555701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1D349B5D-657A-674E-A6C5-B25F3FF0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52080" y="3275781"/>
              <a:ext cx="190207" cy="24923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066987B8-7B46-5A41-AA91-C92B1A6A3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84128" y="3275781"/>
              <a:ext cx="228864" cy="274637"/>
            </a:xfrm>
            <a:prstGeom prst="rect">
              <a:avLst/>
            </a:prstGeom>
          </p:spPr>
        </p:pic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2CD8F38-8A7A-CC4C-A846-D7417D00EF02}"/>
                </a:ext>
              </a:extLst>
            </p:cNvPr>
            <p:cNvGrpSpPr/>
            <p:nvPr/>
          </p:nvGrpSpPr>
          <p:grpSpPr>
            <a:xfrm>
              <a:off x="2087984" y="1835621"/>
              <a:ext cx="5616624" cy="1296144"/>
              <a:chOff x="3024091" y="2123655"/>
              <a:chExt cx="5616624" cy="1296144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38C1EE44-300D-1D4F-9D78-9F40657727AC}"/>
                  </a:ext>
                </a:extLst>
              </p:cNvPr>
              <p:cNvCxnSpPr>
                <a:endCxn id="188" idx="0"/>
              </p:cNvCxnSpPr>
              <p:nvPr/>
            </p:nvCxnSpPr>
            <p:spPr bwMode="auto">
              <a:xfrm flipV="1">
                <a:off x="3024091" y="2474957"/>
                <a:ext cx="1421484" cy="9277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8" name="Arc 187">
                <a:extLst>
                  <a:ext uri="{FF2B5EF4-FFF2-40B4-BE49-F238E27FC236}">
                    <a16:creationId xmlns:a16="http://schemas.microsoft.com/office/drawing/2014/main" id="{3E6C9772-378E-6F45-AA07-22740CE84E48}"/>
                  </a:ext>
                </a:extLst>
              </p:cNvPr>
              <p:cNvSpPr/>
              <p:nvPr/>
            </p:nvSpPr>
            <p:spPr bwMode="auto">
              <a:xfrm>
                <a:off x="4320235" y="2358483"/>
                <a:ext cx="1080120" cy="648073"/>
              </a:xfrm>
              <a:prstGeom prst="arc">
                <a:avLst>
                  <a:gd name="adj1" fmla="val 12395245"/>
                  <a:gd name="adj2" fmla="val 20915745"/>
                </a:avLst>
              </a:prstGeom>
              <a:noFill/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89" name="Arc 188">
                <a:extLst>
                  <a:ext uri="{FF2B5EF4-FFF2-40B4-BE49-F238E27FC236}">
                    <a16:creationId xmlns:a16="http://schemas.microsoft.com/office/drawing/2014/main" id="{B6CAFE97-B408-874A-A36A-648E4AFB784D}"/>
                  </a:ext>
                </a:extLst>
              </p:cNvPr>
              <p:cNvSpPr/>
              <p:nvPr/>
            </p:nvSpPr>
            <p:spPr bwMode="auto">
              <a:xfrm>
                <a:off x="5328347" y="2123655"/>
                <a:ext cx="1080120" cy="648073"/>
              </a:xfrm>
              <a:prstGeom prst="arc">
                <a:avLst>
                  <a:gd name="adj1" fmla="val 1650790"/>
                  <a:gd name="adj2" fmla="val 10100673"/>
                </a:avLst>
              </a:prstGeom>
              <a:noFill/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D0857019-4819-CC4F-A3DA-19F160B54780}"/>
                  </a:ext>
                </a:extLst>
              </p:cNvPr>
              <p:cNvCxnSpPr>
                <a:endCxn id="191" idx="2"/>
              </p:cNvCxnSpPr>
              <p:nvPr/>
            </p:nvCxnSpPr>
            <p:spPr bwMode="auto">
              <a:xfrm flipH="1" flipV="1">
                <a:off x="6959475" y="2645912"/>
                <a:ext cx="1681240" cy="7738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F1CE8464-79DD-5D48-B3D8-4491D228B4D6}"/>
                  </a:ext>
                </a:extLst>
              </p:cNvPr>
              <p:cNvSpPr/>
              <p:nvPr/>
            </p:nvSpPr>
            <p:spPr bwMode="auto">
              <a:xfrm>
                <a:off x="6089904" y="2578608"/>
                <a:ext cx="1080120" cy="648073"/>
              </a:xfrm>
              <a:prstGeom prst="arc">
                <a:avLst>
                  <a:gd name="adj1" fmla="val 12832221"/>
                  <a:gd name="adj2" fmla="val 19324603"/>
                </a:avLst>
              </a:prstGeom>
              <a:noFill/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C656BA5-FF07-6A4B-8606-F49C251443A8}"/>
                </a:ext>
              </a:extLst>
            </p:cNvPr>
            <p:cNvCxnSpPr>
              <a:stCxn id="179" idx="4"/>
            </p:cNvCxnSpPr>
            <p:nvPr/>
          </p:nvCxnSpPr>
          <p:spPr bwMode="auto">
            <a:xfrm>
              <a:off x="3024088" y="2699717"/>
              <a:ext cx="0" cy="4320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7F81A9A-C2AE-3E4C-8912-6B69A0633ED9}"/>
                </a:ext>
              </a:extLst>
            </p:cNvPr>
            <p:cNvSpPr/>
            <p:nvPr/>
          </p:nvSpPr>
          <p:spPr bwMode="auto">
            <a:xfrm>
              <a:off x="2952080" y="2555701"/>
              <a:ext cx="144016" cy="144016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EB88B014-8924-6E43-8834-638BE8730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41296" y="3297434"/>
              <a:ext cx="265430" cy="286385"/>
            </a:xfrm>
            <a:prstGeom prst="rect">
              <a:avLst/>
            </a:prstGeom>
          </p:spPr>
        </p:pic>
      </p:grpSp>
      <p:sp>
        <p:nvSpPr>
          <p:cNvPr id="192" name="Title 1">
            <a:extLst>
              <a:ext uri="{FF2B5EF4-FFF2-40B4-BE49-F238E27FC236}">
                <a16:creationId xmlns:a16="http://schemas.microsoft.com/office/drawing/2014/main" id="{0858833E-EC09-FD47-91EE-6521DEED56D9}"/>
              </a:ext>
            </a:extLst>
          </p:cNvPr>
          <p:cNvSpPr txBox="1">
            <a:spLocks/>
          </p:cNvSpPr>
          <p:nvPr/>
        </p:nvSpPr>
        <p:spPr bwMode="auto">
          <a:xfrm>
            <a:off x="468313" y="326054"/>
            <a:ext cx="9612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4000" kern="0" dirty="0">
                <a:latin typeface="Calibri"/>
              </a:rPr>
              <a:t>Towards real-world temporal dynamics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9E64EF4-19F7-D244-85EA-8DF2B6FC8273}"/>
              </a:ext>
            </a:extLst>
          </p:cNvPr>
          <p:cNvSpPr txBox="1"/>
          <p:nvPr/>
        </p:nvSpPr>
        <p:spPr>
          <a:xfrm>
            <a:off x="468415" y="5652045"/>
            <a:ext cx="9252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/>
              <a:t>Recent</a:t>
            </a:r>
            <a:r>
              <a:rPr lang="de-DE" sz="3200" b="1" dirty="0"/>
              <a:t> </a:t>
            </a:r>
            <a:r>
              <a:rPr lang="de-DE" sz="3200" b="1" dirty="0" err="1"/>
              <a:t>works</a:t>
            </a:r>
            <a:r>
              <a:rPr lang="de-DE" sz="3200" b="1" dirty="0"/>
              <a:t> </a:t>
            </a:r>
            <a:r>
              <a:rPr lang="de-DE" sz="3200" b="1" dirty="0" err="1"/>
              <a:t>make</a:t>
            </a:r>
            <a:r>
              <a:rPr lang="de-DE" sz="3200" b="1" dirty="0"/>
              <a:t> </a:t>
            </a:r>
            <a:r>
              <a:rPr lang="de-DE" sz="3200" b="1" dirty="0" err="1"/>
              <a:t>use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>
                <a:solidFill>
                  <a:srgbClr val="C00000"/>
                </a:solidFill>
              </a:rPr>
              <a:t>RNNs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capture</a:t>
            </a:r>
            <a:r>
              <a:rPr lang="de-DE" sz="3200" b="1" dirty="0"/>
              <a:t> </a:t>
            </a:r>
            <a:r>
              <a:rPr lang="de-DE" sz="3200" b="1" dirty="0" err="1"/>
              <a:t>more</a:t>
            </a:r>
            <a:r>
              <a:rPr lang="de-DE" sz="3200" b="1" dirty="0"/>
              <a:t> </a:t>
            </a:r>
            <a:r>
              <a:rPr lang="de-DE" sz="3200" b="1" dirty="0" err="1"/>
              <a:t>complex</a:t>
            </a:r>
            <a:r>
              <a:rPr lang="de-DE" sz="3200" b="1" dirty="0"/>
              <a:t> </a:t>
            </a:r>
            <a:r>
              <a:rPr lang="de-DE" sz="3200" b="1" dirty="0" err="1"/>
              <a:t>dynamics</a:t>
            </a:r>
            <a:r>
              <a:rPr lang="de-DE" sz="3200" b="1" dirty="0"/>
              <a:t> </a:t>
            </a:r>
            <a:endParaRPr lang="de-DE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66F4B-CD8F-964B-92C2-6B194CC12CE7}"/>
              </a:ext>
            </a:extLst>
          </p:cNvPr>
          <p:cNvSpPr/>
          <p:nvPr/>
        </p:nvSpPr>
        <p:spPr>
          <a:xfrm>
            <a:off x="2636993" y="6765264"/>
            <a:ext cx="7299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[Du et al., 2016; Dai et al., 2016; Mei &amp; Eisner, 2017; Jing &amp;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2017; Trivedi et al., 2017; Xiao et al., 2017a; 2018] </a:t>
            </a:r>
          </a:p>
        </p:txBody>
      </p:sp>
    </p:spTree>
    <p:extLst>
      <p:ext uri="{BB962C8B-B14F-4D97-AF65-F5344CB8AC3E}">
        <p14:creationId xmlns:p14="http://schemas.microsoft.com/office/powerpoint/2010/main" val="1015995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Neural Hawkes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40588-86FA-4A4C-AB49-3248F27FF6C0}"/>
              </a:ext>
            </a:extLst>
          </p:cNvPr>
          <p:cNvSpPr/>
          <p:nvPr/>
        </p:nvSpPr>
        <p:spPr>
          <a:xfrm>
            <a:off x="7390134" y="7092205"/>
            <a:ext cx="261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[Mei &amp; Eisner, NIPS 2017]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2AEA8-F773-D142-8D06-5A18B1B26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784" y="4175243"/>
            <a:ext cx="9634962" cy="262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22986-CC14-6A4F-9CC3-3F6E1A1CF3F0}"/>
              </a:ext>
            </a:extLst>
          </p:cNvPr>
          <p:cNvSpPr txBox="1"/>
          <p:nvPr/>
        </p:nvSpPr>
        <p:spPr>
          <a:xfrm>
            <a:off x="699247" y="1954306"/>
            <a:ext cx="8306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dirty="0"/>
              <a:t> History effect does not need to be additive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30130D3-8CF4-8446-A20D-82A4F832EF1F}"/>
              </a:ext>
            </a:extLst>
          </p:cNvPr>
          <p:cNvSpPr txBox="1"/>
          <p:nvPr/>
        </p:nvSpPr>
        <p:spPr>
          <a:xfrm>
            <a:off x="715839" y="2608545"/>
            <a:ext cx="7077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2) Allows for complex memory effects </a:t>
            </a:r>
          </a:p>
          <a:p>
            <a:r>
              <a:rPr lang="en-US" sz="3200" dirty="0"/>
              <a:t>    (such as delays)</a:t>
            </a:r>
          </a:p>
        </p:txBody>
      </p:sp>
    </p:spTree>
    <p:extLst>
      <p:ext uri="{BB962C8B-B14F-4D97-AF65-F5344CB8AC3E}">
        <p14:creationId xmlns:p14="http://schemas.microsoft.com/office/powerpoint/2010/main" val="207671272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D1D20-E8F6-4F4A-8CFD-C04E833F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352" y="2771725"/>
            <a:ext cx="3780528" cy="474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2AEA8-F773-D142-8D06-5A18B1B26A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784" y="4175243"/>
            <a:ext cx="9634962" cy="26289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DBF42C-224A-E74C-AB3D-90E8A031D979}"/>
              </a:ext>
            </a:extLst>
          </p:cNvPr>
          <p:cNvSpPr/>
          <p:nvPr/>
        </p:nvSpPr>
        <p:spPr>
          <a:xfrm>
            <a:off x="6624735" y="1979637"/>
            <a:ext cx="2808065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Memory</a:t>
            </a:r>
          </a:p>
        </p:txBody>
      </p:sp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Neural Hawkes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40588-86FA-4A4C-AB49-3248F27FF6C0}"/>
              </a:ext>
            </a:extLst>
          </p:cNvPr>
          <p:cNvSpPr/>
          <p:nvPr/>
        </p:nvSpPr>
        <p:spPr>
          <a:xfrm>
            <a:off x="7390134" y="7092205"/>
            <a:ext cx="261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[Mei &amp; Eisner, NIPS 2017]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0A640-2C8A-F546-8665-7691C3028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55" y="1763613"/>
            <a:ext cx="4444929" cy="603384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E50311FF-E423-7240-91A7-E62E5178E391}"/>
              </a:ext>
            </a:extLst>
          </p:cNvPr>
          <p:cNvSpPr/>
          <p:nvPr/>
        </p:nvSpPr>
        <p:spPr bwMode="auto">
          <a:xfrm rot="5400000">
            <a:off x="7785438" y="1375520"/>
            <a:ext cx="387961" cy="2330698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88A865-08F5-2C42-85B5-D57143C9FFF4}"/>
              </a:ext>
            </a:extLst>
          </p:cNvPr>
          <p:cNvSpPr/>
          <p:nvPr/>
        </p:nvSpPr>
        <p:spPr>
          <a:xfrm>
            <a:off x="954374" y="3312656"/>
            <a:ext cx="3509874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Excitation &amp; inhibition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87C2CC-3C64-5B41-8CED-7B36D4DB3231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V="1">
            <a:off x="2709311" y="2433230"/>
            <a:ext cx="746825" cy="87942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FE8F74-77C5-2441-9E3A-FC6904A85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56" y="2987749"/>
            <a:ext cx="7848872" cy="309634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48006" cmpd="thickThin">
            <a:solidFill>
              <a:srgbClr val="448495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Corbel" charset="0"/>
              </a:rPr>
              <a:t>Parameter learning using stochastic gradient descent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06A025-6AD2-2640-921A-3BC3E040BF2C}"/>
              </a:ext>
            </a:extLst>
          </p:cNvPr>
          <p:cNvSpPr/>
          <p:nvPr/>
        </p:nvSpPr>
        <p:spPr>
          <a:xfrm rot="20317857">
            <a:off x="6758115" y="4872480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/>
              </a:rPr>
              <a:t>Details in the reference below!</a:t>
            </a:r>
          </a:p>
        </p:txBody>
      </p:sp>
    </p:spTree>
    <p:extLst>
      <p:ext uri="{BB962C8B-B14F-4D97-AF65-F5344CB8AC3E}">
        <p14:creationId xmlns:p14="http://schemas.microsoft.com/office/powerpoint/2010/main" val="2052960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Applications (I): Predictive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D0045-C884-844B-9EA7-085DE479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45" y="1641088"/>
            <a:ext cx="3516955" cy="3434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B21E9-8CBE-844F-BCF1-4ADEE06D9268}"/>
              </a:ext>
            </a:extLst>
          </p:cNvPr>
          <p:cNvSpPr txBox="1"/>
          <p:nvPr/>
        </p:nvSpPr>
        <p:spPr>
          <a:xfrm>
            <a:off x="359792" y="1301948"/>
            <a:ext cx="408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Know-Evolve</a:t>
            </a:r>
            <a:r>
              <a:rPr lang="en-US" b="1" dirty="0"/>
              <a:t>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Trivedi et al. (2017)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55039B-B671-E14C-950A-E1E1C5E200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768" y="5292005"/>
            <a:ext cx="9843406" cy="24116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E1ADE2-4DDD-3E4B-8EEA-851E6B390B5B}"/>
              </a:ext>
            </a:extLst>
          </p:cNvPr>
          <p:cNvSpPr txBox="1"/>
          <p:nvPr/>
        </p:nvSpPr>
        <p:spPr>
          <a:xfrm>
            <a:off x="1655936" y="5164427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Neural Survival Recommender</a:t>
            </a:r>
            <a:r>
              <a:rPr lang="en-US" b="1" dirty="0"/>
              <a:t>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Jing &amp;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(2017)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81F0C-D4F7-B441-81B2-36700DCEF2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5471" y="1697219"/>
            <a:ext cx="4563542" cy="3234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C49069-155E-FD41-9BB0-4B2739A67740}"/>
              </a:ext>
            </a:extLst>
          </p:cNvPr>
          <p:cNvSpPr txBox="1"/>
          <p:nvPr/>
        </p:nvSpPr>
        <p:spPr>
          <a:xfrm>
            <a:off x="5269422" y="1327887"/>
            <a:ext cx="4466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/>
              <a:t>Coevolutionary Embedding</a:t>
            </a:r>
            <a:r>
              <a:rPr lang="en-US" b="1" dirty="0"/>
              <a:t>,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			Dai et al.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78659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407438-AA64-7C45-915E-987424D19271}"/>
              </a:ext>
            </a:extLst>
          </p:cNvPr>
          <p:cNvSpPr/>
          <p:nvPr/>
        </p:nvSpPr>
        <p:spPr>
          <a:xfrm>
            <a:off x="5759672" y="2866228"/>
            <a:ext cx="3494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NimbusRomNo9L"/>
              </a:rPr>
              <a:t>Wasserstein-</a:t>
            </a:r>
            <a:r>
              <a:rPr lang="de-DE" sz="2400" b="1" dirty="0" err="1">
                <a:latin typeface="NimbusRomNo9L"/>
              </a:rPr>
              <a:t>Distance</a:t>
            </a:r>
            <a:r>
              <a:rPr lang="de-DE" sz="2400" b="1" dirty="0">
                <a:latin typeface="NimbusRomNo9L"/>
              </a:rPr>
              <a:t> </a:t>
            </a:r>
            <a:r>
              <a:rPr lang="de-DE" sz="2400" b="1" dirty="0" err="1">
                <a:latin typeface="NimbusRomNo9L"/>
              </a:rPr>
              <a:t>for</a:t>
            </a:r>
            <a:r>
              <a:rPr lang="de-DE" sz="2400" b="1" dirty="0">
                <a:latin typeface="NimbusRomNo9L"/>
              </a:rPr>
              <a:t> </a:t>
            </a:r>
          </a:p>
          <a:p>
            <a:pPr algn="ctr"/>
            <a:r>
              <a:rPr lang="de-DE" sz="2400" b="1" dirty="0">
                <a:latin typeface="NimbusRomNo9L"/>
              </a:rPr>
              <a:t>Temporal Point </a:t>
            </a:r>
            <a:r>
              <a:rPr lang="de-DE" sz="2400" b="1" dirty="0" err="1">
                <a:latin typeface="NimbusRomNo9L"/>
              </a:rPr>
              <a:t>Processes</a:t>
            </a:r>
            <a:r>
              <a:rPr lang="de-DE" sz="2400" b="1" dirty="0">
                <a:latin typeface="NimbusRomNo9L"/>
              </a:rPr>
              <a:t> </a:t>
            </a:r>
            <a:endParaRPr lang="de-DE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050B1-07FE-7C4C-A02F-CD802511F5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907" y="2434180"/>
            <a:ext cx="5773509" cy="1941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E0E2E-93F7-4B44-9FB8-D5A2EE6912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1885" y="4139877"/>
            <a:ext cx="6332755" cy="3318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ACAB08-3761-6D4F-9790-4E8375FD88E5}"/>
              </a:ext>
            </a:extLst>
          </p:cNvPr>
          <p:cNvSpPr txBox="1"/>
          <p:nvPr/>
        </p:nvSpPr>
        <p:spPr>
          <a:xfrm>
            <a:off x="1325548" y="5823659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GAN </a:t>
            </a:r>
            <a:r>
              <a:rPr lang="de-DE" sz="2400" b="1" dirty="0" err="1"/>
              <a:t>architecture</a:t>
            </a:r>
            <a:endParaRPr lang="de-DE" sz="24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0ABC13-A5B4-D442-96E4-3FD90903CB59}"/>
              </a:ext>
            </a:extLst>
          </p:cNvPr>
          <p:cNvSpPr txBox="1">
            <a:spLocks/>
          </p:cNvSpPr>
          <p:nvPr/>
        </p:nvSpPr>
        <p:spPr bwMode="auto">
          <a:xfrm>
            <a:off x="468313" y="295275"/>
            <a:ext cx="9612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4000" kern="0" dirty="0">
                <a:latin typeface="Calibri"/>
              </a:rPr>
              <a:t>Applications (II): Generative Models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842871-96A2-D94A-9ACE-16D61FEBA485}"/>
              </a:ext>
            </a:extLst>
          </p:cNvPr>
          <p:cNvSpPr/>
          <p:nvPr/>
        </p:nvSpPr>
        <p:spPr>
          <a:xfrm>
            <a:off x="7488584" y="7154921"/>
            <a:ext cx="2559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[Xiao et al., 2017 &amp; 2018]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44DD7-5AA3-E24D-B1D6-10A5784000A7}"/>
              </a:ext>
            </a:extLst>
          </p:cNvPr>
          <p:cNvSpPr txBox="1"/>
          <p:nvPr/>
        </p:nvSpPr>
        <p:spPr>
          <a:xfrm>
            <a:off x="396210" y="1619597"/>
            <a:ext cx="93554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C00000"/>
                </a:solidFill>
              </a:rPr>
              <a:t>Key </a:t>
            </a:r>
            <a:r>
              <a:rPr lang="de-DE" sz="3200" b="1" dirty="0" err="1">
                <a:solidFill>
                  <a:srgbClr val="C00000"/>
                </a:solidFill>
              </a:rPr>
              <a:t>idea</a:t>
            </a:r>
            <a:r>
              <a:rPr lang="de-DE" sz="3200" b="1" dirty="0">
                <a:solidFill>
                  <a:srgbClr val="C00000"/>
                </a:solidFill>
              </a:rPr>
              <a:t>: </a:t>
            </a:r>
            <a:r>
              <a:rPr lang="de-DE" sz="3200" b="1" dirty="0" err="1"/>
              <a:t>Intensity</a:t>
            </a:r>
            <a:r>
              <a:rPr lang="de-DE" sz="3200" b="1" dirty="0"/>
              <a:t>- </a:t>
            </a:r>
            <a:r>
              <a:rPr lang="de-DE" sz="3200" b="1" dirty="0" err="1"/>
              <a:t>and</a:t>
            </a:r>
            <a:r>
              <a:rPr lang="de-DE" sz="3200" b="1" dirty="0"/>
              <a:t> </a:t>
            </a:r>
            <a:r>
              <a:rPr lang="de-DE" sz="3200" b="1" dirty="0" err="1"/>
              <a:t>likelihood-free</a:t>
            </a:r>
            <a:r>
              <a:rPr lang="de-DE" sz="3200" b="1" dirty="0"/>
              <a:t> </a:t>
            </a:r>
            <a:r>
              <a:rPr lang="de-DE" sz="3200" b="1" dirty="0" err="1"/>
              <a:t>models</a:t>
            </a:r>
            <a:endParaRPr lang="de-DE" sz="3200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61437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0" y="2999749"/>
            <a:ext cx="1008062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ctr" eaLnBrk="1">
              <a:lnSpc>
                <a:spcPct val="80000"/>
              </a:lnSpc>
              <a:spcAft>
                <a:spcPts val="1200"/>
              </a:spcAft>
            </a:pPr>
            <a:r>
              <a:rPr lang="en-US" sz="5000" dirty="0">
                <a:solidFill>
                  <a:schemeClr val="tx1"/>
                </a:solidFill>
                <a:latin typeface="Calibri"/>
              </a:rPr>
              <a:t>Models &amp; Inference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3923853"/>
            <a:ext cx="1008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1. Modeling event sequences</a:t>
            </a:r>
          </a:p>
          <a:p>
            <a:pPr algn="ctr"/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2. Clustering event sequences</a:t>
            </a:r>
            <a:b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</a:br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3. Capturing complex dynamics</a:t>
            </a:r>
          </a:p>
          <a:p>
            <a:pPr algn="ctr"/>
            <a:r>
              <a:rPr lang="en-US" sz="3000" b="1" dirty="0">
                <a:latin typeface="Calibri"/>
              </a:rPr>
              <a:t>4. Causal reasoning on event sequences</a:t>
            </a:r>
          </a:p>
        </p:txBody>
      </p:sp>
    </p:spTree>
    <p:extLst>
      <p:ext uri="{BB962C8B-B14F-4D97-AF65-F5344CB8AC3E}">
        <p14:creationId xmlns:p14="http://schemas.microsoft.com/office/powerpoint/2010/main" val="3443534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Temporal point processes beyond prediction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5D0F0A-A49E-6A43-8A0F-1F553BC76D92}"/>
              </a:ext>
            </a:extLst>
          </p:cNvPr>
          <p:cNvSpPr txBox="1"/>
          <p:nvPr/>
        </p:nvSpPr>
        <p:spPr>
          <a:xfrm>
            <a:off x="287783" y="1331565"/>
            <a:ext cx="950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So </a:t>
            </a:r>
            <a:r>
              <a:rPr lang="de-DE" sz="2800" dirty="0" err="1"/>
              <a:t>far</a:t>
            </a:r>
            <a:r>
              <a:rPr lang="de-DE" sz="2800" dirty="0"/>
              <a:t>, </a:t>
            </a:r>
            <a:r>
              <a:rPr lang="de-DE" sz="2800" dirty="0" err="1"/>
              <a:t>we</a:t>
            </a:r>
            <a:r>
              <a:rPr lang="de-DE" sz="2800" dirty="0"/>
              <a:t> </a:t>
            </a:r>
            <a:r>
              <a:rPr lang="de-DE" sz="2800" dirty="0" err="1"/>
              <a:t>have</a:t>
            </a:r>
            <a:r>
              <a:rPr lang="de-DE" sz="2800" dirty="0"/>
              <a:t> </a:t>
            </a:r>
            <a:r>
              <a:rPr lang="de-DE" sz="2800" dirty="0" err="1"/>
              <a:t>focused</a:t>
            </a:r>
            <a:r>
              <a:rPr lang="de-DE" sz="2800" dirty="0"/>
              <a:t> on </a:t>
            </a:r>
            <a:r>
              <a:rPr lang="de-DE" sz="2800" dirty="0" err="1"/>
              <a:t>models</a:t>
            </a:r>
            <a:r>
              <a:rPr lang="de-DE" sz="2800" dirty="0"/>
              <a:t> </a:t>
            </a:r>
            <a:r>
              <a:rPr lang="de-DE" sz="2800" dirty="0" err="1"/>
              <a:t>that</a:t>
            </a:r>
            <a:r>
              <a:rPr lang="de-DE" sz="2800" dirty="0"/>
              <a:t> </a:t>
            </a:r>
            <a:r>
              <a:rPr lang="de-DE" sz="2800" dirty="0" err="1"/>
              <a:t>improve</a:t>
            </a:r>
            <a:r>
              <a:rPr lang="de-DE" sz="2800" dirty="0"/>
              <a:t> </a:t>
            </a:r>
            <a:r>
              <a:rPr lang="de-DE" sz="2800" dirty="0" err="1"/>
              <a:t>preditions</a:t>
            </a:r>
            <a:r>
              <a:rPr lang="de-DE" sz="2800" dirty="0"/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A8B85A-73D8-4140-BFA0-7B754F70918B}"/>
              </a:ext>
            </a:extLst>
          </p:cNvPr>
          <p:cNvSpPr txBox="1"/>
          <p:nvPr/>
        </p:nvSpPr>
        <p:spPr>
          <a:xfrm>
            <a:off x="287783" y="4427909"/>
            <a:ext cx="950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Recent</a:t>
            </a:r>
            <a:r>
              <a:rPr lang="de-DE" sz="2800" dirty="0"/>
              <a:t> </a:t>
            </a:r>
            <a:r>
              <a:rPr lang="de-DE" sz="2800" dirty="0" err="1"/>
              <a:t>works</a:t>
            </a:r>
            <a:r>
              <a:rPr lang="de-DE" sz="2800" dirty="0"/>
              <a:t> </a:t>
            </a:r>
            <a:r>
              <a:rPr lang="de-DE" sz="2800" dirty="0" err="1"/>
              <a:t>have</a:t>
            </a:r>
            <a:r>
              <a:rPr lang="de-DE" sz="2800" dirty="0"/>
              <a:t> </a:t>
            </a:r>
            <a:r>
              <a:rPr lang="de-DE" sz="2800" dirty="0" err="1"/>
              <a:t>focused</a:t>
            </a:r>
            <a:r>
              <a:rPr lang="de-DE" sz="2800" dirty="0"/>
              <a:t> on </a:t>
            </a:r>
            <a:r>
              <a:rPr lang="de-DE" sz="2800" dirty="0" err="1"/>
              <a:t>performing</a:t>
            </a:r>
            <a:r>
              <a:rPr lang="de-DE" sz="2800" dirty="0"/>
              <a:t> </a:t>
            </a:r>
            <a:r>
              <a:rPr lang="de-DE" sz="2800" b="1" dirty="0" err="1"/>
              <a:t>causal</a:t>
            </a:r>
            <a:r>
              <a:rPr lang="de-DE" sz="2800" b="1" dirty="0"/>
              <a:t> </a:t>
            </a:r>
            <a:r>
              <a:rPr lang="de-DE" sz="2800" b="1" dirty="0" err="1"/>
              <a:t>inference</a:t>
            </a:r>
            <a:r>
              <a:rPr lang="de-DE" sz="2800" b="1" dirty="0"/>
              <a:t> </a:t>
            </a:r>
            <a:r>
              <a:rPr lang="de-DE" sz="2800" b="1" dirty="0" err="1"/>
              <a:t>using</a:t>
            </a:r>
            <a:r>
              <a:rPr lang="de-DE" sz="2800" b="1" dirty="0"/>
              <a:t> </a:t>
            </a:r>
            <a:r>
              <a:rPr lang="de-DE" sz="2800" b="1" dirty="0" err="1"/>
              <a:t>event</a:t>
            </a:r>
            <a:r>
              <a:rPr lang="de-DE" sz="2800" b="1" dirty="0"/>
              <a:t> </a:t>
            </a:r>
            <a:r>
              <a:rPr lang="de-DE" sz="2800" b="1" dirty="0" err="1"/>
              <a:t>sequences</a:t>
            </a:r>
            <a:r>
              <a:rPr lang="de-DE" sz="2800" dirty="0"/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601B0-0937-1A44-9128-104CFCB37E5E}"/>
              </a:ext>
            </a:extLst>
          </p:cNvPr>
          <p:cNvSpPr txBox="1"/>
          <p:nvPr/>
        </p:nvSpPr>
        <p:spPr>
          <a:xfrm>
            <a:off x="7093287" y="188179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Recommendations</a:t>
            </a:r>
            <a:endParaRPr lang="de-DE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56E346-2A6F-F04A-8261-0A11754FC665}"/>
              </a:ext>
            </a:extLst>
          </p:cNvPr>
          <p:cNvSpPr txBox="1"/>
          <p:nvPr/>
        </p:nvSpPr>
        <p:spPr>
          <a:xfrm>
            <a:off x="287784" y="2917482"/>
            <a:ext cx="142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Link </a:t>
            </a:r>
            <a:r>
              <a:rPr lang="de-DE" b="1" dirty="0" err="1"/>
              <a:t>prediction</a:t>
            </a:r>
            <a:endParaRPr lang="de-DE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C0D95D0-12F0-9E42-AE8D-E4ED73972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10" r="6675"/>
          <a:stretch/>
        </p:blipFill>
        <p:spPr>
          <a:xfrm>
            <a:off x="3649549" y="1907629"/>
            <a:ext cx="2251227" cy="246736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8C90B55-210D-D346-9DFF-47A750A3EB22}"/>
              </a:ext>
            </a:extLst>
          </p:cNvPr>
          <p:cNvSpPr txBox="1"/>
          <p:nvPr/>
        </p:nvSpPr>
        <p:spPr>
          <a:xfrm>
            <a:off x="5034116" y="2051645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Community </a:t>
            </a:r>
          </a:p>
          <a:p>
            <a:r>
              <a:rPr lang="de-DE" b="1" dirty="0" err="1"/>
              <a:t>detection</a:t>
            </a:r>
            <a:endParaRPr lang="de-DE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D8A2E-14FE-A84D-AB2E-F6D520779B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723" y="2195661"/>
            <a:ext cx="2063998" cy="2007780"/>
          </a:xfrm>
          <a:prstGeom prst="rect">
            <a:avLst/>
          </a:prstGeom>
        </p:spPr>
      </p:pic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86D4237-4DC4-1B4F-9781-650910DEC9B9}"/>
              </a:ext>
            </a:extLst>
          </p:cNvPr>
          <p:cNvSpPr txBox="1">
            <a:spLocks/>
          </p:cNvSpPr>
          <p:nvPr/>
        </p:nvSpPr>
        <p:spPr bwMode="auto">
          <a:xfrm>
            <a:off x="1129268" y="4178610"/>
            <a:ext cx="196319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[Trivedi et al., 2017]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05C4243-BF77-8A4F-9DED-555D11A8CB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1843" y="2112840"/>
            <a:ext cx="3076422" cy="20546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355D312-6BC0-9B40-98C9-C09F94D7D325}"/>
              </a:ext>
            </a:extLst>
          </p:cNvPr>
          <p:cNvSpPr txBox="1"/>
          <p:nvPr/>
        </p:nvSpPr>
        <p:spPr>
          <a:xfrm>
            <a:off x="8229642" y="4058577"/>
            <a:ext cx="172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[Dai et al., 2017]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15D2784-EAD4-464A-8303-13423106212B}"/>
              </a:ext>
            </a:extLst>
          </p:cNvPr>
          <p:cNvSpPr txBox="1"/>
          <p:nvPr/>
        </p:nvSpPr>
        <p:spPr>
          <a:xfrm>
            <a:off x="5124638" y="4139877"/>
            <a:ext cx="182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[Xiao et al., 2017]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9822C1-63F1-7D4B-9585-AB3386146B00}"/>
              </a:ext>
            </a:extLst>
          </p:cNvPr>
          <p:cNvSpPr txBox="1">
            <a:spLocks/>
          </p:cNvSpPr>
          <p:nvPr/>
        </p:nvSpPr>
        <p:spPr bwMode="auto">
          <a:xfrm>
            <a:off x="2376016" y="7236221"/>
            <a:ext cx="81776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2016;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Achab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2017;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Kuśmierczyk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&amp; Gomez-Rodriguez, 2018]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289A04A-49C2-5A47-B48A-15EC34D15B92}"/>
              </a:ext>
            </a:extLst>
          </p:cNvPr>
          <p:cNvGrpSpPr/>
          <p:nvPr/>
        </p:nvGrpSpPr>
        <p:grpSpPr>
          <a:xfrm>
            <a:off x="6696496" y="4859957"/>
            <a:ext cx="2083405" cy="2401708"/>
            <a:chOff x="1439912" y="1907629"/>
            <a:chExt cx="2664296" cy="324036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C43E963-09D1-1E43-9721-1E88C0BE3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ECBC63-2B8A-8B48-8E32-85E3F422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CF8B30F-2347-4F46-A92A-CDD99248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D429713-A941-0447-A2AE-AAD585D73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ACE32C5-61D8-1C48-A225-044FB12949F7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6BA7223-6A2B-3544-8C55-C287F78452BC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FEB6656-986C-A14D-8D72-284A3B2B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F9B28E0-5BC5-F449-AC65-EBACA3AFCC66}"/>
                </a:ext>
              </a:extLst>
            </p:cNvPr>
            <p:cNvCxnSpPr>
              <a:endCxn id="58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B5D0A9D-EB86-F749-A16F-84283FBF20AF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93345E8-3B9F-084B-A471-4006CB9827A8}"/>
                </a:ext>
              </a:extLst>
            </p:cNvPr>
            <p:cNvCxnSpPr>
              <a:cxnSpLocks/>
              <a:endCxn id="57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DA17D9E-4506-5140-B2AA-3A00591C6AEB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DE93DEF-94E6-9446-9527-1237CEB47F45}"/>
              </a:ext>
            </a:extLst>
          </p:cNvPr>
          <p:cNvSpPr txBox="1"/>
          <p:nvPr/>
        </p:nvSpPr>
        <p:spPr>
          <a:xfrm>
            <a:off x="5544368" y="6156966"/>
            <a:ext cx="177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Granger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causality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graph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7629D1-0622-B047-966D-E45EDE2AC008}"/>
              </a:ext>
            </a:extLst>
          </p:cNvPr>
          <p:cNvGrpSpPr/>
          <p:nvPr/>
        </p:nvGrpSpPr>
        <p:grpSpPr>
          <a:xfrm>
            <a:off x="1655936" y="5524779"/>
            <a:ext cx="2188035" cy="1226813"/>
            <a:chOff x="5206847" y="5511942"/>
            <a:chExt cx="2188035" cy="1226813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80E5F8C-927E-B644-95EF-DE7DA2DF51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3395" y="6517834"/>
              <a:ext cx="576064" cy="1219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82" name="Picture 6" descr="Related image">
              <a:extLst>
                <a:ext uri="{FF2B5EF4-FFF2-40B4-BE49-F238E27FC236}">
                  <a16:creationId xmlns:a16="http://schemas.microsoft.com/office/drawing/2014/main" id="{1AED2F22-E583-CA42-99B2-A5895A06B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847" y="6156101"/>
              <a:ext cx="577273" cy="57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File:Twemoji2 1f642.svg">
              <a:extLst>
                <a:ext uri="{FF2B5EF4-FFF2-40B4-BE49-F238E27FC236}">
                  <a16:creationId xmlns:a16="http://schemas.microsoft.com/office/drawing/2014/main" id="{8FAF8E26-E7A2-DD42-9281-5224411F6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18221" y="6162094"/>
              <a:ext cx="576661" cy="57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1F094B1-B9A4-7640-B673-F19E73846CBC}"/>
                </a:ext>
              </a:extLst>
            </p:cNvPr>
            <p:cNvSpPr txBox="1"/>
            <p:nvPr/>
          </p:nvSpPr>
          <p:spPr>
            <a:xfrm>
              <a:off x="5285862" y="5511942"/>
              <a:ext cx="1950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Treatment </a:t>
              </a:r>
              <a:r>
                <a:rPr lang="de-DE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effect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7" name="Down Arrow 86">
            <a:extLst>
              <a:ext uri="{FF2B5EF4-FFF2-40B4-BE49-F238E27FC236}">
                <a16:creationId xmlns:a16="http://schemas.microsoft.com/office/drawing/2014/main" id="{69530CC4-DD53-EA47-A60C-6FA0C42FC4E7}"/>
              </a:ext>
            </a:extLst>
          </p:cNvPr>
          <p:cNvSpPr/>
          <p:nvPr/>
        </p:nvSpPr>
        <p:spPr bwMode="auto">
          <a:xfrm>
            <a:off x="2603505" y="6056445"/>
            <a:ext cx="288032" cy="377965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66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5" grpId="0"/>
      <p:bldP spid="53" grpId="0"/>
      <p:bldP spid="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946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Event sequences as cascades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088" y="3408017"/>
            <a:ext cx="648072" cy="6598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4048" y="2123653"/>
            <a:ext cx="648072" cy="6443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864" y="2555701"/>
            <a:ext cx="648072" cy="69491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 flipV="1">
            <a:off x="1655936" y="2508313"/>
            <a:ext cx="1008112" cy="263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3096096" y="2771725"/>
            <a:ext cx="144016" cy="6362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064" y="4715941"/>
            <a:ext cx="648072" cy="6480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920" y="3923853"/>
            <a:ext cx="648072" cy="64807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 flipV="1">
            <a:off x="560952" y="1619597"/>
            <a:ext cx="374904" cy="763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215776" y="1403573"/>
            <a:ext cx="360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latin typeface="Calibri"/>
              </a:rPr>
              <a:t>S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5856" y="1373956"/>
            <a:ext cx="360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Calibri"/>
              </a:rPr>
              <a:t>D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3768" y="1619597"/>
            <a:ext cx="93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alibri"/>
              </a:rPr>
              <a:t>means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144264" y="1785099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latin typeface="Calibri"/>
              </a:rPr>
              <a:t>D follows S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15776" y="1475581"/>
            <a:ext cx="1080120" cy="676656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9" name="Straight Arrow Connector 38"/>
          <p:cNvCxnSpPr>
            <a:endCxn id="17" idx="1"/>
          </p:cNvCxnSpPr>
          <p:nvPr/>
        </p:nvCxnSpPr>
        <p:spPr bwMode="auto">
          <a:xfrm>
            <a:off x="1511920" y="3131765"/>
            <a:ext cx="1512168" cy="6061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1367904" y="3203773"/>
            <a:ext cx="360040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endCxn id="30" idx="0"/>
          </p:cNvCxnSpPr>
          <p:nvPr/>
        </p:nvCxnSpPr>
        <p:spPr bwMode="auto">
          <a:xfrm flipH="1">
            <a:off x="3132100" y="4067869"/>
            <a:ext cx="18002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087984" y="4427909"/>
            <a:ext cx="792088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2304008" y="1626923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Christine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63848" y="2258377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Bob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12120" y="3050465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Beth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07864" y="3851845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Joe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12120" y="4499917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David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168104" y="2289155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3.00pm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1760" y="2649195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3.25pm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456136" y="3419797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3.27pm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12120" y="4859957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4.15pm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2664048" y="2123653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007864" y="2555701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3024088" y="3419797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2808064" y="4715941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597501" y="5627194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503808" y="6059242"/>
            <a:ext cx="4536504" cy="14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00" y="6077440"/>
            <a:ext cx="76200" cy="165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1582013" y="5699202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0" name="Straight Connector 59"/>
          <p:cNvCxnSpPr>
            <a:stCxn id="59" idx="2"/>
          </p:cNvCxnSpPr>
          <p:nvPr/>
        </p:nvCxnSpPr>
        <p:spPr bwMode="auto">
          <a:xfrm>
            <a:off x="1654021" y="5843218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4821530" y="5627194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 bwMode="auto">
          <a:xfrm>
            <a:off x="1799952" y="5698757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871960" y="5845061"/>
            <a:ext cx="0" cy="219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Rectangle 63"/>
          <p:cNvSpPr/>
          <p:nvPr/>
        </p:nvSpPr>
        <p:spPr bwMode="auto">
          <a:xfrm>
            <a:off x="3960192" y="5700977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4032200" y="5847281"/>
            <a:ext cx="0" cy="219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/>
          <p:nvPr/>
        </p:nvSpPr>
        <p:spPr bwMode="auto">
          <a:xfrm>
            <a:off x="719832" y="5699202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 bwMode="auto">
          <a:xfrm>
            <a:off x="791840" y="5843218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4AF6707-DA65-FA4B-A5C6-90DE6E11FEDA}"/>
              </a:ext>
            </a:extLst>
          </p:cNvPr>
          <p:cNvSpPr txBox="1"/>
          <p:nvPr/>
        </p:nvSpPr>
        <p:spPr>
          <a:xfrm>
            <a:off x="628449" y="639335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Event: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69C117-00F6-A045-B73B-1B2F7CE38BB9}"/>
              </a:ext>
            </a:extLst>
          </p:cNvPr>
          <p:cNvSpPr txBox="1"/>
          <p:nvPr/>
        </p:nvSpPr>
        <p:spPr>
          <a:xfrm>
            <a:off x="1097503" y="7058330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Time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2B8C1C0-ACE6-6C44-AEEE-2B3B5148D4F0}"/>
              </a:ext>
            </a:extLst>
          </p:cNvPr>
          <p:cNvCxnSpPr/>
          <p:nvPr/>
        </p:nvCxnSpPr>
        <p:spPr>
          <a:xfrm flipH="1">
            <a:off x="1423599" y="6830059"/>
            <a:ext cx="315245" cy="22827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EA8F34CC-6D1F-B241-8B1C-FA9B05CE5EC1}"/>
              </a:ext>
            </a:extLst>
          </p:cNvPr>
          <p:cNvSpPr txBox="1"/>
          <p:nvPr/>
        </p:nvSpPr>
        <p:spPr>
          <a:xfrm>
            <a:off x="2073323" y="704139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User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7AC72AD-BA09-2849-AC3B-1A4D5304042C}"/>
              </a:ext>
            </a:extLst>
          </p:cNvPr>
          <p:cNvCxnSpPr>
            <a:cxnSpLocks/>
          </p:cNvCxnSpPr>
          <p:nvPr/>
        </p:nvCxnSpPr>
        <p:spPr>
          <a:xfrm>
            <a:off x="2159992" y="6841141"/>
            <a:ext cx="216024" cy="21718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DE885A4-E311-A440-B029-DE3706818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1892" y="6433064"/>
            <a:ext cx="939800" cy="368300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05FBA3B-4796-1B44-91A8-BAA9F4772B64}"/>
              </a:ext>
            </a:extLst>
          </p:cNvPr>
          <p:cNvCxnSpPr>
            <a:cxnSpLocks/>
          </p:cNvCxnSpPr>
          <p:nvPr/>
        </p:nvCxnSpPr>
        <p:spPr>
          <a:xfrm>
            <a:off x="819195" y="6128494"/>
            <a:ext cx="216024" cy="31271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EEC8F114-4084-AE4C-8D08-455BCA9A9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1755" y="1879691"/>
            <a:ext cx="5367109" cy="2620226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44FB056-E64A-3B47-B170-D5D5F6789C32}"/>
              </a:ext>
            </a:extLst>
          </p:cNvPr>
          <p:cNvSpPr txBox="1"/>
          <p:nvPr/>
        </p:nvSpPr>
        <p:spPr>
          <a:xfrm>
            <a:off x="4641755" y="1465161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Information Diffusion</a:t>
            </a:r>
            <a:r>
              <a:rPr lang="de-DE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F7AE7-D09D-E04A-A0A2-7DC32E4DC4C0}"/>
              </a:ext>
            </a:extLst>
          </p:cNvPr>
          <p:cNvSpPr txBox="1"/>
          <p:nvPr/>
        </p:nvSpPr>
        <p:spPr>
          <a:xfrm>
            <a:off x="7894954" y="4562633"/>
            <a:ext cx="225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Leskovec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2009]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82CCD-F302-5B43-87E7-5AE680823D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8344" y="5364013"/>
            <a:ext cx="4495800" cy="20320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113B2F5-FC2B-2746-A97F-2C5C9BA43366}"/>
              </a:ext>
            </a:extLst>
          </p:cNvPr>
          <p:cNvSpPr txBox="1"/>
          <p:nvPr/>
        </p:nvSpPr>
        <p:spPr>
          <a:xfrm>
            <a:off x="4641755" y="4815164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Disease</a:t>
            </a:r>
            <a:r>
              <a:rPr lang="de-DE" sz="2400" b="1" dirty="0"/>
              <a:t> Diffusion</a:t>
            </a:r>
            <a:r>
              <a:rPr lang="de-DE" sz="2400" dirty="0"/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D3903E-CE49-1540-91E0-0911A1784156}"/>
              </a:ext>
            </a:extLst>
          </p:cNvPr>
          <p:cNvSpPr txBox="1"/>
          <p:nvPr/>
        </p:nvSpPr>
        <p:spPr>
          <a:xfrm>
            <a:off x="7889905" y="7190343"/>
            <a:ext cx="198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Rizoiu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2018]</a:t>
            </a:r>
          </a:p>
        </p:txBody>
      </p:sp>
    </p:spTree>
    <p:extLst>
      <p:ext uri="{BB962C8B-B14F-4D97-AF65-F5344CB8AC3E}">
        <p14:creationId xmlns:p14="http://schemas.microsoft.com/office/powerpoint/2010/main" val="392610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9" grpId="0" animBg="1"/>
      <p:bldP spid="62" grpId="0" animBg="1"/>
      <p:bldP spid="64" grpId="0" animBg="1"/>
      <p:bldP spid="66" grpId="0" animBg="1"/>
      <p:bldP spid="75" grpId="0"/>
      <p:bldP spid="8" grpId="0"/>
      <p:bldP spid="76" grpId="0"/>
      <p:bldP spid="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Uncovering Causality from Hawkes Processes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9822C1-63F1-7D4B-9585-AB3386146B00}"/>
              </a:ext>
            </a:extLst>
          </p:cNvPr>
          <p:cNvSpPr txBox="1">
            <a:spLocks/>
          </p:cNvSpPr>
          <p:nvPr/>
        </p:nvSpPr>
        <p:spPr bwMode="auto">
          <a:xfrm>
            <a:off x="6230254" y="7256903"/>
            <a:ext cx="500931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Achab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ICML 2017]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99E9A3-0014-2546-A61C-DF3F1CBA3F70}"/>
              </a:ext>
            </a:extLst>
          </p:cNvPr>
          <p:cNvGrpSpPr/>
          <p:nvPr/>
        </p:nvGrpSpPr>
        <p:grpSpPr>
          <a:xfrm>
            <a:off x="6989355" y="1598223"/>
            <a:ext cx="2515453" cy="2852413"/>
            <a:chOff x="1439912" y="1907629"/>
            <a:chExt cx="2664296" cy="324036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DC82B21-F61E-A24C-B9F8-15D2B5C6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8837C7-884E-3649-99AD-A1525568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29E8741-A7BF-804B-94DB-254FF129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A37E5F-F212-794C-BE70-3E17A758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2BF95F2-3D50-D64C-999B-91B7C69ECA92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D16FB0-A68F-7E4C-9B75-059D65368887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A268316-ABE8-714A-8891-FEC57C03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9E44B1D-3B91-C64A-A788-553BEF4E260C}"/>
                </a:ext>
              </a:extLst>
            </p:cNvPr>
            <p:cNvCxnSpPr>
              <a:endCxn id="69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D6D9D41-4801-0A41-982C-98B6BEE44FC8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102489-BD7E-E248-99EA-3A785CBC6EB1}"/>
                </a:ext>
              </a:extLst>
            </p:cNvPr>
            <p:cNvCxnSpPr>
              <a:cxnSpLocks/>
              <a:endCxn id="68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8299144-1C46-374B-9B60-9C1414AE9710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80E0F212-309E-4443-B6E6-3D7ABEC9E486}"/>
              </a:ext>
            </a:extLst>
          </p:cNvPr>
          <p:cNvSpPr/>
          <p:nvPr/>
        </p:nvSpPr>
        <p:spPr>
          <a:xfrm>
            <a:off x="206300" y="1417814"/>
            <a:ext cx="48766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atin typeface="Calibri" charset="0"/>
              </a:rPr>
              <a:t>Multivariate Hawkes process:</a:t>
            </a:r>
            <a:endParaRPr lang="en-US" sz="3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4649D-5F2C-D44F-8BCB-97A87D09B962}"/>
              </a:ext>
            </a:extLst>
          </p:cNvPr>
          <p:cNvSpPr txBox="1"/>
          <p:nvPr/>
        </p:nvSpPr>
        <p:spPr>
          <a:xfrm>
            <a:off x="3096096" y="4058577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Effect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v‘s</a:t>
            </a:r>
            <a:r>
              <a:rPr lang="de-DE" b="1" dirty="0"/>
              <a:t> </a:t>
            </a:r>
            <a:r>
              <a:rPr lang="de-DE" b="1" dirty="0" err="1"/>
              <a:t>past</a:t>
            </a:r>
            <a:r>
              <a:rPr lang="de-DE" b="1" dirty="0"/>
              <a:t> </a:t>
            </a:r>
            <a:r>
              <a:rPr lang="de-DE" b="1" dirty="0" err="1"/>
              <a:t>events</a:t>
            </a:r>
            <a:r>
              <a:rPr lang="de-DE" b="1" dirty="0"/>
              <a:t> on </a:t>
            </a:r>
            <a:r>
              <a:rPr lang="de-DE" b="1" dirty="0" err="1"/>
              <a:t>u</a:t>
            </a:r>
            <a:endParaRPr lang="de-DE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8E1782-D6F9-FF45-9B5E-86E936482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412" y="2902984"/>
            <a:ext cx="6007100" cy="1003300"/>
          </a:xfrm>
          <a:prstGeom prst="rect">
            <a:avLst/>
          </a:prstGeom>
        </p:spPr>
      </p:pic>
      <p:sp>
        <p:nvSpPr>
          <p:cNvPr id="90" name="Left Brace 89">
            <a:extLst>
              <a:ext uri="{FF2B5EF4-FFF2-40B4-BE49-F238E27FC236}">
                <a16:creationId xmlns:a16="http://schemas.microsoft.com/office/drawing/2014/main" id="{BAEF0FDA-3EC6-C245-BCED-589C8B778808}"/>
              </a:ext>
            </a:extLst>
          </p:cNvPr>
          <p:cNvSpPr/>
          <p:nvPr/>
        </p:nvSpPr>
        <p:spPr bwMode="auto">
          <a:xfrm rot="16200000">
            <a:off x="4587700" y="2873265"/>
            <a:ext cx="429768" cy="18288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D1B1AF-CA65-EF4F-AA4E-DE584C1CD0B7}"/>
              </a:ext>
            </a:extLst>
          </p:cNvPr>
          <p:cNvGrpSpPr/>
          <p:nvPr/>
        </p:nvGrpSpPr>
        <p:grpSpPr>
          <a:xfrm>
            <a:off x="402435" y="4721825"/>
            <a:ext cx="9606429" cy="2082347"/>
            <a:chOff x="402435" y="4721825"/>
            <a:chExt cx="9606429" cy="20823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D739E2-B1B4-4047-B956-8D7DA882070C}"/>
                </a:ext>
              </a:extLst>
            </p:cNvPr>
            <p:cNvGrpSpPr/>
            <p:nvPr/>
          </p:nvGrpSpPr>
          <p:grpSpPr>
            <a:xfrm>
              <a:off x="402435" y="4721825"/>
              <a:ext cx="9383467" cy="2082347"/>
              <a:chOff x="359791" y="1547588"/>
              <a:chExt cx="9383467" cy="208234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809894-D8C4-5646-BC02-A01FFA08551A}"/>
                  </a:ext>
                </a:extLst>
              </p:cNvPr>
              <p:cNvSpPr/>
              <p:nvPr/>
            </p:nvSpPr>
            <p:spPr bwMode="auto">
              <a:xfrm>
                <a:off x="359791" y="1547588"/>
                <a:ext cx="9383467" cy="2082347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AE6861-5A5C-854D-9C86-BE19C0600427}"/>
                  </a:ext>
                </a:extLst>
              </p:cNvPr>
              <p:cNvSpPr txBox="1"/>
              <p:nvPr/>
            </p:nvSpPr>
            <p:spPr>
              <a:xfrm>
                <a:off x="359791" y="1593237"/>
                <a:ext cx="9102373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Granger</a:t>
                </a:r>
                <a:r>
                  <a:rPr lang="de-DE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b="1">
                    <a:latin typeface="Calibri" panose="020F0502020204030204" pitchFamily="34" charset="0"/>
                    <a:cs typeface="Calibri" panose="020F0502020204030204" pitchFamily="34" charset="0"/>
                  </a:rPr>
                  <a:t>causality:</a:t>
                </a:r>
                <a:endParaRPr lang="de-DE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de-DE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“X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causes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 in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sense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Granger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causality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forecasting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future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values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more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taking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X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values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into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lang="de-D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"</a:t>
                </a:r>
              </a:p>
            </p:txBody>
          </p:sp>
        </p:grpSp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7CCE5F05-B2E4-7348-88CC-30D5BCB83AB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36489" y="6504433"/>
              <a:ext cx="1972375" cy="24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buClr>
                  <a:srgbClr val="FF6309"/>
                </a:buClr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Granger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, 1969]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39AE9EE-DD41-6E42-8071-AF019309C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411" y="2195661"/>
            <a:ext cx="2654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32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Uncovering Causality from Hawkes Processes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9822C1-63F1-7D4B-9585-AB3386146B00}"/>
              </a:ext>
            </a:extLst>
          </p:cNvPr>
          <p:cNvSpPr txBox="1">
            <a:spLocks/>
          </p:cNvSpPr>
          <p:nvPr/>
        </p:nvSpPr>
        <p:spPr bwMode="auto">
          <a:xfrm>
            <a:off x="6230254" y="7256903"/>
            <a:ext cx="500931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Achab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ICML 2017]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99E9A3-0014-2546-A61C-DF3F1CBA3F70}"/>
              </a:ext>
            </a:extLst>
          </p:cNvPr>
          <p:cNvGrpSpPr/>
          <p:nvPr/>
        </p:nvGrpSpPr>
        <p:grpSpPr>
          <a:xfrm>
            <a:off x="6989355" y="1598223"/>
            <a:ext cx="2515453" cy="2852413"/>
            <a:chOff x="1439912" y="1907629"/>
            <a:chExt cx="2664296" cy="324036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DC82B21-F61E-A24C-B9F8-15D2B5C6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8837C7-884E-3649-99AD-A1525568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29E8741-A7BF-804B-94DB-254FF129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A37E5F-F212-794C-BE70-3E17A758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2BF95F2-3D50-D64C-999B-91B7C69ECA92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D16FB0-A68F-7E4C-9B75-059D65368887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A268316-ABE8-714A-8891-FEC57C03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9E44B1D-3B91-C64A-A788-553BEF4E260C}"/>
                </a:ext>
              </a:extLst>
            </p:cNvPr>
            <p:cNvCxnSpPr>
              <a:endCxn id="69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D6D9D41-4801-0A41-982C-98B6BEE44FC8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102489-BD7E-E248-99EA-3A785CBC6EB1}"/>
                </a:ext>
              </a:extLst>
            </p:cNvPr>
            <p:cNvCxnSpPr>
              <a:cxnSpLocks/>
              <a:endCxn id="68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8299144-1C46-374B-9B60-9C1414AE9710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80E0F212-309E-4443-B6E6-3D7ABEC9E486}"/>
              </a:ext>
            </a:extLst>
          </p:cNvPr>
          <p:cNvSpPr/>
          <p:nvPr/>
        </p:nvSpPr>
        <p:spPr>
          <a:xfrm>
            <a:off x="206300" y="1417814"/>
            <a:ext cx="48766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atin typeface="Calibri" charset="0"/>
              </a:rPr>
              <a:t>Multivariate Hawkes process:</a:t>
            </a:r>
            <a:endParaRPr lang="en-US" sz="3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4649D-5F2C-D44F-8BCB-97A87D09B962}"/>
              </a:ext>
            </a:extLst>
          </p:cNvPr>
          <p:cNvSpPr txBox="1"/>
          <p:nvPr/>
        </p:nvSpPr>
        <p:spPr>
          <a:xfrm>
            <a:off x="3096096" y="4058577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Effect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v‘s</a:t>
            </a:r>
            <a:r>
              <a:rPr lang="de-DE" b="1" dirty="0"/>
              <a:t> </a:t>
            </a:r>
            <a:r>
              <a:rPr lang="de-DE" b="1" dirty="0" err="1"/>
              <a:t>past</a:t>
            </a:r>
            <a:r>
              <a:rPr lang="de-DE" b="1" dirty="0"/>
              <a:t> </a:t>
            </a:r>
            <a:r>
              <a:rPr lang="de-DE" b="1" dirty="0" err="1"/>
              <a:t>events</a:t>
            </a:r>
            <a:r>
              <a:rPr lang="de-DE" b="1" dirty="0"/>
              <a:t> on </a:t>
            </a:r>
            <a:r>
              <a:rPr lang="de-DE" b="1" dirty="0" err="1"/>
              <a:t>u</a:t>
            </a:r>
            <a:endParaRPr lang="de-DE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8E1782-D6F9-FF45-9B5E-86E936482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412" y="2902984"/>
            <a:ext cx="6007100" cy="1003300"/>
          </a:xfrm>
          <a:prstGeom prst="rect">
            <a:avLst/>
          </a:prstGeom>
        </p:spPr>
      </p:pic>
      <p:sp>
        <p:nvSpPr>
          <p:cNvPr id="90" name="Left Brace 89">
            <a:extLst>
              <a:ext uri="{FF2B5EF4-FFF2-40B4-BE49-F238E27FC236}">
                <a16:creationId xmlns:a16="http://schemas.microsoft.com/office/drawing/2014/main" id="{BAEF0FDA-3EC6-C245-BCED-589C8B778808}"/>
              </a:ext>
            </a:extLst>
          </p:cNvPr>
          <p:cNvSpPr/>
          <p:nvPr/>
        </p:nvSpPr>
        <p:spPr bwMode="auto">
          <a:xfrm rot="16200000">
            <a:off x="4587700" y="2873265"/>
            <a:ext cx="429768" cy="18288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37A850-DDA5-8043-BAD9-F5E791325490}"/>
              </a:ext>
            </a:extLst>
          </p:cNvPr>
          <p:cNvGrpSpPr/>
          <p:nvPr/>
        </p:nvGrpSpPr>
        <p:grpSpPr>
          <a:xfrm>
            <a:off x="402435" y="4721825"/>
            <a:ext cx="9418564" cy="2082347"/>
            <a:chOff x="402435" y="4721825"/>
            <a:chExt cx="9418564" cy="20823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D1B1AF-CA65-EF4F-AA4E-DE584C1CD0B7}"/>
                </a:ext>
              </a:extLst>
            </p:cNvPr>
            <p:cNvGrpSpPr/>
            <p:nvPr/>
          </p:nvGrpSpPr>
          <p:grpSpPr>
            <a:xfrm>
              <a:off x="402435" y="4721825"/>
              <a:ext cx="9418564" cy="2082347"/>
              <a:chOff x="402435" y="4721825"/>
              <a:chExt cx="9418564" cy="20823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1D739E2-B1B4-4047-B956-8D7DA882070C}"/>
                  </a:ext>
                </a:extLst>
              </p:cNvPr>
              <p:cNvGrpSpPr/>
              <p:nvPr/>
            </p:nvGrpSpPr>
            <p:grpSpPr>
              <a:xfrm>
                <a:off x="402435" y="4721825"/>
                <a:ext cx="9383467" cy="2082347"/>
                <a:chOff x="359791" y="1547588"/>
                <a:chExt cx="9383467" cy="208234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6809894-D8C4-5646-BC02-A01FFA08551A}"/>
                    </a:ext>
                  </a:extLst>
                </p:cNvPr>
                <p:cNvSpPr/>
                <p:nvPr/>
              </p:nvSpPr>
              <p:spPr bwMode="auto">
                <a:xfrm>
                  <a:off x="359791" y="1547588"/>
                  <a:ext cx="9383467" cy="2082347"/>
                </a:xfrm>
                <a:prstGeom prst="rect">
                  <a:avLst/>
                </a:prstGeom>
                <a:solidFill>
                  <a:schemeClr val="accent1">
                    <a:alpha val="2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5AE6861-5A5C-854D-9C86-BE19C0600427}"/>
                    </a:ext>
                  </a:extLst>
                </p:cNvPr>
                <p:cNvSpPr txBox="1"/>
                <p:nvPr/>
              </p:nvSpPr>
              <p:spPr>
                <a:xfrm>
                  <a:off x="359791" y="1593237"/>
                  <a:ext cx="9102373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Granger</a:t>
                  </a:r>
                  <a:r>
                    <a:rPr lang="de-DE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DE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causality</a:t>
                  </a:r>
                  <a:r>
                    <a:rPr lang="de-DE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on multivariate Hawkes </a:t>
                  </a:r>
                  <a:r>
                    <a:rPr lang="de-DE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processes</a:t>
                  </a:r>
                  <a:r>
                    <a:rPr lang="de-DE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</a:t>
                  </a:r>
                  <a:endParaRPr lang="de-DE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endParaRPr lang="de-DE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“           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does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not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Ganger-cause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      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w.r.t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.          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if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and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only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if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pPr algn="ctr"/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                  </a:t>
                  </a:r>
                  <a:r>
                    <a:rPr lang="de-DE" sz="28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for</a:t>
                  </a:r>
                  <a:r>
                    <a:rPr lang="de-DE" sz="2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             "</a:t>
                  </a:r>
                </a:p>
              </p:txBody>
            </p:sp>
          </p:grpSp>
          <p:sp>
            <p:nvSpPr>
              <p:cNvPr id="38" name="Text Placeholder 2">
                <a:extLst>
                  <a:ext uri="{FF2B5EF4-FFF2-40B4-BE49-F238E27FC236}">
                    <a16:creationId xmlns:a16="http://schemas.microsoft.com/office/drawing/2014/main" id="{7CCE5F05-B2E4-7348-88CC-30D5BCB83AB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48624" y="6504433"/>
                <a:ext cx="1972375" cy="249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[</a:t>
                </a:r>
                <a:r>
                  <a:rPr 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Eichler et al., 2016]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166B90-1645-6645-8C9D-A28B7DC81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656" y="5471763"/>
              <a:ext cx="825500" cy="3683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8DEBEE-2005-C846-9CC1-F60CC616F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9452" y="5481557"/>
              <a:ext cx="685800" cy="368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AD3238-B02A-E148-97EA-8AB47F301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66208" y="5471763"/>
              <a:ext cx="838200" cy="3683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019763-7BDA-004D-BA6C-09EFC2BD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69180" y="5898440"/>
              <a:ext cx="1701800" cy="381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CA5552-61F9-AD4A-A555-738868072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56320" y="5849857"/>
              <a:ext cx="1079500" cy="3302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6365A28-FA60-6543-9153-F2BA6F4D1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411" y="2195661"/>
            <a:ext cx="2654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0861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Uncovering Causality from Hawkes Processes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9822C1-63F1-7D4B-9585-AB3386146B00}"/>
              </a:ext>
            </a:extLst>
          </p:cNvPr>
          <p:cNvSpPr txBox="1">
            <a:spLocks/>
          </p:cNvSpPr>
          <p:nvPr/>
        </p:nvSpPr>
        <p:spPr bwMode="auto">
          <a:xfrm>
            <a:off x="6230254" y="7256903"/>
            <a:ext cx="500931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Achab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ICML 2017]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99E9A3-0014-2546-A61C-DF3F1CBA3F70}"/>
              </a:ext>
            </a:extLst>
          </p:cNvPr>
          <p:cNvGrpSpPr/>
          <p:nvPr/>
        </p:nvGrpSpPr>
        <p:grpSpPr>
          <a:xfrm>
            <a:off x="6989355" y="1598223"/>
            <a:ext cx="2515453" cy="2852413"/>
            <a:chOff x="1439912" y="1907629"/>
            <a:chExt cx="2664296" cy="324036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DC82B21-F61E-A24C-B9F8-15D2B5C6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8837C7-884E-3649-99AD-A1525568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29E8741-A7BF-804B-94DB-254FF129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A37E5F-F212-794C-BE70-3E17A758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2BF95F2-3D50-D64C-999B-91B7C69ECA92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D16FB0-A68F-7E4C-9B75-059D65368887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A268316-ABE8-714A-8891-FEC57C03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9E44B1D-3B91-C64A-A788-553BEF4E260C}"/>
                </a:ext>
              </a:extLst>
            </p:cNvPr>
            <p:cNvCxnSpPr>
              <a:endCxn id="69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D6D9D41-4801-0A41-982C-98B6BEE44FC8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102489-BD7E-E248-99EA-3A785CBC6EB1}"/>
                </a:ext>
              </a:extLst>
            </p:cNvPr>
            <p:cNvCxnSpPr>
              <a:cxnSpLocks/>
              <a:endCxn id="68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8299144-1C46-374B-9B60-9C1414AE9710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DC2DA2-7000-5743-B2A6-55AA6241072C}"/>
              </a:ext>
            </a:extLst>
          </p:cNvPr>
          <p:cNvGrpSpPr/>
          <p:nvPr/>
        </p:nvGrpSpPr>
        <p:grpSpPr>
          <a:xfrm>
            <a:off x="206300" y="1417814"/>
            <a:ext cx="6207148" cy="553998"/>
            <a:chOff x="206300" y="1417814"/>
            <a:chExt cx="6207148" cy="55399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0E0F212-309E-4443-B6E6-3D7ABEC9E486}"/>
                </a:ext>
              </a:extLst>
            </p:cNvPr>
            <p:cNvSpPr/>
            <p:nvPr/>
          </p:nvSpPr>
          <p:spPr>
            <a:xfrm>
              <a:off x="206300" y="1417814"/>
              <a:ext cx="620714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Calibri" charset="0"/>
                </a:rPr>
                <a:t>Goal is to estimate                   , where: </a:t>
              </a:r>
              <a:endParaRPr lang="en-US" sz="3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1B51ED-53B9-EB4C-A7F0-79209539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0908" y="1556101"/>
              <a:ext cx="1409700" cy="3683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0EFF7D-DDB8-2D48-9139-036FEDF59D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263" y="2458907"/>
            <a:ext cx="6388100" cy="8890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E5FC69-191F-9B4C-B463-CB4B0B9B55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5656" y="3181612"/>
            <a:ext cx="297076" cy="6512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F4DD01-F44C-CB47-9A9B-EEFE662C9AED}"/>
              </a:ext>
            </a:extLst>
          </p:cNvPr>
          <p:cNvSpPr txBox="1"/>
          <p:nvPr/>
        </p:nvSpPr>
        <p:spPr>
          <a:xfrm>
            <a:off x="1100324" y="3563813"/>
            <a:ext cx="581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Average total #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whose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ancestor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C3E21E-BE5A-2942-83B6-8909CB8CC1BF}"/>
              </a:ext>
            </a:extLst>
          </p:cNvPr>
          <p:cNvGrpSpPr/>
          <p:nvPr/>
        </p:nvGrpSpPr>
        <p:grpSpPr>
          <a:xfrm>
            <a:off x="359792" y="4966641"/>
            <a:ext cx="9193542" cy="1015663"/>
            <a:chOff x="206300" y="1417814"/>
            <a:chExt cx="9193542" cy="10156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2175A07-DFA9-5D41-A11F-F6E77924180E}"/>
                </a:ext>
              </a:extLst>
            </p:cNvPr>
            <p:cNvSpPr/>
            <p:nvPr/>
          </p:nvSpPr>
          <p:spPr>
            <a:xfrm>
              <a:off x="206300" y="1417814"/>
              <a:ext cx="919354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Calibri" charset="0"/>
                </a:rPr>
                <a:t>Then,                    quantifies the </a:t>
              </a:r>
              <a:r>
                <a:rPr lang="en-US" sz="3000" b="1" i="1" dirty="0">
                  <a:solidFill>
                    <a:schemeClr val="accent2"/>
                  </a:solidFill>
                  <a:latin typeface="Calibri" charset="0"/>
                </a:rPr>
                <a:t>direct causal relationship </a:t>
              </a:r>
            </a:p>
            <a:p>
              <a:r>
                <a:rPr lang="en-US" sz="3000" b="1" dirty="0">
                  <a:latin typeface="Calibri" charset="0"/>
                </a:rPr>
                <a:t>between nodes. </a:t>
              </a:r>
              <a:endParaRPr lang="en-US" sz="3000" b="1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4BC557-D080-0342-9704-42C559AF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778" y="1550782"/>
              <a:ext cx="14097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43761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Uncovering Causality from Hawkes Processes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9822C1-63F1-7D4B-9585-AB3386146B00}"/>
              </a:ext>
            </a:extLst>
          </p:cNvPr>
          <p:cNvSpPr txBox="1">
            <a:spLocks/>
          </p:cNvSpPr>
          <p:nvPr/>
        </p:nvSpPr>
        <p:spPr bwMode="auto">
          <a:xfrm>
            <a:off x="6230254" y="7256903"/>
            <a:ext cx="500931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Achab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ICML 2017]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99E9A3-0014-2546-A61C-DF3F1CBA3F70}"/>
              </a:ext>
            </a:extLst>
          </p:cNvPr>
          <p:cNvGrpSpPr/>
          <p:nvPr/>
        </p:nvGrpSpPr>
        <p:grpSpPr>
          <a:xfrm>
            <a:off x="6989355" y="1598223"/>
            <a:ext cx="2515453" cy="2852413"/>
            <a:chOff x="1439912" y="1907629"/>
            <a:chExt cx="2664296" cy="324036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DC82B21-F61E-A24C-B9F8-15D2B5C6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8837C7-884E-3649-99AD-A1525568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29E8741-A7BF-804B-94DB-254FF129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A37E5F-F212-794C-BE70-3E17A758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2BF95F2-3D50-D64C-999B-91B7C69ECA92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D16FB0-A68F-7E4C-9B75-059D65368887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A268316-ABE8-714A-8891-FEC57C03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9E44B1D-3B91-C64A-A788-553BEF4E260C}"/>
                </a:ext>
              </a:extLst>
            </p:cNvPr>
            <p:cNvCxnSpPr>
              <a:endCxn id="69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D6D9D41-4801-0A41-982C-98B6BEE44FC8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102489-BD7E-E248-99EA-3A785CBC6EB1}"/>
                </a:ext>
              </a:extLst>
            </p:cNvPr>
            <p:cNvCxnSpPr>
              <a:cxnSpLocks/>
              <a:endCxn id="68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8299144-1C46-374B-9B60-9C1414AE9710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DC2DA2-7000-5743-B2A6-55AA6241072C}"/>
              </a:ext>
            </a:extLst>
          </p:cNvPr>
          <p:cNvGrpSpPr/>
          <p:nvPr/>
        </p:nvGrpSpPr>
        <p:grpSpPr>
          <a:xfrm>
            <a:off x="206300" y="1417814"/>
            <a:ext cx="6207148" cy="553998"/>
            <a:chOff x="206300" y="1417814"/>
            <a:chExt cx="6207148" cy="55399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0E0F212-309E-4443-B6E6-3D7ABEC9E486}"/>
                </a:ext>
              </a:extLst>
            </p:cNvPr>
            <p:cNvSpPr/>
            <p:nvPr/>
          </p:nvSpPr>
          <p:spPr>
            <a:xfrm>
              <a:off x="206300" y="1417814"/>
              <a:ext cx="620714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Calibri" charset="0"/>
                </a:rPr>
                <a:t>Goal is to estimate                   , where: </a:t>
              </a:r>
              <a:endParaRPr lang="en-US" sz="3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1B51ED-53B9-EB4C-A7F0-79209539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0908" y="1556101"/>
              <a:ext cx="1409700" cy="3683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0EFF7D-DDB8-2D48-9139-036FEDF59D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263" y="2458907"/>
            <a:ext cx="6388100" cy="8890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E5FC69-191F-9B4C-B463-CB4B0B9B55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5656" y="3181612"/>
            <a:ext cx="297076" cy="6512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F4DD01-F44C-CB47-9A9B-EEFE662C9AED}"/>
              </a:ext>
            </a:extLst>
          </p:cNvPr>
          <p:cNvSpPr txBox="1"/>
          <p:nvPr/>
        </p:nvSpPr>
        <p:spPr>
          <a:xfrm>
            <a:off x="1100324" y="3563813"/>
            <a:ext cx="581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Average total #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whose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ancestor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C3E21E-BE5A-2942-83B6-8909CB8CC1BF}"/>
              </a:ext>
            </a:extLst>
          </p:cNvPr>
          <p:cNvGrpSpPr/>
          <p:nvPr/>
        </p:nvGrpSpPr>
        <p:grpSpPr>
          <a:xfrm>
            <a:off x="359792" y="4966641"/>
            <a:ext cx="9193542" cy="1015663"/>
            <a:chOff x="206300" y="1417814"/>
            <a:chExt cx="9193542" cy="10156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2175A07-DFA9-5D41-A11F-F6E77924180E}"/>
                </a:ext>
              </a:extLst>
            </p:cNvPr>
            <p:cNvSpPr/>
            <p:nvPr/>
          </p:nvSpPr>
          <p:spPr>
            <a:xfrm>
              <a:off x="206300" y="1417814"/>
              <a:ext cx="919354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Calibri" charset="0"/>
                </a:rPr>
                <a:t>Then,                    quantifies the </a:t>
              </a:r>
              <a:r>
                <a:rPr lang="en-US" sz="3000" b="1" i="1" dirty="0">
                  <a:solidFill>
                    <a:schemeClr val="accent2"/>
                  </a:solidFill>
                  <a:latin typeface="Calibri" charset="0"/>
                </a:rPr>
                <a:t>direct causal relationship </a:t>
              </a:r>
            </a:p>
            <a:p>
              <a:r>
                <a:rPr lang="en-US" sz="3000" b="1" dirty="0">
                  <a:latin typeface="Calibri" charset="0"/>
                </a:rPr>
                <a:t>between nodes. </a:t>
              </a:r>
              <a:endParaRPr lang="en-US" sz="3000" b="1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4BC557-D080-0342-9704-42C559AF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778" y="1550782"/>
              <a:ext cx="1409700" cy="36830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A002878-5C83-B143-80C6-8E68A85DC3B3}"/>
              </a:ext>
            </a:extLst>
          </p:cNvPr>
          <p:cNvSpPr txBox="1"/>
          <p:nvPr/>
        </p:nvSpPr>
        <p:spPr>
          <a:xfrm>
            <a:off x="378193" y="6300117"/>
            <a:ext cx="92706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2"/>
                </a:solidFill>
              </a:rPr>
              <a:t>Key </a:t>
            </a:r>
            <a:r>
              <a:rPr lang="de-DE" sz="3200" b="1" dirty="0" err="1">
                <a:solidFill>
                  <a:schemeClr val="accent2"/>
                </a:solidFill>
              </a:rPr>
              <a:t>idea</a:t>
            </a:r>
            <a:r>
              <a:rPr lang="de-DE" sz="3200" b="1" dirty="0">
                <a:solidFill>
                  <a:schemeClr val="accent2"/>
                </a:solidFill>
              </a:rPr>
              <a:t>: </a:t>
            </a:r>
            <a:r>
              <a:rPr lang="de-DE" sz="3200" b="1" dirty="0" err="1"/>
              <a:t>Estimate</a:t>
            </a:r>
            <a:r>
              <a:rPr lang="de-DE" sz="3200" b="1" dirty="0"/>
              <a:t> G </a:t>
            </a:r>
            <a:r>
              <a:rPr lang="de-DE" sz="3200" b="1" dirty="0" err="1"/>
              <a:t>using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</a:t>
            </a:r>
            <a:r>
              <a:rPr lang="de-DE" sz="3200" b="1" dirty="0" err="1"/>
              <a:t>cumulants</a:t>
            </a:r>
            <a:r>
              <a:rPr lang="de-DE" sz="3200" b="1" dirty="0"/>
              <a:t> </a:t>
            </a:r>
            <a:r>
              <a:rPr lang="de-DE" sz="3200" b="1" dirty="0" err="1"/>
              <a:t>dN</a:t>
            </a:r>
            <a:r>
              <a:rPr lang="de-DE" sz="3200" b="1" dirty="0"/>
              <a:t>(t)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Hawkes </a:t>
            </a:r>
            <a:r>
              <a:rPr lang="de-DE" sz="3200" b="1" dirty="0" err="1"/>
              <a:t>process</a:t>
            </a:r>
            <a:r>
              <a:rPr lang="de-DE" sz="3200" b="1" dirty="0"/>
              <a:t>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629940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Uncovering Causality from Hawkes Processes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9822C1-63F1-7D4B-9585-AB3386146B00}"/>
              </a:ext>
            </a:extLst>
          </p:cNvPr>
          <p:cNvSpPr txBox="1">
            <a:spLocks/>
          </p:cNvSpPr>
          <p:nvPr/>
        </p:nvSpPr>
        <p:spPr bwMode="auto">
          <a:xfrm>
            <a:off x="6230254" y="7256903"/>
            <a:ext cx="5009311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Achab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ICML 2017]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99E9A3-0014-2546-A61C-DF3F1CBA3F70}"/>
              </a:ext>
            </a:extLst>
          </p:cNvPr>
          <p:cNvGrpSpPr/>
          <p:nvPr/>
        </p:nvGrpSpPr>
        <p:grpSpPr>
          <a:xfrm>
            <a:off x="6989355" y="1598223"/>
            <a:ext cx="2515453" cy="2852413"/>
            <a:chOff x="1439912" y="1907629"/>
            <a:chExt cx="2664296" cy="324036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DC82B21-F61E-A24C-B9F8-15D2B5C6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8837C7-884E-3649-99AD-A1525568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29E8741-A7BF-804B-94DB-254FF129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A37E5F-F212-794C-BE70-3E17A758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2BF95F2-3D50-D64C-999B-91B7C69ECA92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D16FB0-A68F-7E4C-9B75-059D65368887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A268316-ABE8-714A-8891-FEC57C03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9E44B1D-3B91-C64A-A788-553BEF4E260C}"/>
                </a:ext>
              </a:extLst>
            </p:cNvPr>
            <p:cNvCxnSpPr>
              <a:endCxn id="69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D6D9D41-4801-0A41-982C-98B6BEE44FC8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102489-BD7E-E248-99EA-3A785CBC6EB1}"/>
                </a:ext>
              </a:extLst>
            </p:cNvPr>
            <p:cNvCxnSpPr>
              <a:cxnSpLocks/>
              <a:endCxn id="68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8299144-1C46-374B-9B60-9C1414AE9710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DC2DA2-7000-5743-B2A6-55AA6241072C}"/>
              </a:ext>
            </a:extLst>
          </p:cNvPr>
          <p:cNvGrpSpPr/>
          <p:nvPr/>
        </p:nvGrpSpPr>
        <p:grpSpPr>
          <a:xfrm>
            <a:off x="206300" y="1417814"/>
            <a:ext cx="6207148" cy="553998"/>
            <a:chOff x="206300" y="1417814"/>
            <a:chExt cx="6207148" cy="55399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0E0F212-309E-4443-B6E6-3D7ABEC9E486}"/>
                </a:ext>
              </a:extLst>
            </p:cNvPr>
            <p:cNvSpPr/>
            <p:nvPr/>
          </p:nvSpPr>
          <p:spPr>
            <a:xfrm>
              <a:off x="206300" y="1417814"/>
              <a:ext cx="620714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Calibri" charset="0"/>
                </a:rPr>
                <a:t>Goal is to estimate                   , where: </a:t>
              </a:r>
              <a:endParaRPr lang="en-US" sz="3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1B51ED-53B9-EB4C-A7F0-79209539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0908" y="1556101"/>
              <a:ext cx="1409700" cy="3683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0EFF7D-DDB8-2D48-9139-036FEDF59D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263" y="2458907"/>
            <a:ext cx="6388100" cy="8890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E5FC69-191F-9B4C-B463-CB4B0B9B55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5656" y="3181612"/>
            <a:ext cx="297076" cy="6512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F4DD01-F44C-CB47-9A9B-EEFE662C9AED}"/>
              </a:ext>
            </a:extLst>
          </p:cNvPr>
          <p:cNvSpPr txBox="1"/>
          <p:nvPr/>
        </p:nvSpPr>
        <p:spPr>
          <a:xfrm>
            <a:off x="1100324" y="3563813"/>
            <a:ext cx="581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Average total #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whose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ancestor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C3E21E-BE5A-2942-83B6-8909CB8CC1BF}"/>
              </a:ext>
            </a:extLst>
          </p:cNvPr>
          <p:cNvGrpSpPr/>
          <p:nvPr/>
        </p:nvGrpSpPr>
        <p:grpSpPr>
          <a:xfrm>
            <a:off x="359792" y="4966641"/>
            <a:ext cx="9193542" cy="1015663"/>
            <a:chOff x="206300" y="1417814"/>
            <a:chExt cx="9193542" cy="10156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2175A07-DFA9-5D41-A11F-F6E77924180E}"/>
                </a:ext>
              </a:extLst>
            </p:cNvPr>
            <p:cNvSpPr/>
            <p:nvPr/>
          </p:nvSpPr>
          <p:spPr>
            <a:xfrm>
              <a:off x="206300" y="1417814"/>
              <a:ext cx="919354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Calibri" charset="0"/>
                </a:rPr>
                <a:t>Then,                    quantifies the </a:t>
              </a:r>
              <a:r>
                <a:rPr lang="en-US" sz="3000" b="1" i="1" dirty="0">
                  <a:solidFill>
                    <a:schemeClr val="accent2"/>
                  </a:solidFill>
                  <a:latin typeface="Calibri" charset="0"/>
                </a:rPr>
                <a:t>direct causal relationship </a:t>
              </a:r>
            </a:p>
            <a:p>
              <a:r>
                <a:rPr lang="en-US" sz="3000" b="1" dirty="0">
                  <a:latin typeface="Calibri" charset="0"/>
                </a:rPr>
                <a:t>between nodes. </a:t>
              </a:r>
              <a:endParaRPr lang="en-US" sz="3000" b="1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4BC557-D080-0342-9704-42C559AF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778" y="1550782"/>
              <a:ext cx="1409700" cy="36830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A002878-5C83-B143-80C6-8E68A85DC3B3}"/>
              </a:ext>
            </a:extLst>
          </p:cNvPr>
          <p:cNvSpPr txBox="1"/>
          <p:nvPr/>
        </p:nvSpPr>
        <p:spPr>
          <a:xfrm>
            <a:off x="378193" y="6300117"/>
            <a:ext cx="92706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2"/>
                </a:solidFill>
              </a:rPr>
              <a:t>Key </a:t>
            </a:r>
            <a:r>
              <a:rPr lang="de-DE" sz="3200" b="1" dirty="0" err="1">
                <a:solidFill>
                  <a:schemeClr val="accent2"/>
                </a:solidFill>
              </a:rPr>
              <a:t>idea</a:t>
            </a:r>
            <a:r>
              <a:rPr lang="de-DE" sz="3200" b="1" dirty="0">
                <a:solidFill>
                  <a:schemeClr val="accent2"/>
                </a:solidFill>
              </a:rPr>
              <a:t>: </a:t>
            </a:r>
            <a:r>
              <a:rPr lang="de-DE" sz="3200" b="1" dirty="0" err="1"/>
              <a:t>Estimate</a:t>
            </a:r>
            <a:r>
              <a:rPr lang="de-DE" sz="3200" b="1" dirty="0"/>
              <a:t> G </a:t>
            </a:r>
            <a:r>
              <a:rPr lang="de-DE" sz="3200" b="1" dirty="0" err="1"/>
              <a:t>using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</a:t>
            </a:r>
            <a:r>
              <a:rPr lang="de-DE" sz="3200" b="1" dirty="0" err="1"/>
              <a:t>cumulants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</a:t>
            </a:r>
            <a:r>
              <a:rPr lang="de-DE" sz="3200" b="1" dirty="0" err="1"/>
              <a:t>dN</a:t>
            </a:r>
            <a:r>
              <a:rPr lang="de-DE" sz="3200" b="1" dirty="0"/>
              <a:t>(t)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Hawkes </a:t>
            </a:r>
            <a:r>
              <a:rPr lang="de-DE" sz="3200" b="1" dirty="0" err="1"/>
              <a:t>process</a:t>
            </a:r>
            <a:r>
              <a:rPr lang="de-DE" sz="3200" b="1" dirty="0"/>
              <a:t>. </a:t>
            </a:r>
          </a:p>
          <a:p>
            <a:endParaRPr lang="de-DE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81C5517-3EE2-7244-8487-6CEE9F46A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56" y="2987749"/>
            <a:ext cx="7848872" cy="309634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48006" cmpd="thickThin">
            <a:solidFill>
              <a:srgbClr val="448495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4000" b="1" dirty="0">
                <a:latin typeface="Corbel" panose="020B0503020204020204" pitchFamily="34" charset="0"/>
              </a:rPr>
              <a:t>Non </a:t>
            </a:r>
            <a:r>
              <a:rPr lang="de-DE" sz="4000" b="1" dirty="0" err="1">
                <a:latin typeface="Corbel" panose="020B0503020204020204" pitchFamily="34" charset="0"/>
              </a:rPr>
              <a:t>parametric</a:t>
            </a:r>
            <a:r>
              <a:rPr lang="de-DE" sz="4000" b="1" dirty="0">
                <a:latin typeface="Corbel" panose="020B0503020204020204" pitchFamily="34" charset="0"/>
              </a:rPr>
              <a:t> Hawkes </a:t>
            </a:r>
            <a:r>
              <a:rPr lang="de-DE" sz="4000" b="1" dirty="0" err="1">
                <a:latin typeface="Corbel" panose="020B0503020204020204" pitchFamily="34" charset="0"/>
              </a:rPr>
              <a:t>cumulant</a:t>
            </a:r>
            <a:r>
              <a:rPr lang="de-DE" sz="4000" b="1" dirty="0">
                <a:latin typeface="Corbel" panose="020B0503020204020204" pitchFamily="34" charset="0"/>
              </a:rPr>
              <a:t> </a:t>
            </a:r>
            <a:r>
              <a:rPr lang="de-DE" sz="4000" b="1" dirty="0" err="1">
                <a:latin typeface="Corbel" panose="020B0503020204020204" pitchFamily="34" charset="0"/>
              </a:rPr>
              <a:t>estimation</a:t>
            </a:r>
            <a:r>
              <a:rPr lang="de-DE" sz="4000" b="1" dirty="0">
                <a:latin typeface="Corbel" panose="020B0503020204020204" pitchFamily="34" charset="0"/>
              </a:rPr>
              <a:t> </a:t>
            </a:r>
            <a:r>
              <a:rPr lang="de-DE" sz="4000" b="1" dirty="0" err="1">
                <a:latin typeface="Corbel" panose="020B0503020204020204" pitchFamily="34" charset="0"/>
              </a:rPr>
              <a:t>method</a:t>
            </a:r>
            <a:r>
              <a:rPr lang="de-DE" sz="4000" b="1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de-DE" sz="3200" dirty="0">
                <a:latin typeface="Corbel" panose="020B0503020204020204" pitchFamily="34" charset="0"/>
              </a:rPr>
              <a:t>(</a:t>
            </a:r>
            <a:r>
              <a:rPr lang="de-DE" sz="3200" dirty="0" err="1">
                <a:latin typeface="Corbel" panose="020B0503020204020204" pitchFamily="34" charset="0"/>
              </a:rPr>
              <a:t>with</a:t>
            </a:r>
            <a:r>
              <a:rPr lang="de-DE" sz="3200" dirty="0">
                <a:latin typeface="Corbel" panose="020B0503020204020204" pitchFamily="34" charset="0"/>
              </a:rPr>
              <a:t> </a:t>
            </a:r>
            <a:r>
              <a:rPr lang="de-DE" sz="3200" dirty="0" err="1">
                <a:latin typeface="Corbel" panose="020B0503020204020204" pitchFamily="34" charset="0"/>
              </a:rPr>
              <a:t>TensorFlow</a:t>
            </a:r>
            <a:r>
              <a:rPr lang="de-DE" sz="3200" dirty="0">
                <a:latin typeface="Corbel" panose="020B0503020204020204" pitchFamily="34" charset="0"/>
              </a:rPr>
              <a:t> </a:t>
            </a:r>
            <a:r>
              <a:rPr lang="de-DE" sz="3200" dirty="0" err="1">
                <a:latin typeface="Corbel" panose="020B0503020204020204" pitchFamily="34" charset="0"/>
              </a:rPr>
              <a:t>implementation</a:t>
            </a:r>
            <a:r>
              <a:rPr lang="de-DE" sz="3200" dirty="0"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3C6E6C-9C2D-534E-B896-9908DD2D1799}"/>
              </a:ext>
            </a:extLst>
          </p:cNvPr>
          <p:cNvSpPr/>
          <p:nvPr/>
        </p:nvSpPr>
        <p:spPr>
          <a:xfrm rot="20914587">
            <a:off x="5978276" y="5177312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/>
              </a:rPr>
              <a:t>Details in the reference below!</a:t>
            </a:r>
          </a:p>
        </p:txBody>
      </p:sp>
    </p:spTree>
    <p:extLst>
      <p:ext uri="{BB962C8B-B14F-4D97-AF65-F5344CB8AC3E}">
        <p14:creationId xmlns:p14="http://schemas.microsoft.com/office/powerpoint/2010/main" val="37040004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Causal reasoning: Applications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9084B2-67DA-1B47-9210-CC26F4443DEC}"/>
              </a:ext>
            </a:extLst>
          </p:cNvPr>
          <p:cNvSpPr txBox="1">
            <a:spLocks/>
          </p:cNvSpPr>
          <p:nvPr/>
        </p:nvSpPr>
        <p:spPr bwMode="auto">
          <a:xfrm>
            <a:off x="103009" y="6410858"/>
            <a:ext cx="81776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2016]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F314D-4ECF-0347-A093-A53EA43B04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8" y="2440165"/>
            <a:ext cx="5078717" cy="4003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1ACF0C-054D-2E44-B64D-BC493E9FEE48}"/>
              </a:ext>
            </a:extLst>
          </p:cNvPr>
          <p:cNvSpPr txBox="1"/>
          <p:nvPr/>
        </p:nvSpPr>
        <p:spPr>
          <a:xfrm>
            <a:off x="458955" y="1547162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Infectivity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estimation</a:t>
            </a:r>
            <a:endParaRPr lang="de-D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CB65B0-55F2-4545-8F3F-40180D216F6B}"/>
              </a:ext>
            </a:extLst>
          </p:cNvPr>
          <p:cNvSpPr txBox="1"/>
          <p:nvPr/>
        </p:nvSpPr>
        <p:spPr>
          <a:xfrm>
            <a:off x="6408464" y="1547162"/>
            <a:ext cx="2559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Badges</a:t>
            </a:r>
            <a:endParaRPr lang="de-D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398ACE0-1C2E-1C4F-B2E7-7646A0E3A4E5}"/>
              </a:ext>
            </a:extLst>
          </p:cNvPr>
          <p:cNvSpPr txBox="1">
            <a:spLocks/>
          </p:cNvSpPr>
          <p:nvPr/>
        </p:nvSpPr>
        <p:spPr bwMode="auto">
          <a:xfrm>
            <a:off x="3952474" y="7164213"/>
            <a:ext cx="81776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Kuśmierczyk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&amp; Gomez-Rodriguez, 2018]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10FA7-9F6A-A34F-BEE5-FCFBEBE69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0966" y="2094897"/>
            <a:ext cx="3744416" cy="288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66E4C-C60B-584E-B5C9-D26B629814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0756" y="4712564"/>
            <a:ext cx="3139831" cy="24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536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144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>
                <a:latin typeface="Calibri"/>
              </a:rPr>
              <a:t>Outline of the Seminar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56136" y="1900078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1. Intensity function</a:t>
            </a:r>
          </a:p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2. Basic building blocks</a:t>
            </a:r>
          </a:p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3. Superposition</a:t>
            </a:r>
          </a:p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4. Marks and SDEs with jumps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71960" y="1475581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small" dirty="0">
                <a:latin typeface="Calibri"/>
              </a:rPr>
              <a:t>Temporal Point processes (TPPs): Intro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71960" y="3305658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small" dirty="0">
                <a:latin typeface="Calibri"/>
              </a:rPr>
              <a:t>Models &amp; Inference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56136" y="3718542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1. Modeling event sequences</a:t>
            </a:r>
          </a:p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2. Clustering event sequences</a:t>
            </a:r>
            <a:br>
              <a:rPr lang="en-US" sz="2000" b="1" dirty="0">
                <a:solidFill>
                  <a:srgbClr val="595959"/>
                </a:solidFill>
                <a:latin typeface="Calibri"/>
              </a:rPr>
            </a:br>
            <a:r>
              <a:rPr lang="en-US" sz="2000" b="1" dirty="0">
                <a:solidFill>
                  <a:srgbClr val="595959"/>
                </a:solidFill>
                <a:latin typeface="Calibri"/>
              </a:rPr>
              <a:t>3. Capturing complex dynamics</a:t>
            </a:r>
          </a:p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4. Causal reasoning on event sequences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871960" y="1475581"/>
            <a:ext cx="6624736" cy="1755648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871960" y="3366053"/>
            <a:ext cx="6624736" cy="1709928"/>
          </a:xfrm>
          <a:prstGeom prst="rect">
            <a:avLst/>
          </a:prstGeom>
          <a:noFill/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007864" y="6928444"/>
            <a:ext cx="71726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eaLnBrk="1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Slides/</a:t>
            </a:r>
            <a:r>
              <a:rPr lang="en-US" sz="2000" b="1" kern="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references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learning.mpi-sws.org</a:t>
            </a:r>
            <a:r>
              <a:rPr lang="en-US" sz="2000" b="1" kern="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/tpp-</a:t>
            </a:r>
            <a:r>
              <a:rPr lang="en-US" sz="2000" b="1" kern="0" dirty="0">
                <a:solidFill>
                  <a:schemeClr val="bg2">
                    <a:lumMod val="25000"/>
                  </a:schemeClr>
                </a:solidFill>
              </a:rPr>
              <a:t>icml18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71960" y="5147989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small" dirty="0">
                <a:latin typeface="Calibri"/>
              </a:rPr>
              <a:t>RL &amp; Control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871960" y="5219997"/>
            <a:ext cx="6624736" cy="1527048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1B972-98A6-B046-9C40-38282CBE978B}"/>
              </a:ext>
            </a:extLst>
          </p:cNvPr>
          <p:cNvSpPr/>
          <p:nvPr/>
        </p:nvSpPr>
        <p:spPr>
          <a:xfrm>
            <a:off x="3456136" y="5580037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95959"/>
                </a:solidFill>
                <a:latin typeface="Calibri"/>
              </a:rPr>
              <a:t>1. Marked TPPs: a new setting</a:t>
            </a:r>
            <a:br>
              <a:rPr lang="en-US" sz="2000" b="1" dirty="0">
                <a:solidFill>
                  <a:srgbClr val="595959"/>
                </a:solidFill>
                <a:latin typeface="Calibri"/>
              </a:rPr>
            </a:br>
            <a:r>
              <a:rPr lang="en-US" sz="2000" b="1" dirty="0">
                <a:solidFill>
                  <a:srgbClr val="595959"/>
                </a:solidFill>
                <a:latin typeface="Calibri"/>
              </a:rPr>
              <a:t>2. Stochastic optimal control</a:t>
            </a:r>
            <a:br>
              <a:rPr lang="en-US" sz="2000" b="1" dirty="0">
                <a:solidFill>
                  <a:srgbClr val="595959"/>
                </a:solidFill>
                <a:latin typeface="Calibri"/>
              </a:rPr>
            </a:br>
            <a:r>
              <a:rPr lang="en-US" sz="2000" b="1" dirty="0">
                <a:solidFill>
                  <a:srgbClr val="595959"/>
                </a:solidFill>
                <a:latin typeface="Calibri"/>
              </a:rPr>
              <a:t>3. Reinforcement learning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0856DD-76E3-7E4E-84D2-56370C69BF7C}"/>
              </a:ext>
            </a:extLst>
          </p:cNvPr>
          <p:cNvSpPr txBox="1">
            <a:spLocks/>
          </p:cNvSpPr>
          <p:nvPr/>
        </p:nvSpPr>
        <p:spPr bwMode="auto">
          <a:xfrm>
            <a:off x="8640712" y="3705795"/>
            <a:ext cx="17281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This</a:t>
            </a:r>
            <a:br>
              <a:rPr lang="en-US" sz="30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section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AECAB13-882B-8049-9871-E0FEB60C05E9}"/>
              </a:ext>
            </a:extLst>
          </p:cNvPr>
          <p:cNvSpPr txBox="1">
            <a:spLocks/>
          </p:cNvSpPr>
          <p:nvPr/>
        </p:nvSpPr>
        <p:spPr bwMode="auto">
          <a:xfrm>
            <a:off x="8640712" y="5520803"/>
            <a:ext cx="17281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Next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lang="en-US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j-ea"/>
                <a:cs typeface="Calibri"/>
              </a:rPr>
              <a:t>section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24281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946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An example: idea adoption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6136" y="3191993"/>
            <a:ext cx="648072" cy="6598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6096" y="1907629"/>
            <a:ext cx="648072" cy="6443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74764" y="1548659"/>
            <a:ext cx="4790084" cy="4155649"/>
            <a:chOff x="610268" y="3491805"/>
            <a:chExt cx="4286028" cy="38676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268" y="3491805"/>
              <a:ext cx="4286028" cy="38676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4032200" y="6804173"/>
              <a:ext cx="432048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40312" y="6432524"/>
            <a:ext cx="4143933" cy="1016819"/>
            <a:chOff x="7128544" y="3267074"/>
            <a:chExt cx="4143933" cy="101681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8544" y="3699122"/>
              <a:ext cx="4143933" cy="5847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5131" y="3267074"/>
              <a:ext cx="1872208" cy="41356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7776616" y="5488284"/>
            <a:ext cx="1584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/>
              </a:rPr>
              <a:t>Friggeri et al., 2014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5856" y="6156101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/>
              </a:rPr>
              <a:t>They can have an impact </a:t>
            </a:r>
            <a:br>
              <a:rPr lang="en-US" sz="3200" b="1" dirty="0">
                <a:latin typeface="Calibri"/>
              </a:rPr>
            </a:br>
            <a:r>
              <a:rPr lang="en-US" sz="3200" b="1" dirty="0">
                <a:latin typeface="Calibri"/>
              </a:rPr>
              <a:t>in the off-line world 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9912" y="2339677"/>
            <a:ext cx="648072" cy="69491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 flipV="1">
            <a:off x="2087984" y="2292289"/>
            <a:ext cx="1008112" cy="263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3528144" y="2555701"/>
            <a:ext cx="144016" cy="6362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0112" y="4499917"/>
            <a:ext cx="648072" cy="6480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3968" y="3707829"/>
            <a:ext cx="648072" cy="6480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3196" y="1787578"/>
            <a:ext cx="697185" cy="697185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 flipV="1">
            <a:off x="576064" y="1649214"/>
            <a:ext cx="374904" cy="763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215776" y="1403573"/>
            <a:ext cx="360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latin typeface="Calibri"/>
              </a:rPr>
              <a:t>S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5856" y="1373956"/>
            <a:ext cx="360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Calibri"/>
              </a:rPr>
              <a:t>D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3768" y="1619597"/>
            <a:ext cx="93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alibri"/>
              </a:rPr>
              <a:t>means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144264" y="1785099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latin typeface="Calibri"/>
              </a:rPr>
              <a:t>D follows S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15776" y="1475581"/>
            <a:ext cx="1080120" cy="676656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9" name="Straight Arrow Connector 38"/>
          <p:cNvCxnSpPr>
            <a:endCxn id="17" idx="1"/>
          </p:cNvCxnSpPr>
          <p:nvPr/>
        </p:nvCxnSpPr>
        <p:spPr bwMode="auto">
          <a:xfrm>
            <a:off x="1943968" y="2915741"/>
            <a:ext cx="1512168" cy="6061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1799952" y="2987749"/>
            <a:ext cx="360040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endCxn id="30" idx="0"/>
          </p:cNvCxnSpPr>
          <p:nvPr/>
        </p:nvCxnSpPr>
        <p:spPr bwMode="auto">
          <a:xfrm flipH="1">
            <a:off x="3564148" y="3851845"/>
            <a:ext cx="18002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520032" y="4211885"/>
            <a:ext cx="792088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3168104" y="1547589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Christine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95896" y="2042353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Bob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44168" y="2834441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Beth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39912" y="3635821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Joe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744168" y="4283893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David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600152" y="2073131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3.00pm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3808" y="2433171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3.25pm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88184" y="3203773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3.27pm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44168" y="4643933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Calibri"/>
              </a:rPr>
              <a:t>4.15pm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096096" y="1907629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439912" y="2339677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3456136" y="3203773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240112" y="4499917"/>
            <a:ext cx="648072" cy="648072"/>
          </a:xfrm>
          <a:prstGeom prst="ellips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69509" y="5147989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575816" y="5580037"/>
            <a:ext cx="4536504" cy="14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33" y="1886545"/>
            <a:ext cx="76200" cy="165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1654021" y="5219997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0" name="Straight Connector 59"/>
          <p:cNvCxnSpPr>
            <a:stCxn id="59" idx="2"/>
          </p:cNvCxnSpPr>
          <p:nvPr/>
        </p:nvCxnSpPr>
        <p:spPr bwMode="auto">
          <a:xfrm>
            <a:off x="1726029" y="5364013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4893538" y="5147989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 bwMode="auto">
          <a:xfrm>
            <a:off x="1871960" y="5219552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943968" y="5365856"/>
            <a:ext cx="0" cy="219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Rectangle 63"/>
          <p:cNvSpPr/>
          <p:nvPr/>
        </p:nvSpPr>
        <p:spPr bwMode="auto">
          <a:xfrm>
            <a:off x="4032200" y="5221772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4104208" y="5368076"/>
            <a:ext cx="0" cy="219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/>
          <p:nvPr/>
        </p:nvSpPr>
        <p:spPr bwMode="auto">
          <a:xfrm>
            <a:off x="791840" y="5219997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 bwMode="auto">
          <a:xfrm>
            <a:off x="863848" y="5364013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64160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946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Infection cascade representation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461597" y="5652045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367904" y="6084093"/>
            <a:ext cx="5898549" cy="14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81" y="6422610"/>
            <a:ext cx="495300" cy="177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97" y="6444133"/>
            <a:ext cx="558800" cy="177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063" y="3093541"/>
            <a:ext cx="289678" cy="288032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61" y="6135017"/>
            <a:ext cx="76200" cy="165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60592" y="2927354"/>
            <a:ext cx="23621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Calibri"/>
                <a:cs typeface="Calibri"/>
              </a:rPr>
              <a:t>Infection event: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77225" y="3995862"/>
            <a:ext cx="65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>Time</a:t>
            </a:r>
            <a:endParaRPr lang="en-US" sz="1400" b="1" dirty="0">
              <a:latin typeface="Calibri"/>
              <a:cs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26954" y="3851846"/>
            <a:ext cx="0" cy="36004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44568" y="3986570"/>
            <a:ext cx="62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>User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906874" y="3911607"/>
            <a:ext cx="315245" cy="2282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48761" y="4131166"/>
            <a:ext cx="95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>Cascade</a:t>
            </a:r>
            <a:endParaRPr lang="en-US" sz="1400" b="1" dirty="0">
              <a:latin typeface="Calibri"/>
              <a:cs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446133" y="3372281"/>
            <a:ext cx="5532288" cy="9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433805" y="3088885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1727944" y="3203773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1734165" y="3203773"/>
            <a:ext cx="5065776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857741" y="2971011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1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857741" y="3453581"/>
            <a:ext cx="666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2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50" name="Rectangle 49"/>
          <p:cNvSpPr/>
          <p:nvPr/>
        </p:nvSpPr>
        <p:spPr>
          <a:xfrm>
            <a:off x="857741" y="397912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3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51" name="Straight Arrow Connector 50"/>
          <p:cNvCxnSpPr/>
          <p:nvPr/>
        </p:nvCxnSpPr>
        <p:spPr bwMode="auto">
          <a:xfrm flipV="1">
            <a:off x="1442189" y="3871681"/>
            <a:ext cx="5536232" cy="139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442189" y="4389685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09" y="3588305"/>
            <a:ext cx="288032" cy="3088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09" y="4101653"/>
            <a:ext cx="288031" cy="293267"/>
          </a:xfrm>
          <a:prstGeom prst="rect">
            <a:avLst/>
          </a:prstGeom>
        </p:spPr>
      </p:pic>
      <p:cxnSp>
        <p:nvCxnSpPr>
          <p:cNvPr id="77" name="Straight Connector 76"/>
          <p:cNvCxnSpPr>
            <a:stCxn id="78" idx="4"/>
          </p:cNvCxnSpPr>
          <p:nvPr/>
        </p:nvCxnSpPr>
        <p:spPr bwMode="auto">
          <a:xfrm>
            <a:off x="1721837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Oval 77"/>
          <p:cNvSpPr/>
          <p:nvPr/>
        </p:nvSpPr>
        <p:spPr bwMode="auto">
          <a:xfrm>
            <a:off x="1649829" y="5652045"/>
            <a:ext cx="144016" cy="144016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6978421" y="5652045"/>
            <a:ext cx="2758" cy="714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Arrow Connector 81"/>
          <p:cNvCxnSpPr/>
          <p:nvPr/>
        </p:nvCxnSpPr>
        <p:spPr>
          <a:xfrm>
            <a:off x="9059002" y="3923854"/>
            <a:ext cx="288032" cy="21602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2640" y="3491805"/>
            <a:ext cx="1296144" cy="375755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503808" y="1499388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We represent an infection cascade using </a:t>
            </a:r>
            <a:r>
              <a:rPr lang="en-US" sz="3600" b="1" dirty="0">
                <a:latin typeface="Calibri"/>
              </a:rPr>
              <a:t>terminating temporal point processes</a:t>
            </a:r>
            <a:r>
              <a:rPr lang="en-US" sz="3600" dirty="0">
                <a:latin typeface="Calibri"/>
              </a:rPr>
              <a:t>:</a:t>
            </a:r>
          </a:p>
        </p:txBody>
      </p:sp>
      <p:cxnSp>
        <p:nvCxnSpPr>
          <p:cNvPr id="91" name="Straight Connector 90"/>
          <p:cNvCxnSpPr>
            <a:stCxn id="92" idx="4"/>
          </p:cNvCxnSpPr>
          <p:nvPr/>
        </p:nvCxnSpPr>
        <p:spPr bwMode="auto">
          <a:xfrm>
            <a:off x="2441917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Oval 91"/>
          <p:cNvSpPr/>
          <p:nvPr/>
        </p:nvSpPr>
        <p:spPr bwMode="auto">
          <a:xfrm>
            <a:off x="2369909" y="5652045"/>
            <a:ext cx="144016" cy="144016"/>
          </a:xfrm>
          <a:prstGeom prst="ellipse">
            <a:avLst/>
          </a:prstGeom>
          <a:solidFill>
            <a:srgbClr val="B17D5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93" name="Straight Connector 92"/>
          <p:cNvCxnSpPr>
            <a:stCxn id="94" idx="4"/>
          </p:cNvCxnSpPr>
          <p:nvPr/>
        </p:nvCxnSpPr>
        <p:spPr bwMode="auto">
          <a:xfrm>
            <a:off x="2657941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Oval 93"/>
          <p:cNvSpPr/>
          <p:nvPr/>
        </p:nvSpPr>
        <p:spPr bwMode="auto">
          <a:xfrm>
            <a:off x="2585933" y="5652045"/>
            <a:ext cx="144016" cy="144016"/>
          </a:xfrm>
          <a:prstGeom prst="ellipse">
            <a:avLst/>
          </a:prstGeom>
          <a:solidFill>
            <a:srgbClr val="00009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 bwMode="auto">
          <a:xfrm flipV="1">
            <a:off x="1433805" y="3592941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 flipV="1">
            <a:off x="1433805" y="4096997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857741" y="446169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4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05" name="Straight Arrow Connector 104"/>
          <p:cNvCxnSpPr/>
          <p:nvPr/>
        </p:nvCxnSpPr>
        <p:spPr bwMode="auto">
          <a:xfrm>
            <a:off x="1442189" y="4872255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Straight Arrow Connector 105"/>
          <p:cNvCxnSpPr/>
          <p:nvPr/>
        </p:nvCxnSpPr>
        <p:spPr bwMode="auto">
          <a:xfrm flipV="1">
            <a:off x="1433805" y="4579567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7" name="Straight Connector 106"/>
          <p:cNvCxnSpPr>
            <a:stCxn id="108" idx="4"/>
          </p:cNvCxnSpPr>
          <p:nvPr/>
        </p:nvCxnSpPr>
        <p:spPr bwMode="auto">
          <a:xfrm>
            <a:off x="4602157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Oval 107"/>
          <p:cNvSpPr/>
          <p:nvPr/>
        </p:nvSpPr>
        <p:spPr bwMode="auto">
          <a:xfrm>
            <a:off x="4530149" y="5652045"/>
            <a:ext cx="144016" cy="144016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9" name="Straight Connector 108"/>
          <p:cNvCxnSpPr>
            <a:stCxn id="110" idx="4"/>
          </p:cNvCxnSpPr>
          <p:nvPr/>
        </p:nvCxnSpPr>
        <p:spPr bwMode="auto">
          <a:xfrm>
            <a:off x="5394245" y="5796061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Oval 109"/>
          <p:cNvSpPr/>
          <p:nvPr/>
        </p:nvSpPr>
        <p:spPr bwMode="auto">
          <a:xfrm>
            <a:off x="5322237" y="5652045"/>
            <a:ext cx="144016" cy="144016"/>
          </a:xfrm>
          <a:prstGeom prst="ellipse">
            <a:avLst/>
          </a:prstGeom>
          <a:solidFill>
            <a:srgbClr val="FF93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57741" y="4965749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5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114" name="Straight Arrow Connector 113"/>
          <p:cNvCxnSpPr/>
          <p:nvPr/>
        </p:nvCxnSpPr>
        <p:spPr bwMode="auto">
          <a:xfrm>
            <a:off x="1442189" y="5397797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 flipV="1">
            <a:off x="1433805" y="5083623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2416587" y="3707829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B17D5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 flipH="1">
            <a:off x="2422808" y="3707829"/>
            <a:ext cx="4345696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B17D5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2592040" y="4211885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 flipH="1">
            <a:off x="2598261" y="4211885"/>
            <a:ext cx="4170243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4576827" y="4682157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EF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 flipH="1">
            <a:off x="4583048" y="4682157"/>
            <a:ext cx="2176272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EF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5368915" y="5219997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 flipH="1">
            <a:off x="5360328" y="5219997"/>
            <a:ext cx="1408176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816" y="5075982"/>
            <a:ext cx="288031" cy="288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816" y="4571925"/>
            <a:ext cx="288031" cy="2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164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946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Infection intensity 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442324" y="6886575"/>
            <a:ext cx="2349500" cy="5222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DejaVu Sans" charset="0"/>
                <a:cs typeface="DejaVu San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2442" y="1840165"/>
            <a:ext cx="289678" cy="288032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 bwMode="auto">
          <a:xfrm flipV="1">
            <a:off x="3900512" y="2118905"/>
            <a:ext cx="5532288" cy="9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 flipV="1">
            <a:off x="3888184" y="1835509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182323" y="1950397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flipH="1">
            <a:off x="4188544" y="1950397"/>
            <a:ext cx="5065776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ectangle 72"/>
          <p:cNvSpPr/>
          <p:nvPr/>
        </p:nvSpPr>
        <p:spPr>
          <a:xfrm>
            <a:off x="3312120" y="1717635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1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74" name="Rectangle 73"/>
          <p:cNvSpPr/>
          <p:nvPr/>
        </p:nvSpPr>
        <p:spPr>
          <a:xfrm>
            <a:off x="3312120" y="2200205"/>
            <a:ext cx="666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2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sp>
        <p:nvSpPr>
          <p:cNvPr id="75" name="Rectangle 74"/>
          <p:cNvSpPr/>
          <p:nvPr/>
        </p:nvSpPr>
        <p:spPr>
          <a:xfrm>
            <a:off x="3312120" y="2725747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3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76" name="Straight Arrow Connector 75"/>
          <p:cNvCxnSpPr/>
          <p:nvPr/>
        </p:nvCxnSpPr>
        <p:spPr bwMode="auto">
          <a:xfrm flipV="1">
            <a:off x="3896568" y="2618305"/>
            <a:ext cx="5536232" cy="139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>
            <a:off x="3896568" y="3136309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088" y="2334929"/>
            <a:ext cx="288032" cy="30885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088" y="2848277"/>
            <a:ext cx="288031" cy="293267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 bwMode="auto">
          <a:xfrm flipV="1">
            <a:off x="3888184" y="2339565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 flipV="1">
            <a:off x="3888184" y="2843621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2" name="Rectangle 81"/>
          <p:cNvSpPr/>
          <p:nvPr/>
        </p:nvSpPr>
        <p:spPr>
          <a:xfrm>
            <a:off x="3312120" y="3208317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4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83" name="Straight Arrow Connector 82"/>
          <p:cNvCxnSpPr/>
          <p:nvPr/>
        </p:nvCxnSpPr>
        <p:spPr bwMode="auto">
          <a:xfrm>
            <a:off x="3896568" y="3618879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 flipV="1">
            <a:off x="3888184" y="3326191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Rectangle 84"/>
          <p:cNvSpPr/>
          <p:nvPr/>
        </p:nvSpPr>
        <p:spPr>
          <a:xfrm>
            <a:off x="3312120" y="3712373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</a:rPr>
              <a:t>N</a:t>
            </a:r>
            <a:r>
              <a:rPr lang="en-US" sz="1600" b="1" baseline="-25000" dirty="0">
                <a:latin typeface="Calibri" charset="0"/>
              </a:rPr>
              <a:t>5</a:t>
            </a:r>
            <a:r>
              <a:rPr lang="en-US" sz="1600" b="1" dirty="0">
                <a:latin typeface="Calibri" charset="0"/>
              </a:rPr>
              <a:t>(t)</a:t>
            </a:r>
            <a:endParaRPr lang="en-US" sz="1600" b="1" baseline="-25000" dirty="0"/>
          </a:p>
        </p:txBody>
      </p:sp>
      <p:cxnSp>
        <p:nvCxnSpPr>
          <p:cNvPr id="86" name="Straight Arrow Connector 85"/>
          <p:cNvCxnSpPr/>
          <p:nvPr/>
        </p:nvCxnSpPr>
        <p:spPr bwMode="auto">
          <a:xfrm>
            <a:off x="3896568" y="4144421"/>
            <a:ext cx="5536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7" name="Straight Arrow Connector 86"/>
          <p:cNvCxnSpPr/>
          <p:nvPr/>
        </p:nvCxnSpPr>
        <p:spPr bwMode="auto">
          <a:xfrm flipV="1">
            <a:off x="3888184" y="3830247"/>
            <a:ext cx="3944" cy="29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4870966" y="2454453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B17D5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H="1">
            <a:off x="4877187" y="2454453"/>
            <a:ext cx="4345696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B17D5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046419" y="2958509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 flipH="1">
            <a:off x="5052640" y="2958509"/>
            <a:ext cx="4170243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7031206" y="3428781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7037427" y="3428781"/>
            <a:ext cx="2176272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7823294" y="3966621"/>
            <a:ext cx="6221" cy="17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 flipH="1">
            <a:off x="7829515" y="3966621"/>
            <a:ext cx="1408176" cy="8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185337" y="1624141"/>
            <a:ext cx="2406703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Calibri"/>
              </a:rPr>
              <a:t>Source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latin typeface="Calibri"/>
                <a:cs typeface="Calibri"/>
              </a:rPr>
              <a:t>(given, not modeled)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680272" y="5075981"/>
            <a:ext cx="4176464" cy="1162979"/>
            <a:chOff x="4392240" y="5065130"/>
            <a:chExt cx="4176464" cy="1162979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2360" y="5135236"/>
              <a:ext cx="3096344" cy="1020865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4248" y="5065130"/>
              <a:ext cx="792088" cy="80293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2240" y="5868069"/>
              <a:ext cx="473195" cy="36004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96296" y="5876572"/>
              <a:ext cx="461392" cy="351537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848" y="5147989"/>
            <a:ext cx="1008112" cy="644426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3968" y="5364013"/>
            <a:ext cx="360040" cy="360040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2232000" y="6300118"/>
            <a:ext cx="2376264" cy="98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Users get infected only once</a:t>
            </a:r>
          </a:p>
        </p:txBody>
      </p:sp>
      <p:sp>
        <p:nvSpPr>
          <p:cNvPr id="106" name="Left Brace 105"/>
          <p:cNvSpPr/>
          <p:nvPr/>
        </p:nvSpPr>
        <p:spPr bwMode="auto">
          <a:xfrm rot="16200000">
            <a:off x="3194173" y="4814018"/>
            <a:ext cx="498950" cy="2329232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104455" y="6612654"/>
            <a:ext cx="2448272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Influence from </a:t>
            </a:r>
            <a:br>
              <a:rPr lang="en-US" sz="2400" b="1" dirty="0">
                <a:solidFill>
                  <a:srgbClr val="000000"/>
                </a:solidFill>
                <a:latin typeface="Calibri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user v on user u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6264695" y="6468638"/>
            <a:ext cx="280806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Previous </a:t>
            </a:r>
            <a:br>
              <a:rPr lang="en-US" sz="2400" b="1" dirty="0">
                <a:solidFill>
                  <a:srgbClr val="000000"/>
                </a:solidFill>
                <a:latin typeface="Calibri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infections of user v</a:t>
            </a:r>
          </a:p>
        </p:txBody>
      </p:sp>
      <p:sp>
        <p:nvSpPr>
          <p:cNvPr id="111" name="Left Brace 110"/>
          <p:cNvSpPr/>
          <p:nvPr/>
        </p:nvSpPr>
        <p:spPr bwMode="auto">
          <a:xfrm rot="16200000">
            <a:off x="7374551" y="4926734"/>
            <a:ext cx="432048" cy="265176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12" name="Straight Arrow Connector 111"/>
          <p:cNvCxnSpPr>
            <a:cxnSpLocks/>
          </p:cNvCxnSpPr>
          <p:nvPr/>
        </p:nvCxnSpPr>
        <p:spPr bwMode="auto">
          <a:xfrm flipH="1">
            <a:off x="7920632" y="5044043"/>
            <a:ext cx="648072" cy="2479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8704" y="4355901"/>
            <a:ext cx="689429" cy="576064"/>
          </a:xfrm>
          <a:prstGeom prst="rect">
            <a:avLst/>
          </a:prstGeom>
        </p:spPr>
      </p:pic>
      <p:cxnSp>
        <p:nvCxnSpPr>
          <p:cNvPr id="114" name="Straight Connector 113"/>
          <p:cNvCxnSpPr/>
          <p:nvPr/>
        </p:nvCxnSpPr>
        <p:spPr bwMode="auto">
          <a:xfrm>
            <a:off x="8352680" y="4931965"/>
            <a:ext cx="129614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V="1">
            <a:off x="8352680" y="4283893"/>
            <a:ext cx="0" cy="6480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6" name="TextBox 115"/>
          <p:cNvSpPr txBox="1"/>
          <p:nvPr/>
        </p:nvSpPr>
        <p:spPr>
          <a:xfrm>
            <a:off x="8856736" y="4243823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Memory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5544615" y="5820566"/>
            <a:ext cx="432048" cy="7920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575816" y="2870924"/>
            <a:ext cx="158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Calibri"/>
              </a:rPr>
              <a:t>Follow-ups</a:t>
            </a:r>
            <a:br>
              <a:rPr lang="en-US" sz="2400" b="1" dirty="0">
                <a:latin typeface="Calibri"/>
                <a:cs typeface="Calibri"/>
              </a:rPr>
            </a:br>
            <a:r>
              <a:rPr lang="en-US" sz="2000" b="1" dirty="0">
                <a:latin typeface="Calibri"/>
                <a:cs typeface="Calibri"/>
              </a:rPr>
              <a:t>(modeled)</a:t>
            </a:r>
          </a:p>
        </p:txBody>
      </p:sp>
      <p:sp>
        <p:nvSpPr>
          <p:cNvPr id="123" name="Left Brace 122"/>
          <p:cNvSpPr/>
          <p:nvPr/>
        </p:nvSpPr>
        <p:spPr bwMode="auto">
          <a:xfrm>
            <a:off x="2590394" y="2272213"/>
            <a:ext cx="217670" cy="201168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5" name="Left Brace 124"/>
          <p:cNvSpPr/>
          <p:nvPr/>
        </p:nvSpPr>
        <p:spPr bwMode="auto">
          <a:xfrm>
            <a:off x="2590394" y="1696149"/>
            <a:ext cx="217670" cy="54864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100" y="457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4088" y="3707830"/>
            <a:ext cx="288031" cy="28803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4088" y="3203773"/>
            <a:ext cx="288031" cy="288031"/>
          </a:xfrm>
          <a:prstGeom prst="rect">
            <a:avLst/>
          </a:prstGeom>
        </p:spPr>
      </p:pic>
      <p:sp>
        <p:nvSpPr>
          <p:cNvPr id="58" name="Text Placeholder 2"/>
          <p:cNvSpPr txBox="1">
            <a:spLocks/>
          </p:cNvSpPr>
          <p:nvPr/>
        </p:nvSpPr>
        <p:spPr bwMode="auto">
          <a:xfrm>
            <a:off x="6480472" y="7198329"/>
            <a:ext cx="352839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[Gomez-Rodriguez et al., ICML 2011]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CEBDF-C9BD-CB48-84D9-FBAE4DE14F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6016" y="5326161"/>
            <a:ext cx="2184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0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5" grpId="0"/>
      <p:bldP spid="106" grpId="0" animBg="1"/>
      <p:bldP spid="109" grpId="0"/>
      <p:bldP spid="110" grpId="0"/>
      <p:bldP spid="111" grpId="0" animBg="1"/>
      <p:bldP spid="1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946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Model inference from multiple cascades</a:t>
            </a:r>
            <a:endParaRPr lang="en-US" sz="4000" i="1" dirty="0">
              <a:latin typeface="Calibri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143768" y="1710605"/>
            <a:ext cx="2953912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Conditional intensities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56" y="2627709"/>
            <a:ext cx="996928" cy="545137"/>
          </a:xfrm>
          <a:prstGeom prst="rect">
            <a:avLst/>
          </a:prstGeom>
        </p:spPr>
      </p:pic>
      <p:sp>
        <p:nvSpPr>
          <p:cNvPr id="23" name="Up-Down Arrow 22"/>
          <p:cNvSpPr/>
          <p:nvPr/>
        </p:nvSpPr>
        <p:spPr bwMode="auto">
          <a:xfrm rot="5400000">
            <a:off x="3294980" y="1367705"/>
            <a:ext cx="838200" cy="15240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 bwMode="auto">
          <a:xfrm>
            <a:off x="4968304" y="1763613"/>
            <a:ext cx="475252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Diffusion log-likelihood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2" y="2369765"/>
            <a:ext cx="4392488" cy="9699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724024" y="3844205"/>
            <a:ext cx="3581400" cy="1447800"/>
          </a:xfrm>
          <a:prstGeom prst="roundRect">
            <a:avLst/>
          </a:prstGeom>
          <a:solidFill>
            <a:schemeClr val="accent1">
              <a:alpha val="21000"/>
            </a:schemeClr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Bent Arrow 27"/>
          <p:cNvSpPr/>
          <p:nvPr/>
        </p:nvSpPr>
        <p:spPr bwMode="auto">
          <a:xfrm rot="10800000">
            <a:off x="4680273" y="3560341"/>
            <a:ext cx="3020400" cy="11556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 bwMode="auto">
          <a:xfrm>
            <a:off x="647824" y="3892828"/>
            <a:ext cx="3733800" cy="1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Maximum likelihood approach to find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model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parameters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!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719832" y="5703453"/>
            <a:ext cx="7843664" cy="1170432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 Placeholder 2"/>
          <p:cNvSpPr txBox="1">
            <a:spLocks/>
          </p:cNvSpPr>
          <p:nvPr/>
        </p:nvSpPr>
        <p:spPr bwMode="auto">
          <a:xfrm>
            <a:off x="1056432" y="5877265"/>
            <a:ext cx="7282656" cy="78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Theorem.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For any choice </a:t>
            </a:r>
            <a:r>
              <a:rPr lang="en-US" sz="2800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of parametric memory,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he</a:t>
            </a:r>
            <a:r>
              <a:rPr kumimoji="0" lang="en-US" sz="2800" b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maximum likelihood 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problem is</a:t>
            </a:r>
            <a:r>
              <a:rPr kumimoji="0" lang="en-US" sz="2800" b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convex in B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 bwMode="auto">
          <a:xfrm>
            <a:off x="6120432" y="4725251"/>
            <a:ext cx="3733800" cy="78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Sum up log-likelihoods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of multiple cascades!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 bwMode="auto">
          <a:xfrm>
            <a:off x="6336456" y="7164213"/>
            <a:ext cx="367240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[Gomez-Rodriguez et al., ICML 2011]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376" y="3145536"/>
            <a:ext cx="163218" cy="1440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896" y="2834640"/>
            <a:ext cx="163218" cy="144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568" y="2871216"/>
            <a:ext cx="153617" cy="1440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496" y="2871216"/>
            <a:ext cx="153617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7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440" y="2021682"/>
            <a:ext cx="5715000" cy="2077371"/>
          </a:xfrm>
          <a:prstGeom prst="rect">
            <a:avLst/>
          </a:prstGeom>
        </p:spPr>
      </p:pic>
      <p:sp>
        <p:nvSpPr>
          <p:cNvPr id="82" name="Text Placeholder 2"/>
          <p:cNvSpPr txBox="1">
            <a:spLocks/>
          </p:cNvSpPr>
          <p:nvPr/>
        </p:nvSpPr>
        <p:spPr bwMode="auto">
          <a:xfrm>
            <a:off x="468312" y="4615333"/>
            <a:ext cx="4800600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Propagation over networks</a:t>
            </a:r>
            <a:br>
              <a:rPr lang="en-US" sz="30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with variable influence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84" name="Text Placeholder 2"/>
          <p:cNvSpPr txBox="1">
            <a:spLocks/>
          </p:cNvSpPr>
          <p:nvPr/>
        </p:nvSpPr>
        <p:spPr bwMode="auto">
          <a:xfrm>
            <a:off x="8461365" y="2498853"/>
            <a:ext cx="1331475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2400" b="1" kern="0" dirty="0">
                <a:solidFill>
                  <a:schemeClr val="tx2"/>
                </a:solidFill>
                <a:latin typeface="Calibri" charset="0"/>
                <a:ea typeface="DejaVu Sans" charset="0"/>
                <a:cs typeface="DejaVu Sans" charset="0"/>
              </a:rPr>
              <a:t>#greece</a:t>
            </a:r>
            <a:br>
              <a:rPr lang="en-US" sz="2400" b="1" kern="0" dirty="0">
                <a:solidFill>
                  <a:schemeClr val="tx2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400" b="1" kern="0" dirty="0">
                <a:solidFill>
                  <a:schemeClr val="tx2"/>
                </a:solidFill>
                <a:latin typeface="Calibri" charset="0"/>
                <a:ea typeface="DejaVu Sans" charset="0"/>
                <a:cs typeface="DejaVu Sans" charset="0"/>
              </a:rPr>
              <a:t>retweets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grpSp>
        <p:nvGrpSpPr>
          <p:cNvPr id="5" name="Group 197"/>
          <p:cNvGrpSpPr/>
          <p:nvPr/>
        </p:nvGrpSpPr>
        <p:grpSpPr>
          <a:xfrm>
            <a:off x="4632913" y="5299770"/>
            <a:ext cx="1676399" cy="1143000"/>
            <a:chOff x="5116512" y="1722437"/>
            <a:chExt cx="1778381" cy="1219200"/>
          </a:xfrm>
        </p:grpSpPr>
        <p:cxnSp>
          <p:nvCxnSpPr>
            <p:cNvPr id="199" name="Straight Arrow Connector 198"/>
            <p:cNvCxnSpPr>
              <a:stCxn id="218" idx="2"/>
            </p:cNvCxnSpPr>
            <p:nvPr/>
          </p:nvCxnSpPr>
          <p:spPr>
            <a:xfrm rot="10800000" flipH="1">
              <a:off x="5674748" y="2432303"/>
              <a:ext cx="358866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5116512" y="206965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/>
            <p:cNvSpPr/>
            <p:nvPr/>
          </p:nvSpPr>
          <p:spPr>
            <a:xfrm>
              <a:off x="5650824" y="1899903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2" name="Straight Arrow Connector 201"/>
            <p:cNvCxnSpPr>
              <a:stCxn id="200" idx="6"/>
              <a:endCxn id="201" idx="2"/>
            </p:cNvCxnSpPr>
            <p:nvPr/>
          </p:nvCxnSpPr>
          <p:spPr>
            <a:xfrm flipV="1">
              <a:off x="5260058" y="1969347"/>
              <a:ext cx="390765" cy="16975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>
              <a:stCxn id="201" idx="5"/>
            </p:cNvCxnSpPr>
            <p:nvPr/>
          </p:nvCxnSpPr>
          <p:spPr>
            <a:xfrm rot="16200000" flipH="1">
              <a:off x="5731618" y="2060181"/>
              <a:ext cx="364748" cy="2812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>
              <a:endCxn id="218" idx="2"/>
            </p:cNvCxnSpPr>
            <p:nvPr/>
          </p:nvCxnSpPr>
          <p:spPr>
            <a:xfrm>
              <a:off x="5459429" y="2432303"/>
              <a:ext cx="215320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endCxn id="201" idx="3"/>
            </p:cNvCxnSpPr>
            <p:nvPr/>
          </p:nvCxnSpPr>
          <p:spPr>
            <a:xfrm rot="5400000" flipH="1" flipV="1">
              <a:off x="5372752" y="2084105"/>
              <a:ext cx="364748" cy="233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201" idx="4"/>
              <a:endCxn id="218" idx="0"/>
            </p:cNvCxnSpPr>
            <p:nvPr/>
          </p:nvCxnSpPr>
          <p:spPr>
            <a:xfrm rot="16200000" flipH="1">
              <a:off x="5545519" y="2215868"/>
              <a:ext cx="378081" cy="239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206"/>
            <p:cNvSpPr/>
            <p:nvPr/>
          </p:nvSpPr>
          <p:spPr>
            <a:xfrm>
              <a:off x="6232984" y="1722437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Oval 207"/>
            <p:cNvSpPr/>
            <p:nvPr/>
          </p:nvSpPr>
          <p:spPr>
            <a:xfrm>
              <a:off x="6751347" y="2015642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>
            <a:xfrm>
              <a:off x="6300954" y="210823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0" name="Straight Arrow Connector 209"/>
            <p:cNvCxnSpPr>
              <a:stCxn id="208" idx="1"/>
              <a:endCxn id="207" idx="5"/>
            </p:cNvCxnSpPr>
            <p:nvPr/>
          </p:nvCxnSpPr>
          <p:spPr>
            <a:xfrm rot="16200000" flipV="1">
              <a:off x="6466440" y="1730054"/>
              <a:ext cx="194997" cy="416859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209" idx="0"/>
              <a:endCxn id="207" idx="4"/>
            </p:cNvCxnSpPr>
            <p:nvPr/>
          </p:nvCxnSpPr>
          <p:spPr>
            <a:xfrm rot="16200000" flipV="1">
              <a:off x="6215288" y="1950794"/>
              <a:ext cx="246910" cy="67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209" idx="3"/>
              <a:endCxn id="221" idx="7"/>
            </p:cNvCxnSpPr>
            <p:nvPr/>
          </p:nvCxnSpPr>
          <p:spPr>
            <a:xfrm rot="5400000">
              <a:off x="6160766" y="2222618"/>
              <a:ext cx="157048" cy="165373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>
              <a:stCxn id="201" idx="6"/>
              <a:endCxn id="207" idx="3"/>
            </p:cNvCxnSpPr>
            <p:nvPr/>
          </p:nvCxnSpPr>
          <p:spPr>
            <a:xfrm flipV="1">
              <a:off x="5794370" y="1840984"/>
              <a:ext cx="459636" cy="12836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>
              <a:endCxn id="218" idx="4"/>
            </p:cNvCxnSpPr>
            <p:nvPr/>
          </p:nvCxnSpPr>
          <p:spPr>
            <a:xfrm rot="16200000" flipV="1">
              <a:off x="5631041" y="2671238"/>
              <a:ext cx="246910" cy="159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5400000" flipH="1" flipV="1">
              <a:off x="5763129" y="2531500"/>
              <a:ext cx="341600" cy="241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5400000" flipH="1" flipV="1">
              <a:off x="5264200" y="2625188"/>
              <a:ext cx="246910" cy="8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>
              <a:stCxn id="209" idx="6"/>
              <a:endCxn id="208" idx="3"/>
            </p:cNvCxnSpPr>
            <p:nvPr/>
          </p:nvCxnSpPr>
          <p:spPr>
            <a:xfrm flipV="1">
              <a:off x="6444501" y="2134190"/>
              <a:ext cx="327867" cy="434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5674748" y="2416871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>
            <a:xfrm>
              <a:off x="5691225" y="280275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Oval 219"/>
            <p:cNvSpPr/>
            <p:nvPr/>
          </p:nvSpPr>
          <p:spPr>
            <a:xfrm>
              <a:off x="5318231" y="274807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20"/>
            <p:cNvSpPr/>
            <p:nvPr/>
          </p:nvSpPr>
          <p:spPr>
            <a:xfrm>
              <a:off x="6034079" y="2363489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Oval 221"/>
            <p:cNvSpPr/>
            <p:nvPr/>
          </p:nvSpPr>
          <p:spPr>
            <a:xfrm>
              <a:off x="5316347" y="2359843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283"/>
          <p:cNvGrpSpPr/>
          <p:nvPr/>
        </p:nvGrpSpPr>
        <p:grpSpPr>
          <a:xfrm>
            <a:off x="6385513" y="5301133"/>
            <a:ext cx="1676399" cy="1143000"/>
            <a:chOff x="6385513" y="6142037"/>
            <a:chExt cx="1676399" cy="1143000"/>
          </a:xfrm>
        </p:grpSpPr>
        <p:cxnSp>
          <p:nvCxnSpPr>
            <p:cNvPr id="224" name="Straight Arrow Connector 223"/>
            <p:cNvCxnSpPr>
              <a:stCxn id="243" idx="2"/>
            </p:cNvCxnSpPr>
            <p:nvPr/>
          </p:nvCxnSpPr>
          <p:spPr>
            <a:xfrm rot="10800000" flipH="1">
              <a:off x="6911737" y="6807536"/>
              <a:ext cx="338287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/>
            <p:cNvSpPr/>
            <p:nvPr/>
          </p:nvSpPr>
          <p:spPr>
            <a:xfrm>
              <a:off x="6385513" y="6467553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6" name="Oval 225"/>
            <p:cNvSpPr/>
            <p:nvPr/>
          </p:nvSpPr>
          <p:spPr>
            <a:xfrm>
              <a:off x="6889185" y="6308411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7" name="Straight Arrow Connector 226"/>
            <p:cNvCxnSpPr>
              <a:stCxn id="225" idx="4"/>
              <a:endCxn id="247" idx="1"/>
            </p:cNvCxnSpPr>
            <p:nvPr/>
          </p:nvCxnSpPr>
          <p:spPr>
            <a:xfrm rot="16200000" flipH="1">
              <a:off x="6442981" y="6607949"/>
              <a:ext cx="160913" cy="14053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endCxn id="243" idx="2"/>
            </p:cNvCxnSpPr>
            <p:nvPr/>
          </p:nvCxnSpPr>
          <p:spPr>
            <a:xfrm>
              <a:off x="6708765" y="6807536"/>
              <a:ext cx="202972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>
              <a:endCxn id="226" idx="3"/>
            </p:cNvCxnSpPr>
            <p:nvPr/>
          </p:nvCxnSpPr>
          <p:spPr>
            <a:xfrm rot="5400000" flipH="1" flipV="1">
              <a:off x="6627999" y="6480499"/>
              <a:ext cx="341951" cy="2200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>
              <a:stCxn id="226" idx="4"/>
              <a:endCxn id="243" idx="0"/>
            </p:cNvCxnSpPr>
            <p:nvPr/>
          </p:nvCxnSpPr>
          <p:spPr>
            <a:xfrm rot="16200000" flipH="1">
              <a:off x="6790893" y="6604567"/>
              <a:ext cx="354451" cy="225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7437960" y="6142037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Oval 232"/>
            <p:cNvSpPr/>
            <p:nvPr/>
          </p:nvSpPr>
          <p:spPr>
            <a:xfrm>
              <a:off x="7926598" y="6416917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233"/>
            <p:cNvSpPr/>
            <p:nvPr/>
          </p:nvSpPr>
          <p:spPr>
            <a:xfrm>
              <a:off x="7502033" y="6503722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5" name="Straight Arrow Connector 234"/>
            <p:cNvCxnSpPr>
              <a:stCxn id="233" idx="1"/>
              <a:endCxn id="232" idx="5"/>
            </p:cNvCxnSpPr>
            <p:nvPr/>
          </p:nvCxnSpPr>
          <p:spPr>
            <a:xfrm rot="16200000" flipV="1">
              <a:off x="7658531" y="6148104"/>
              <a:ext cx="182810" cy="39295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>
              <a:stCxn id="234" idx="0"/>
              <a:endCxn id="232" idx="4"/>
            </p:cNvCxnSpPr>
            <p:nvPr/>
          </p:nvCxnSpPr>
          <p:spPr>
            <a:xfrm rot="16200000" flipV="1">
              <a:off x="7421916" y="6355947"/>
              <a:ext cx="231478" cy="64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>
              <a:stCxn id="232" idx="3"/>
              <a:endCxn id="246" idx="7"/>
            </p:cNvCxnSpPr>
            <p:nvPr/>
          </p:nvCxnSpPr>
          <p:spPr>
            <a:xfrm rot="5400000">
              <a:off x="7157411" y="6461725"/>
              <a:ext cx="508915" cy="9181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226" idx="6"/>
              <a:endCxn id="232" idx="3"/>
            </p:cNvCxnSpPr>
            <p:nvPr/>
          </p:nvCxnSpPr>
          <p:spPr>
            <a:xfrm flipV="1">
              <a:off x="7024499" y="6253175"/>
              <a:ext cx="433278" cy="1203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>
              <a:endCxn id="243" idx="4"/>
            </p:cNvCxnSpPr>
            <p:nvPr/>
          </p:nvCxnSpPr>
          <p:spPr>
            <a:xfrm rot="16200000" flipV="1">
              <a:off x="6871172" y="7031497"/>
              <a:ext cx="231478" cy="1503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 rot="5400000" flipH="1" flipV="1">
              <a:off x="6995930" y="6899911"/>
              <a:ext cx="320250" cy="227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>
              <a:stCxn id="245" idx="7"/>
              <a:endCxn id="243" idx="3"/>
            </p:cNvCxnSpPr>
            <p:nvPr/>
          </p:nvCxnSpPr>
          <p:spPr>
            <a:xfrm rot="5400000" flipH="1" flipV="1">
              <a:off x="6702143" y="6893227"/>
              <a:ext cx="218428" cy="24039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/>
            <p:cNvCxnSpPr>
              <a:stCxn id="234" idx="6"/>
              <a:endCxn id="233" idx="3"/>
            </p:cNvCxnSpPr>
            <p:nvPr/>
          </p:nvCxnSpPr>
          <p:spPr>
            <a:xfrm flipV="1">
              <a:off x="7637348" y="6528055"/>
              <a:ext cx="309065" cy="407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42"/>
            <p:cNvSpPr/>
            <p:nvPr/>
          </p:nvSpPr>
          <p:spPr>
            <a:xfrm>
              <a:off x="6911737" y="6793069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Oval 243"/>
            <p:cNvSpPr/>
            <p:nvPr/>
          </p:nvSpPr>
          <p:spPr>
            <a:xfrm>
              <a:off x="6927269" y="7154830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244"/>
            <p:cNvSpPr/>
            <p:nvPr/>
          </p:nvSpPr>
          <p:spPr>
            <a:xfrm>
              <a:off x="6575664" y="7103568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245"/>
            <p:cNvSpPr/>
            <p:nvPr/>
          </p:nvSpPr>
          <p:spPr>
            <a:xfrm>
              <a:off x="7250462" y="6743023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246"/>
            <p:cNvSpPr/>
            <p:nvPr/>
          </p:nvSpPr>
          <p:spPr>
            <a:xfrm>
              <a:off x="6573888" y="6739605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3" name="Rectangle 272"/>
          <p:cNvSpPr/>
          <p:nvPr/>
        </p:nvSpPr>
        <p:spPr>
          <a:xfrm>
            <a:off x="9052513" y="461397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alibri" charset="0"/>
              </a:rPr>
              <a:t>T</a:t>
            </a:r>
            <a:endParaRPr lang="en-US" sz="3600" b="1" baseline="-25000" dirty="0"/>
          </a:p>
        </p:txBody>
      </p:sp>
      <p:cxnSp>
        <p:nvCxnSpPr>
          <p:cNvPr id="274" name="Straight Connector 273"/>
          <p:cNvCxnSpPr/>
          <p:nvPr/>
        </p:nvCxnSpPr>
        <p:spPr bwMode="auto">
          <a:xfrm>
            <a:off x="5166313" y="5147145"/>
            <a:ext cx="38100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75" name="Rectangle 274"/>
          <p:cNvSpPr/>
          <p:nvPr/>
        </p:nvSpPr>
        <p:spPr>
          <a:xfrm>
            <a:off x="4701014" y="461397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alibri" charset="0"/>
              </a:rPr>
              <a:t>0</a:t>
            </a:r>
            <a:endParaRPr lang="en-US" sz="3600" b="1" baseline="-25000" dirty="0"/>
          </a:p>
        </p:txBody>
      </p:sp>
      <p:grpSp>
        <p:nvGrpSpPr>
          <p:cNvPr id="7" name="Group 291"/>
          <p:cNvGrpSpPr/>
          <p:nvPr/>
        </p:nvGrpSpPr>
        <p:grpSpPr>
          <a:xfrm>
            <a:off x="8138113" y="5301133"/>
            <a:ext cx="1676399" cy="1143000"/>
            <a:chOff x="8138113" y="6142037"/>
            <a:chExt cx="1676399" cy="1143000"/>
          </a:xfrm>
        </p:grpSpPr>
        <p:cxnSp>
          <p:nvCxnSpPr>
            <p:cNvPr id="249" name="Straight Arrow Connector 248"/>
            <p:cNvCxnSpPr>
              <a:stCxn id="268" idx="2"/>
            </p:cNvCxnSpPr>
            <p:nvPr/>
          </p:nvCxnSpPr>
          <p:spPr>
            <a:xfrm rot="10800000" flipH="1">
              <a:off x="8664337" y="6807536"/>
              <a:ext cx="338287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/>
            <p:cNvSpPr/>
            <p:nvPr/>
          </p:nvSpPr>
          <p:spPr>
            <a:xfrm>
              <a:off x="8138113" y="6467553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Oval 250"/>
            <p:cNvSpPr/>
            <p:nvPr/>
          </p:nvSpPr>
          <p:spPr>
            <a:xfrm>
              <a:off x="8641785" y="6308411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2" name="Straight Arrow Connector 251"/>
            <p:cNvCxnSpPr>
              <a:stCxn id="250" idx="6"/>
              <a:endCxn id="251" idx="2"/>
            </p:cNvCxnSpPr>
            <p:nvPr/>
          </p:nvCxnSpPr>
          <p:spPr>
            <a:xfrm flipV="1">
              <a:off x="8273427" y="6373515"/>
              <a:ext cx="368356" cy="15914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>
              <a:stCxn id="251" idx="5"/>
            </p:cNvCxnSpPr>
            <p:nvPr/>
          </p:nvCxnSpPr>
          <p:spPr>
            <a:xfrm rot="16200000" flipH="1">
              <a:off x="8718886" y="6457947"/>
              <a:ext cx="341951" cy="26515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>
              <a:endCxn id="268" idx="2"/>
            </p:cNvCxnSpPr>
            <p:nvPr/>
          </p:nvCxnSpPr>
          <p:spPr>
            <a:xfrm>
              <a:off x="8461365" y="6807536"/>
              <a:ext cx="202972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>
              <a:endCxn id="251" idx="3"/>
            </p:cNvCxnSpPr>
            <p:nvPr/>
          </p:nvCxnSpPr>
          <p:spPr>
            <a:xfrm rot="5400000" flipH="1" flipV="1">
              <a:off x="8380599" y="6480499"/>
              <a:ext cx="341951" cy="2200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>
              <a:stCxn id="251" idx="4"/>
              <a:endCxn id="268" idx="0"/>
            </p:cNvCxnSpPr>
            <p:nvPr/>
          </p:nvCxnSpPr>
          <p:spPr>
            <a:xfrm rot="16200000" flipH="1">
              <a:off x="8543493" y="6604567"/>
              <a:ext cx="354451" cy="225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56"/>
            <p:cNvSpPr/>
            <p:nvPr/>
          </p:nvSpPr>
          <p:spPr>
            <a:xfrm>
              <a:off x="9190560" y="6142037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Oval 257"/>
            <p:cNvSpPr/>
            <p:nvPr/>
          </p:nvSpPr>
          <p:spPr>
            <a:xfrm>
              <a:off x="9679198" y="6416917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/>
            <p:cNvSpPr/>
            <p:nvPr/>
          </p:nvSpPr>
          <p:spPr>
            <a:xfrm>
              <a:off x="9254633" y="6503722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0" name="Straight Arrow Connector 259"/>
            <p:cNvCxnSpPr>
              <a:stCxn id="258" idx="1"/>
              <a:endCxn id="257" idx="5"/>
            </p:cNvCxnSpPr>
            <p:nvPr/>
          </p:nvCxnSpPr>
          <p:spPr>
            <a:xfrm rot="16200000" flipV="1">
              <a:off x="9411131" y="6148104"/>
              <a:ext cx="182810" cy="39295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stCxn id="259" idx="0"/>
              <a:endCxn id="257" idx="4"/>
            </p:cNvCxnSpPr>
            <p:nvPr/>
          </p:nvCxnSpPr>
          <p:spPr>
            <a:xfrm rot="16200000" flipV="1">
              <a:off x="9174516" y="6355947"/>
              <a:ext cx="231478" cy="64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stCxn id="259" idx="3"/>
              <a:endCxn id="271" idx="7"/>
            </p:cNvCxnSpPr>
            <p:nvPr/>
          </p:nvCxnSpPr>
          <p:spPr>
            <a:xfrm rot="5400000">
              <a:off x="9122889" y="6610530"/>
              <a:ext cx="147233" cy="15589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>
              <a:endCxn id="268" idx="4"/>
            </p:cNvCxnSpPr>
            <p:nvPr/>
          </p:nvCxnSpPr>
          <p:spPr>
            <a:xfrm rot="16200000" flipV="1">
              <a:off x="8623772" y="7031497"/>
              <a:ext cx="231478" cy="1503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/>
            <p:nvPr/>
          </p:nvCxnSpPr>
          <p:spPr>
            <a:xfrm rot="5400000" flipH="1" flipV="1">
              <a:off x="8748530" y="6899911"/>
              <a:ext cx="320250" cy="227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/>
            <p:cNvCxnSpPr>
              <a:stCxn id="270" idx="7"/>
              <a:endCxn id="268" idx="3"/>
            </p:cNvCxnSpPr>
            <p:nvPr/>
          </p:nvCxnSpPr>
          <p:spPr>
            <a:xfrm rot="5400000" flipH="1" flipV="1">
              <a:off x="8454743" y="6893227"/>
              <a:ext cx="218428" cy="2403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>
              <a:stCxn id="259" idx="6"/>
              <a:endCxn id="258" idx="3"/>
            </p:cNvCxnSpPr>
            <p:nvPr/>
          </p:nvCxnSpPr>
          <p:spPr>
            <a:xfrm flipV="1">
              <a:off x="9389948" y="6528055"/>
              <a:ext cx="309065" cy="407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8664337" y="6793069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/>
            <p:cNvSpPr/>
            <p:nvPr/>
          </p:nvSpPr>
          <p:spPr>
            <a:xfrm>
              <a:off x="8679869" y="7154830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/>
            <p:cNvSpPr/>
            <p:nvPr/>
          </p:nvSpPr>
          <p:spPr>
            <a:xfrm>
              <a:off x="8328264" y="7103568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/>
            <p:cNvSpPr/>
            <p:nvPr/>
          </p:nvSpPr>
          <p:spPr>
            <a:xfrm>
              <a:off x="9003062" y="6743023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/>
            <p:cNvSpPr/>
            <p:nvPr/>
          </p:nvSpPr>
          <p:spPr>
            <a:xfrm>
              <a:off x="8326488" y="6739605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9" name="Straight Arrow Connector 288"/>
            <p:cNvCxnSpPr>
              <a:stCxn id="270" idx="0"/>
              <a:endCxn id="272" idx="4"/>
            </p:cNvCxnSpPr>
            <p:nvPr/>
          </p:nvCxnSpPr>
          <p:spPr bwMode="auto">
            <a:xfrm rot="16200000" flipV="1">
              <a:off x="8278155" y="6985802"/>
              <a:ext cx="233756" cy="17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291" name="Straight Arrow Connector 290"/>
            <p:cNvCxnSpPr>
              <a:stCxn id="250" idx="5"/>
              <a:endCxn id="272" idx="0"/>
            </p:cNvCxnSpPr>
            <p:nvPr/>
          </p:nvCxnSpPr>
          <p:spPr bwMode="auto">
            <a:xfrm rot="16200000" flipH="1">
              <a:off x="8243422" y="6588881"/>
              <a:ext cx="160913" cy="1405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</p:grpSp>
      <p:sp>
        <p:nvSpPr>
          <p:cNvPr id="169" name="Title 1"/>
          <p:cNvSpPr txBox="1">
            <a:spLocks/>
          </p:cNvSpPr>
          <p:nvPr/>
        </p:nvSpPr>
        <p:spPr bwMode="auto">
          <a:xfrm>
            <a:off x="468313" y="295275"/>
            <a:ext cx="9612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sz="4000" dirty="0">
                <a:latin typeface="Calibri"/>
              </a:rPr>
              <a:t>Dynamic influence</a:t>
            </a:r>
          </a:p>
        </p:txBody>
      </p:sp>
      <p:sp>
        <p:nvSpPr>
          <p:cNvPr id="198" name="Text Placeholder 2"/>
          <p:cNvSpPr txBox="1">
            <a:spLocks/>
          </p:cNvSpPr>
          <p:nvPr/>
        </p:nvSpPr>
        <p:spPr bwMode="auto">
          <a:xfrm>
            <a:off x="620711" y="1700460"/>
            <a:ext cx="8020001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dirty="0">
                <a:latin typeface="Calibri"/>
              </a:rPr>
              <a:t>In some cases, influence change over time:</a:t>
            </a:r>
          </a:p>
        </p:txBody>
      </p:sp>
      <p:sp>
        <p:nvSpPr>
          <p:cNvPr id="86" name="Text Placeholder 2"/>
          <p:cNvSpPr txBox="1">
            <a:spLocks/>
          </p:cNvSpPr>
          <p:nvPr/>
        </p:nvSpPr>
        <p:spPr bwMode="auto">
          <a:xfrm>
            <a:off x="6120432" y="7198329"/>
            <a:ext cx="388843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dirty="0">
                <a:latin typeface="Calibri"/>
              </a:rPr>
              <a:t>[Gomez-Rodriguez et al., WSDM 2013]</a:t>
            </a:r>
          </a:p>
        </p:txBody>
      </p:sp>
    </p:spTree>
    <p:extLst>
      <p:ext uri="{BB962C8B-B14F-4D97-AF65-F5344CB8AC3E}">
        <p14:creationId xmlns:p14="http://schemas.microsoft.com/office/powerpoint/2010/main" val="21003417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Grp="1"/>
          </p:cNvSpPr>
          <p:nvPr>
            <p:ph type="title" idx="4294967295"/>
          </p:nvPr>
        </p:nvSpPr>
        <p:spPr>
          <a:xfrm>
            <a:off x="468313" y="0"/>
            <a:ext cx="9612312" cy="1262063"/>
          </a:xfrm>
        </p:spPr>
        <p:txBody>
          <a:bodyPr/>
          <a:lstStyle/>
          <a:p>
            <a:r>
              <a:rPr lang="en-US" sz="4000" dirty="0">
                <a:latin typeface="Calibri"/>
              </a:rPr>
              <a:t>Recurrent events: beyond cascades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 bwMode="auto">
          <a:xfrm>
            <a:off x="423995" y="3635821"/>
            <a:ext cx="90010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In general</a:t>
            </a:r>
            <a:r>
              <a:rPr lang="en-US" sz="28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, users perform recurrent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28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events over time. </a:t>
            </a:r>
            <a:r>
              <a:rPr lang="en-US" sz="2800" dirty="0">
                <a:latin typeface="Calibri"/>
              </a:rPr>
              <a:t>E.g., people repeatedly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2800" dirty="0">
                <a:latin typeface="Calibri"/>
              </a:rPr>
              <a:t>express their opinion online:</a:t>
            </a:r>
            <a:endParaRPr lang="en-US" sz="2800" dirty="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460952" y="1673156"/>
            <a:ext cx="5299440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28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Up to this point,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each users is only infected once, and event sequences can be seen as cascades.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1E6028-3709-1042-987B-D7469A3143CD}"/>
              </a:ext>
            </a:extLst>
          </p:cNvPr>
          <p:cNvGrpSpPr/>
          <p:nvPr/>
        </p:nvGrpSpPr>
        <p:grpSpPr>
          <a:xfrm>
            <a:off x="6264448" y="1259557"/>
            <a:ext cx="3240360" cy="3600400"/>
            <a:chOff x="1295896" y="1547589"/>
            <a:chExt cx="3240360" cy="36004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8596251-8AD8-B948-9754-D1246C590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112" y="4499917"/>
              <a:ext cx="648072" cy="64807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9C44BD-9021-4646-B033-24994EC91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136" y="3191993"/>
              <a:ext cx="648072" cy="65985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7E59F05-DC7F-FA48-BAEB-A5E7A41EE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6096" y="1907629"/>
              <a:ext cx="648072" cy="64439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10808D5-25B9-EA46-9CD7-561A0C6D1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9912" y="2339677"/>
              <a:ext cx="648072" cy="694919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92760E6-6F17-F243-ADA0-21F899895007}"/>
                </a:ext>
              </a:extLst>
            </p:cNvPr>
            <p:cNvCxnSpPr/>
            <p:nvPr/>
          </p:nvCxnSpPr>
          <p:spPr bwMode="auto">
            <a:xfrm flipV="1">
              <a:off x="2087984" y="2292289"/>
              <a:ext cx="1008112" cy="2634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0E65F8E-A82E-A04E-9542-173C175EA7FB}"/>
                </a:ext>
              </a:extLst>
            </p:cNvPr>
            <p:cNvCxnSpPr/>
            <p:nvPr/>
          </p:nvCxnSpPr>
          <p:spPr bwMode="auto">
            <a:xfrm flipH="1" flipV="1">
              <a:off x="3528144" y="2555701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AEEF64F-CF81-3D4B-91E6-2256D3B36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68" y="3707829"/>
              <a:ext cx="648072" cy="648072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A2977C9-701C-8B4F-ABC8-38EB488C1904}"/>
                </a:ext>
              </a:extLst>
            </p:cNvPr>
            <p:cNvCxnSpPr>
              <a:endCxn id="63" idx="1"/>
            </p:cNvCxnSpPr>
            <p:nvPr/>
          </p:nvCxnSpPr>
          <p:spPr bwMode="auto">
            <a:xfrm>
              <a:off x="1943968" y="2915741"/>
              <a:ext cx="1512168" cy="6061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0C0A3EB-A47B-F241-A14B-D1C0764A1D0E}"/>
                </a:ext>
              </a:extLst>
            </p:cNvPr>
            <p:cNvCxnSpPr/>
            <p:nvPr/>
          </p:nvCxnSpPr>
          <p:spPr bwMode="auto">
            <a:xfrm>
              <a:off x="1799952" y="2987749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E371942-0D5B-9447-80A7-90B06C26F4BD}"/>
                </a:ext>
              </a:extLst>
            </p:cNvPr>
            <p:cNvCxnSpPr>
              <a:cxnSpLocks/>
              <a:endCxn id="68" idx="0"/>
            </p:cNvCxnSpPr>
            <p:nvPr/>
          </p:nvCxnSpPr>
          <p:spPr bwMode="auto">
            <a:xfrm flipH="1">
              <a:off x="3564148" y="3851845"/>
              <a:ext cx="180020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FCBE31C-E181-5543-9DA1-386C26E2F2AA}"/>
                </a:ext>
              </a:extLst>
            </p:cNvPr>
            <p:cNvCxnSpPr/>
            <p:nvPr/>
          </p:nvCxnSpPr>
          <p:spPr bwMode="auto">
            <a:xfrm>
              <a:off x="2520032" y="4211885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C06AF33-507A-7244-BE9D-ABDE6A0D949D}"/>
                </a:ext>
              </a:extLst>
            </p:cNvPr>
            <p:cNvSpPr/>
            <p:nvPr/>
          </p:nvSpPr>
          <p:spPr>
            <a:xfrm>
              <a:off x="3168104" y="1547589"/>
              <a:ext cx="1152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/>
                </a:rPr>
                <a:t>Christine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AD3F263-4F70-2A4D-B1D8-0DC63744B55B}"/>
                </a:ext>
              </a:extLst>
            </p:cNvPr>
            <p:cNvSpPr/>
            <p:nvPr/>
          </p:nvSpPr>
          <p:spPr>
            <a:xfrm>
              <a:off x="1295896" y="2042353"/>
              <a:ext cx="6480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/>
                </a:rPr>
                <a:t>Bob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8A4A1F1-94FF-7546-845D-4AC48F1628BD}"/>
                </a:ext>
              </a:extLst>
            </p:cNvPr>
            <p:cNvSpPr/>
            <p:nvPr/>
          </p:nvSpPr>
          <p:spPr>
            <a:xfrm>
              <a:off x="3744168" y="2834441"/>
              <a:ext cx="6480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/>
                </a:rPr>
                <a:t>Beth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9E4D2C-76D3-9045-9CFB-64957D0475E7}"/>
                </a:ext>
              </a:extLst>
            </p:cNvPr>
            <p:cNvSpPr/>
            <p:nvPr/>
          </p:nvSpPr>
          <p:spPr>
            <a:xfrm>
              <a:off x="1439912" y="3635821"/>
              <a:ext cx="6480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/>
                </a:rPr>
                <a:t>Joe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CB0CB73-0978-DA41-A3C2-5475A6AE5B49}"/>
                </a:ext>
              </a:extLst>
            </p:cNvPr>
            <p:cNvSpPr/>
            <p:nvPr/>
          </p:nvSpPr>
          <p:spPr>
            <a:xfrm>
              <a:off x="3744168" y="4283893"/>
              <a:ext cx="7920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/>
                </a:rPr>
                <a:t>David</a:t>
              </a:r>
              <a:endParaRPr lang="en-US" b="1" dirty="0">
                <a:latin typeface="Calibri"/>
                <a:cs typeface="Calibri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C905CA6-DED9-7A41-B42B-8673A0E25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26" y="5597837"/>
            <a:ext cx="3455368" cy="4862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AF2C6B9-B089-C748-9E64-CD7281E06F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510" y="5127180"/>
            <a:ext cx="505072" cy="4489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54A1DE7-685F-1149-ADCD-4077B540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995" y="6923639"/>
            <a:ext cx="4737366" cy="3600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8F8856C-73EB-A144-83E4-25D19AB78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995" y="6563599"/>
            <a:ext cx="2160240" cy="3728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B44C60-8848-AB48-93A8-F6B2BD9D4F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2187" y="5292005"/>
            <a:ext cx="4528244" cy="3530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0DDA684-E318-6A41-A697-F4EAA351D6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187" y="4931965"/>
            <a:ext cx="2160240" cy="3728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4B2AF2-ECB5-814A-884E-14344310FD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2448" y="6448541"/>
            <a:ext cx="5976416" cy="31518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A1FDB4-553E-0F47-A7B1-CB705142A5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2448" y="6012085"/>
            <a:ext cx="792088" cy="4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4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Glossy">
  <a:themeElements>
    <a:clrScheme name="Gloss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Glossy">
      <a:majorFont>
        <a:latin typeface="Arial"/>
        <a:ea typeface="DejaVu Sans"/>
        <a:cs typeface="DejaVu Sans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loss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28147</TotalTime>
  <Words>1495</Words>
  <Application>Microsoft Macintosh PowerPoint</Application>
  <PresentationFormat>Custom</PresentationFormat>
  <Paragraphs>337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Corbel</vt:lpstr>
      <vt:lpstr>DejaVu Sans</vt:lpstr>
      <vt:lpstr>NimbusRomNo9L</vt:lpstr>
      <vt:lpstr>StarSymbol</vt:lpstr>
      <vt:lpstr>Times New Roman</vt:lpstr>
      <vt:lpstr>Wingdings</vt:lpstr>
      <vt:lpstr>Glossy</vt:lpstr>
      <vt:lpstr>PowerPoint Presentation</vt:lpstr>
      <vt:lpstr>PowerPoint Presentation</vt:lpstr>
      <vt:lpstr>Event sequences as cascades</vt:lpstr>
      <vt:lpstr>An example: idea adoption</vt:lpstr>
      <vt:lpstr>Infection cascade representation</vt:lpstr>
      <vt:lpstr>Infection intensity </vt:lpstr>
      <vt:lpstr>Model inference from multiple cascades</vt:lpstr>
      <vt:lpstr>PowerPoint Presentation</vt:lpstr>
      <vt:lpstr>Recurrent events: beyond cascades</vt:lpstr>
      <vt:lpstr>Recurrent events representation</vt:lpstr>
      <vt:lpstr>Recurrent events intensity</vt:lpstr>
      <vt:lpstr>PowerPoint Presentation</vt:lpstr>
      <vt:lpstr>Event sequences</vt:lpstr>
      <vt:lpstr>PowerPoint Presentation</vt:lpstr>
      <vt:lpstr>Hierarchical Dirichlet Hawkes process</vt:lpstr>
      <vt:lpstr>Events representation</vt:lpstr>
      <vt:lpstr>Cluster intensity</vt:lpstr>
      <vt:lpstr>User events intensity</vt:lpstr>
      <vt:lpstr>People share same clusters</vt:lpstr>
      <vt:lpstr>PowerPoint Presentation</vt:lpstr>
      <vt:lpstr>PowerPoint Presentation</vt:lpstr>
      <vt:lpstr>PowerPoint Presentation</vt:lpstr>
      <vt:lpstr>PowerPoint Presentation</vt:lpstr>
      <vt:lpstr>Neural Hawkes process</vt:lpstr>
      <vt:lpstr>Neural Hawkes process</vt:lpstr>
      <vt:lpstr>Applications (I): Predictive Models</vt:lpstr>
      <vt:lpstr>PowerPoint Presentation</vt:lpstr>
      <vt:lpstr>PowerPoint Presentation</vt:lpstr>
      <vt:lpstr>Temporal point processes beyond prediction</vt:lpstr>
      <vt:lpstr>Uncovering Causality from Hawkes Processes</vt:lpstr>
      <vt:lpstr>Uncovering Causality from Hawkes Processes</vt:lpstr>
      <vt:lpstr>Uncovering Causality from Hawkes Processes</vt:lpstr>
      <vt:lpstr>Uncovering Causality from Hawkes Processes</vt:lpstr>
      <vt:lpstr>Uncovering Causality from Hawkes Processes</vt:lpstr>
      <vt:lpstr>Causal reasoning: Applications</vt:lpstr>
      <vt:lpstr>Outline of the Seminar</vt:lpstr>
    </vt:vector>
  </TitlesOfParts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Dynamics of Information Pathways in On-line Media</dc:title>
  <dc:creator>Manuel Gomez Rodriguez</dc:creator>
  <dc:description>Interview at Google</dc:description>
  <cp:lastModifiedBy>Microsoft Office User</cp:lastModifiedBy>
  <cp:revision>4303</cp:revision>
  <dcterms:created xsi:type="dcterms:W3CDTF">2014-02-12T10:07:58Z</dcterms:created>
  <dcterms:modified xsi:type="dcterms:W3CDTF">2018-07-10T06:41:54Z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