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584" r:id="rId2"/>
    <p:sldId id="467" r:id="rId3"/>
    <p:sldId id="585" r:id="rId4"/>
    <p:sldId id="586" r:id="rId5"/>
    <p:sldId id="587" r:id="rId6"/>
    <p:sldId id="588" r:id="rId7"/>
    <p:sldId id="596" r:id="rId8"/>
    <p:sldId id="627" r:id="rId9"/>
    <p:sldId id="589" r:id="rId10"/>
    <p:sldId id="611" r:id="rId11"/>
    <p:sldId id="599" r:id="rId12"/>
    <p:sldId id="601" r:id="rId13"/>
    <p:sldId id="602" r:id="rId14"/>
    <p:sldId id="604" r:id="rId15"/>
    <p:sldId id="603" r:id="rId16"/>
    <p:sldId id="590" r:id="rId17"/>
    <p:sldId id="605" r:id="rId18"/>
    <p:sldId id="623" r:id="rId19"/>
    <p:sldId id="606" r:id="rId20"/>
    <p:sldId id="624" r:id="rId21"/>
    <p:sldId id="608" r:id="rId22"/>
    <p:sldId id="609" r:id="rId23"/>
    <p:sldId id="625" r:id="rId24"/>
    <p:sldId id="595" r:id="rId25"/>
    <p:sldId id="591" r:id="rId26"/>
    <p:sldId id="613" r:id="rId27"/>
    <p:sldId id="614" r:id="rId28"/>
    <p:sldId id="592" r:id="rId29"/>
    <p:sldId id="615" r:id="rId30"/>
    <p:sldId id="616" r:id="rId31"/>
    <p:sldId id="619" r:id="rId32"/>
    <p:sldId id="617" r:id="rId33"/>
    <p:sldId id="620" r:id="rId34"/>
    <p:sldId id="629" r:id="rId35"/>
    <p:sldId id="628" r:id="rId36"/>
  </p:sldIdLst>
  <p:sldSz cx="10080625" cy="7559675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3300"/>
    <a:srgbClr val="FF3300"/>
    <a:srgbClr val="D1673D"/>
    <a:srgbClr val="B17D5D"/>
    <a:srgbClr val="99CC00"/>
    <a:srgbClr val="B2B2B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94406" autoAdjust="0"/>
  </p:normalViewPr>
  <p:slideViewPr>
    <p:cSldViewPr>
      <p:cViewPr varScale="1">
        <p:scale>
          <a:sx n="84" d="100"/>
          <a:sy n="84" d="100"/>
        </p:scale>
        <p:origin x="1944" y="176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1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300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 bwMode="auto">
          <a:xfrm>
            <a:off x="4140200" y="0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9121775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4140200" y="9121775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Calibri" charset="0"/>
              </a:defRPr>
            </a:lvl1pPr>
          </a:lstStyle>
          <a:p>
            <a:pPr>
              <a:defRPr/>
            </a:pPr>
            <a:fld id="{413AA366-A3C2-114F-B81D-27BE8B175CC0}" type="slidenum">
              <a:rPr lang="en-US"/>
              <a:pPr>
                <a:defRPr/>
              </a:pPr>
              <a:t>‹#›</a:t>
            </a:fld>
            <a:endParaRPr lang="fi-FI"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20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Notes Placeholder 2"/>
          <p:cNvSpPr txBox="1"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3413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41788" y="0"/>
            <a:ext cx="3173412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20188"/>
            <a:ext cx="3173413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41788" y="9120188"/>
            <a:ext cx="3173412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C8110E2-1524-9445-B796-69A2FE04ED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fi-FI" sz="2000">
        <a:solidFill>
          <a:schemeClr val="tx1"/>
        </a:solidFill>
        <a:latin typeface="Arial" pitchFamily="18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err="1">
                <a:solidFill>
                  <a:srgbClr val="000000"/>
                </a:solidFill>
                <a:latin typeface="Arial" charset="0"/>
              </a:rPr>
              <a:t>Outline</a:t>
            </a:r>
            <a:r>
              <a:rPr lang="fi-FI" dirty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fi-FI" dirty="0" err="1">
                <a:solidFill>
                  <a:srgbClr val="000000"/>
                </a:solidFill>
                <a:latin typeface="Arial" charset="0"/>
              </a:rPr>
              <a:t>tutorial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err="1">
                <a:solidFill>
                  <a:srgbClr val="000000"/>
                </a:solidFill>
                <a:latin typeface="Arial" charset="0"/>
              </a:rPr>
              <a:t>Outline</a:t>
            </a:r>
            <a:r>
              <a:rPr lang="fi-FI" dirty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fi-FI" dirty="0" err="1">
                <a:solidFill>
                  <a:srgbClr val="000000"/>
                </a:solidFill>
                <a:latin typeface="Arial" charset="0"/>
              </a:rPr>
              <a:t>tutorial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err="1">
                <a:solidFill>
                  <a:srgbClr val="000000"/>
                </a:solidFill>
                <a:latin typeface="Arial" charset="0"/>
              </a:rPr>
              <a:t>Outline</a:t>
            </a:r>
            <a:r>
              <a:rPr lang="fi-FI" dirty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fi-FI" dirty="0" err="1">
                <a:solidFill>
                  <a:srgbClr val="000000"/>
                </a:solidFill>
                <a:latin typeface="Arial" charset="0"/>
              </a:rPr>
              <a:t>tutorial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239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err="1">
                <a:solidFill>
                  <a:srgbClr val="000000"/>
                </a:solidFill>
                <a:latin typeface="Arial" charset="0"/>
              </a:rPr>
              <a:t>Outline</a:t>
            </a:r>
            <a:r>
              <a:rPr lang="fi-FI" dirty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fi-FI" dirty="0" err="1">
                <a:solidFill>
                  <a:srgbClr val="000000"/>
                </a:solidFill>
                <a:latin typeface="Arial" charset="0"/>
              </a:rPr>
              <a:t>tutorial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80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err="1">
                <a:solidFill>
                  <a:srgbClr val="000000"/>
                </a:solidFill>
                <a:latin typeface="Arial" charset="0"/>
              </a:rPr>
              <a:t>Outline</a:t>
            </a:r>
            <a:r>
              <a:rPr lang="fi-FI" dirty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fi-FI" dirty="0" err="1">
                <a:solidFill>
                  <a:srgbClr val="000000"/>
                </a:solidFill>
                <a:latin typeface="Arial" charset="0"/>
              </a:rPr>
              <a:t>tutorial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32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9449-F772-0A4F-A414-B421A0A8F96F}" type="datetime1">
              <a:rPr lang="en-US"/>
              <a:pPr>
                <a:defRPr/>
              </a:pPr>
              <a:t>7/25/19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0209-7DE8-DE48-A57C-4EEA4DD65E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880B0-46A9-B24C-9E60-A6E476430BDE}" type="datetime1">
              <a:rPr lang="en-US"/>
              <a:pPr>
                <a:defRPr/>
              </a:pPr>
              <a:t>7/25/19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13A86-463B-E445-BDA6-B66E5D639C9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087A5-6F6C-424C-B07E-73FB041E9D6A}" type="datetime1">
              <a:rPr lang="en-US"/>
              <a:pPr>
                <a:defRPr/>
              </a:pPr>
              <a:t>7/25/19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499D-3F0D-5546-9230-754BF6308C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35B1-8426-3249-ABF5-CADB55DB964E}" type="datetime1">
              <a:rPr lang="en-US"/>
              <a:pPr>
                <a:defRPr/>
              </a:pPr>
              <a:t>7/25/19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6DF1-BA4B-5C44-971E-82A6EE7395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C467-6470-C448-9430-4CA99E9A51B5}" type="datetime1">
              <a:rPr lang="en-US"/>
              <a:pPr>
                <a:defRPr/>
              </a:pPr>
              <a:t>7/25/19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DD81-DD57-694B-B043-D199770EC7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71E9-6D7D-F34F-8DAD-4040732BBF25}" type="datetime1">
              <a:rPr lang="en-US"/>
              <a:pPr>
                <a:defRPr/>
              </a:pPr>
              <a:t>7/25/19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B5363-205D-A54E-94F6-288C26787C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519C-F037-F24B-8035-B1B20F67C06C}" type="datetime1">
              <a:rPr lang="en-US"/>
              <a:pPr>
                <a:defRPr/>
              </a:pPr>
              <a:t>7/25/19</a:t>
            </a:fld>
            <a:endParaRPr lang="fi-FI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7CA44-CA71-514B-B5EE-3ADB5193DF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48087-D381-1646-8978-E930BB7D86BA}" type="datetime1">
              <a:rPr lang="en-US"/>
              <a:pPr>
                <a:defRPr/>
              </a:pPr>
              <a:t>7/25/19</a:t>
            </a:fld>
            <a:endParaRPr lang="fi-FI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4740-7670-CC41-ACDF-A0E14F3494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ACBA-14DE-AC4C-BBA0-6FA4DC8452D9}" type="datetime1">
              <a:rPr lang="en-US"/>
              <a:pPr>
                <a:defRPr/>
              </a:pPr>
              <a:t>7/25/19</a:t>
            </a:fld>
            <a:endParaRPr lang="fi-FI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42FA5-FACE-DD48-AEFA-D9ABFC4E22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24B7-8B7E-F846-B32D-6CF756C623D8}" type="datetime1">
              <a:rPr lang="en-US"/>
              <a:pPr>
                <a:defRPr/>
              </a:pPr>
              <a:t>7/25/19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479E3-829C-3848-B3E3-9634A6B8E12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54C7-BA14-5448-8ED9-FE78F6E22BB7}" type="datetime1">
              <a:rPr lang="en-US"/>
              <a:pPr>
                <a:defRPr/>
              </a:pPr>
              <a:t>7/25/19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FF8A-B7D2-1941-8D2D-F777CCEDE9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68313" y="0"/>
            <a:ext cx="90709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4"/>
            <a:r>
              <a:rPr lang="fi-FI"/>
              <a:t>Kuudes jäsennystaso</a:t>
            </a:r>
          </a:p>
          <a:p>
            <a:pPr lvl="4"/>
            <a:r>
              <a:rPr lang="fi-FI"/>
              <a:t>Seitsemäs jäsennystaso</a:t>
            </a:r>
          </a:p>
          <a:p>
            <a:pPr lvl="4"/>
            <a:r>
              <a:rPr lang="fi-FI"/>
              <a:t>Kahdeksas jäsennystaso</a:t>
            </a:r>
          </a:p>
          <a:p>
            <a:pPr lvl="4"/>
            <a:r>
              <a:rPr lang="fi-FI"/>
              <a:t>Yhdeksäs jäsennystaso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EDD8699-042C-2346-9A27-29B65BE83EC6}" type="datetime1">
              <a:rPr lang="en-US"/>
              <a:pPr>
                <a:defRPr/>
              </a:pPr>
              <a:t>7/25/19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6300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C1912FD-5D1F-9040-9225-6EB96CB30C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9pPr>
    </p:titleStyle>
    <p:bodyStyle>
      <a:lvl1pPr marL="431800" indent="-32385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63600" indent="-287338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295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727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590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16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6pPr>
      <a:lvl7pPr marL="3073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7pPr>
      <a:lvl8pPr marL="35306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8pPr>
      <a:lvl9pPr marL="39878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21.emf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emf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56.png"/><Relationship Id="rId7" Type="http://schemas.openxmlformats.org/officeDocument/2006/relationships/image" Target="../media/image39.png"/><Relationship Id="rId12" Type="http://schemas.openxmlformats.org/officeDocument/2006/relationships/image" Target="../media/image52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11" Type="http://schemas.openxmlformats.org/officeDocument/2006/relationships/image" Target="../media/image58.png"/><Relationship Id="rId5" Type="http://schemas.openxmlformats.org/officeDocument/2006/relationships/image" Target="../media/image21.emf"/><Relationship Id="rId15" Type="http://schemas.openxmlformats.org/officeDocument/2006/relationships/image" Target="../media/image61.png"/><Relationship Id="rId10" Type="http://schemas.openxmlformats.org/officeDocument/2006/relationships/image" Target="../media/image41.png"/><Relationship Id="rId19" Type="http://schemas.openxmlformats.org/officeDocument/2006/relationships/image" Target="../media/image65.png"/><Relationship Id="rId4" Type="http://schemas.openxmlformats.org/officeDocument/2006/relationships/image" Target="../media/image57.png"/><Relationship Id="rId9" Type="http://schemas.openxmlformats.org/officeDocument/2006/relationships/image" Target="../media/image48.png"/><Relationship Id="rId1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40.png"/><Relationship Id="rId12" Type="http://schemas.openxmlformats.org/officeDocument/2006/relationships/image" Target="../media/image63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7.png"/><Relationship Id="rId5" Type="http://schemas.openxmlformats.org/officeDocument/2006/relationships/image" Target="../media/image38.emf"/><Relationship Id="rId15" Type="http://schemas.openxmlformats.org/officeDocument/2006/relationships/image" Target="../media/image67.png"/><Relationship Id="rId10" Type="http://schemas.openxmlformats.org/officeDocument/2006/relationships/image" Target="../media/image56.png"/><Relationship Id="rId4" Type="http://schemas.openxmlformats.org/officeDocument/2006/relationships/image" Target="../media/image21.emf"/><Relationship Id="rId9" Type="http://schemas.openxmlformats.org/officeDocument/2006/relationships/image" Target="../media/image52.png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0.png"/><Relationship Id="rId18" Type="http://schemas.openxmlformats.org/officeDocument/2006/relationships/image" Target="../media/image74.png"/><Relationship Id="rId3" Type="http://schemas.openxmlformats.org/officeDocument/2006/relationships/image" Target="../media/image21.emf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7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2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56.png"/><Relationship Id="rId24" Type="http://schemas.openxmlformats.org/officeDocument/2006/relationships/image" Target="../media/image76.png"/><Relationship Id="rId5" Type="http://schemas.openxmlformats.org/officeDocument/2006/relationships/image" Target="../media/image39.png"/><Relationship Id="rId15" Type="http://schemas.openxmlformats.org/officeDocument/2006/relationships/image" Target="../media/image71.png"/><Relationship Id="rId23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75.png"/><Relationship Id="rId4" Type="http://schemas.openxmlformats.org/officeDocument/2006/relationships/image" Target="../media/image38.emf"/><Relationship Id="rId9" Type="http://schemas.openxmlformats.org/officeDocument/2006/relationships/image" Target="../media/image58.png"/><Relationship Id="rId14" Type="http://schemas.openxmlformats.org/officeDocument/2006/relationships/image" Target="../media/image52.png"/><Relationship Id="rId22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9.png"/><Relationship Id="rId18" Type="http://schemas.openxmlformats.org/officeDocument/2006/relationships/image" Target="../media/image81.png"/><Relationship Id="rId26" Type="http://schemas.openxmlformats.org/officeDocument/2006/relationships/image" Target="../media/image88.png"/><Relationship Id="rId3" Type="http://schemas.openxmlformats.org/officeDocument/2006/relationships/image" Target="../media/image21.emf"/><Relationship Id="rId21" Type="http://schemas.openxmlformats.org/officeDocument/2006/relationships/image" Target="../media/image83.png"/><Relationship Id="rId7" Type="http://schemas.openxmlformats.org/officeDocument/2006/relationships/image" Target="../media/image41.png"/><Relationship Id="rId12" Type="http://schemas.openxmlformats.org/officeDocument/2006/relationships/image" Target="../media/image65.png"/><Relationship Id="rId17" Type="http://schemas.openxmlformats.org/officeDocument/2006/relationships/image" Target="../media/image80.png"/><Relationship Id="rId25" Type="http://schemas.openxmlformats.org/officeDocument/2006/relationships/image" Target="../media/image8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9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63.png"/><Relationship Id="rId24" Type="http://schemas.openxmlformats.org/officeDocument/2006/relationships/image" Target="../media/image86.png"/><Relationship Id="rId5" Type="http://schemas.openxmlformats.org/officeDocument/2006/relationships/image" Target="../media/image39.png"/><Relationship Id="rId15" Type="http://schemas.openxmlformats.org/officeDocument/2006/relationships/image" Target="../media/image78.png"/><Relationship Id="rId23" Type="http://schemas.openxmlformats.org/officeDocument/2006/relationships/image" Target="../media/image85.png"/><Relationship Id="rId10" Type="http://schemas.openxmlformats.org/officeDocument/2006/relationships/image" Target="../media/image57.png"/><Relationship Id="rId19" Type="http://schemas.openxmlformats.org/officeDocument/2006/relationships/image" Target="../media/image76.png"/><Relationship Id="rId4" Type="http://schemas.openxmlformats.org/officeDocument/2006/relationships/image" Target="../media/image38.emf"/><Relationship Id="rId9" Type="http://schemas.openxmlformats.org/officeDocument/2006/relationships/image" Target="../media/image56.png"/><Relationship Id="rId14" Type="http://schemas.openxmlformats.org/officeDocument/2006/relationships/image" Target="../media/image77.png"/><Relationship Id="rId22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41.png"/><Relationship Id="rId7" Type="http://schemas.openxmlformats.org/officeDocument/2006/relationships/image" Target="../media/image56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0.png"/><Relationship Id="rId5" Type="http://schemas.openxmlformats.org/officeDocument/2006/relationships/image" Target="../media/image76.png"/><Relationship Id="rId15" Type="http://schemas.openxmlformats.org/officeDocument/2006/relationships/image" Target="../media/image95.png"/><Relationship Id="rId10" Type="http://schemas.openxmlformats.org/officeDocument/2006/relationships/image" Target="../media/image91.png"/><Relationship Id="rId4" Type="http://schemas.openxmlformats.org/officeDocument/2006/relationships/image" Target="../media/image89.png"/><Relationship Id="rId9" Type="http://schemas.openxmlformats.org/officeDocument/2006/relationships/image" Target="../media/image90.png"/><Relationship Id="rId1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21.em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52.png"/><Relationship Id="rId4" Type="http://schemas.openxmlformats.org/officeDocument/2006/relationships/image" Target="../media/image38.emf"/><Relationship Id="rId9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.png"/><Relationship Id="rId18" Type="http://schemas.openxmlformats.org/officeDocument/2006/relationships/image" Target="../media/image41.png"/><Relationship Id="rId26" Type="http://schemas.openxmlformats.org/officeDocument/2006/relationships/image" Target="../media/image116.png"/><Relationship Id="rId3" Type="http://schemas.openxmlformats.org/officeDocument/2006/relationships/image" Target="../media/image99.png"/><Relationship Id="rId21" Type="http://schemas.openxmlformats.org/officeDocument/2006/relationships/image" Target="../media/image111.png"/><Relationship Id="rId34" Type="http://schemas.openxmlformats.org/officeDocument/2006/relationships/image" Target="../media/image57.png"/><Relationship Id="rId7" Type="http://schemas.openxmlformats.org/officeDocument/2006/relationships/image" Target="../media/image103.png"/><Relationship Id="rId12" Type="http://schemas.openxmlformats.org/officeDocument/2006/relationships/image" Target="../media/image52.png"/><Relationship Id="rId17" Type="http://schemas.openxmlformats.org/officeDocument/2006/relationships/image" Target="../media/image108.png"/><Relationship Id="rId25" Type="http://schemas.openxmlformats.org/officeDocument/2006/relationships/image" Target="../media/image115.png"/><Relationship Id="rId3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7.png"/><Relationship Id="rId20" Type="http://schemas.openxmlformats.org/officeDocument/2006/relationships/image" Target="../media/image110.png"/><Relationship Id="rId29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40.png"/><Relationship Id="rId24" Type="http://schemas.openxmlformats.org/officeDocument/2006/relationships/image" Target="../media/image114.png"/><Relationship Id="rId32" Type="http://schemas.openxmlformats.org/officeDocument/2006/relationships/image" Target="../media/image122.png"/><Relationship Id="rId5" Type="http://schemas.openxmlformats.org/officeDocument/2006/relationships/image" Target="../media/image101.png"/><Relationship Id="rId15" Type="http://schemas.openxmlformats.org/officeDocument/2006/relationships/image" Target="../media/image106.png"/><Relationship Id="rId23" Type="http://schemas.openxmlformats.org/officeDocument/2006/relationships/image" Target="../media/image113.png"/><Relationship Id="rId28" Type="http://schemas.openxmlformats.org/officeDocument/2006/relationships/image" Target="../media/image118.png"/><Relationship Id="rId10" Type="http://schemas.openxmlformats.org/officeDocument/2006/relationships/image" Target="../media/image39.png"/><Relationship Id="rId19" Type="http://schemas.openxmlformats.org/officeDocument/2006/relationships/image" Target="../media/image109.png"/><Relationship Id="rId31" Type="http://schemas.openxmlformats.org/officeDocument/2006/relationships/image" Target="../media/image121.png"/><Relationship Id="rId4" Type="http://schemas.openxmlformats.org/officeDocument/2006/relationships/image" Target="../media/image100.png"/><Relationship Id="rId9" Type="http://schemas.openxmlformats.org/officeDocument/2006/relationships/image" Target="../media/image38.emf"/><Relationship Id="rId14" Type="http://schemas.openxmlformats.org/officeDocument/2006/relationships/image" Target="../media/image105.png"/><Relationship Id="rId22" Type="http://schemas.openxmlformats.org/officeDocument/2006/relationships/image" Target="../media/image112.png"/><Relationship Id="rId27" Type="http://schemas.openxmlformats.org/officeDocument/2006/relationships/image" Target="../media/image117.png"/><Relationship Id="rId30" Type="http://schemas.openxmlformats.org/officeDocument/2006/relationships/image" Target="../media/image120.png"/><Relationship Id="rId8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5.png"/><Relationship Id="rId3" Type="http://schemas.openxmlformats.org/officeDocument/2006/relationships/image" Target="../media/image21.emf"/><Relationship Id="rId7" Type="http://schemas.openxmlformats.org/officeDocument/2006/relationships/image" Target="../media/image41.png"/><Relationship Id="rId12" Type="http://schemas.openxmlformats.org/officeDocument/2006/relationships/image" Target="../media/image12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100.png"/><Relationship Id="rId5" Type="http://schemas.openxmlformats.org/officeDocument/2006/relationships/image" Target="../media/image39.png"/><Relationship Id="rId15" Type="http://schemas.openxmlformats.org/officeDocument/2006/relationships/image" Target="../media/image127.png"/><Relationship Id="rId10" Type="http://schemas.openxmlformats.org/officeDocument/2006/relationships/image" Target="../media/image76.png"/><Relationship Id="rId4" Type="http://schemas.openxmlformats.org/officeDocument/2006/relationships/image" Target="../media/image38.emf"/><Relationship Id="rId9" Type="http://schemas.openxmlformats.org/officeDocument/2006/relationships/image" Target="../media/image52.png"/><Relationship Id="rId14" Type="http://schemas.openxmlformats.org/officeDocument/2006/relationships/image" Target="../media/image1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31.png"/><Relationship Id="rId18" Type="http://schemas.openxmlformats.org/officeDocument/2006/relationships/image" Target="../media/image123.png"/><Relationship Id="rId3" Type="http://schemas.openxmlformats.org/officeDocument/2006/relationships/image" Target="../media/image21.emf"/><Relationship Id="rId21" Type="http://schemas.openxmlformats.org/officeDocument/2006/relationships/image" Target="../media/image116.png"/><Relationship Id="rId7" Type="http://schemas.openxmlformats.org/officeDocument/2006/relationships/image" Target="../media/image41.png"/><Relationship Id="rId12" Type="http://schemas.openxmlformats.org/officeDocument/2006/relationships/image" Target="../media/image130.png"/><Relationship Id="rId17" Type="http://schemas.openxmlformats.org/officeDocument/2006/relationships/image" Target="../media/image13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33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78.png"/><Relationship Id="rId5" Type="http://schemas.openxmlformats.org/officeDocument/2006/relationships/image" Target="../media/image39.png"/><Relationship Id="rId15" Type="http://schemas.openxmlformats.org/officeDocument/2006/relationships/image" Target="../media/image132.png"/><Relationship Id="rId23" Type="http://schemas.openxmlformats.org/officeDocument/2006/relationships/image" Target="../media/image137.png"/><Relationship Id="rId10" Type="http://schemas.openxmlformats.org/officeDocument/2006/relationships/image" Target="../media/image129.png"/><Relationship Id="rId19" Type="http://schemas.openxmlformats.org/officeDocument/2006/relationships/image" Target="../media/image99.png"/><Relationship Id="rId4" Type="http://schemas.openxmlformats.org/officeDocument/2006/relationships/image" Target="../media/image38.emf"/><Relationship Id="rId9" Type="http://schemas.openxmlformats.org/officeDocument/2006/relationships/image" Target="../media/image101.png"/><Relationship Id="rId14" Type="http://schemas.openxmlformats.org/officeDocument/2006/relationships/image" Target="../media/image82.png"/><Relationship Id="rId22" Type="http://schemas.openxmlformats.org/officeDocument/2006/relationships/image" Target="../media/image1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1.emf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41.png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21.em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142.png"/><Relationship Id="rId5" Type="http://schemas.openxmlformats.org/officeDocument/2006/relationships/image" Target="../media/image39.png"/><Relationship Id="rId10" Type="http://schemas.openxmlformats.org/officeDocument/2006/relationships/image" Target="../media/image52.png"/><Relationship Id="rId4" Type="http://schemas.openxmlformats.org/officeDocument/2006/relationships/image" Target="../media/image38.emf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99.png"/><Relationship Id="rId3" Type="http://schemas.openxmlformats.org/officeDocument/2006/relationships/image" Target="../media/image143.png"/><Relationship Id="rId7" Type="http://schemas.openxmlformats.org/officeDocument/2006/relationships/image" Target="../media/image40.pn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2.png"/><Relationship Id="rId5" Type="http://schemas.openxmlformats.org/officeDocument/2006/relationships/image" Target="../media/image38.emf"/><Relationship Id="rId15" Type="http://schemas.openxmlformats.org/officeDocument/2006/relationships/image" Target="../media/image148.png"/><Relationship Id="rId10" Type="http://schemas.openxmlformats.org/officeDocument/2006/relationships/image" Target="../media/image146.png"/><Relationship Id="rId4" Type="http://schemas.openxmlformats.org/officeDocument/2006/relationships/image" Target="../media/image21.emf"/><Relationship Id="rId9" Type="http://schemas.openxmlformats.org/officeDocument/2006/relationships/image" Target="../media/image145.png"/><Relationship Id="rId14" Type="http://schemas.openxmlformats.org/officeDocument/2006/relationships/image" Target="../media/image1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56.png"/><Relationship Id="rId3" Type="http://schemas.openxmlformats.org/officeDocument/2006/relationships/image" Target="../media/image21.emf"/><Relationship Id="rId7" Type="http://schemas.openxmlformats.org/officeDocument/2006/relationships/image" Target="../media/image52.png"/><Relationship Id="rId12" Type="http://schemas.openxmlformats.org/officeDocument/2006/relationships/image" Target="../media/image15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54.png"/><Relationship Id="rId5" Type="http://schemas.openxmlformats.org/officeDocument/2006/relationships/image" Target="../media/image40.png"/><Relationship Id="rId15" Type="http://schemas.openxmlformats.org/officeDocument/2006/relationships/image" Target="../media/image158.png"/><Relationship Id="rId10" Type="http://schemas.openxmlformats.org/officeDocument/2006/relationships/image" Target="../media/image153.png"/><Relationship Id="rId4" Type="http://schemas.openxmlformats.org/officeDocument/2006/relationships/image" Target="../media/image39.png"/><Relationship Id="rId9" Type="http://schemas.openxmlformats.org/officeDocument/2006/relationships/image" Target="../media/image17.emf"/><Relationship Id="rId14" Type="http://schemas.openxmlformats.org/officeDocument/2006/relationships/image" Target="../media/image1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158.png"/><Relationship Id="rId18" Type="http://schemas.openxmlformats.org/officeDocument/2006/relationships/image" Target="../media/image162.png"/><Relationship Id="rId3" Type="http://schemas.openxmlformats.org/officeDocument/2006/relationships/image" Target="../media/image21.emf"/><Relationship Id="rId7" Type="http://schemas.openxmlformats.org/officeDocument/2006/relationships/image" Target="../media/image52.png"/><Relationship Id="rId12" Type="http://schemas.openxmlformats.org/officeDocument/2006/relationships/image" Target="../media/image153.png"/><Relationship Id="rId17" Type="http://schemas.openxmlformats.org/officeDocument/2006/relationships/image" Target="../media/image161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156.png"/><Relationship Id="rId5" Type="http://schemas.openxmlformats.org/officeDocument/2006/relationships/image" Target="../media/image39.png"/><Relationship Id="rId15" Type="http://schemas.openxmlformats.org/officeDocument/2006/relationships/image" Target="../media/image159.png"/><Relationship Id="rId10" Type="http://schemas.openxmlformats.org/officeDocument/2006/relationships/image" Target="../media/image155.png"/><Relationship Id="rId4" Type="http://schemas.openxmlformats.org/officeDocument/2006/relationships/image" Target="../media/image41.png"/><Relationship Id="rId9" Type="http://schemas.openxmlformats.org/officeDocument/2006/relationships/image" Target="../media/image154.png"/><Relationship Id="rId1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21.emf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164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52.png"/><Relationship Id="rId10" Type="http://schemas.openxmlformats.org/officeDocument/2006/relationships/image" Target="../media/image44.png"/><Relationship Id="rId4" Type="http://schemas.openxmlformats.org/officeDocument/2006/relationships/image" Target="../media/image38.emf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167.png"/><Relationship Id="rId3" Type="http://schemas.openxmlformats.org/officeDocument/2006/relationships/image" Target="../media/image41.png"/><Relationship Id="rId7" Type="http://schemas.openxmlformats.org/officeDocument/2006/relationships/image" Target="../media/image40.png"/><Relationship Id="rId12" Type="http://schemas.openxmlformats.org/officeDocument/2006/relationships/image" Target="../media/image46.png"/><Relationship Id="rId17" Type="http://schemas.openxmlformats.org/officeDocument/2006/relationships/image" Target="../media/image166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09.png"/><Relationship Id="rId20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5.png"/><Relationship Id="rId5" Type="http://schemas.openxmlformats.org/officeDocument/2006/relationships/image" Target="../media/image38.emf"/><Relationship Id="rId15" Type="http://schemas.openxmlformats.org/officeDocument/2006/relationships/image" Target="../media/image165.png"/><Relationship Id="rId10" Type="http://schemas.openxmlformats.org/officeDocument/2006/relationships/image" Target="../media/image44.png"/><Relationship Id="rId19" Type="http://schemas.openxmlformats.org/officeDocument/2006/relationships/image" Target="../media/image168.png"/><Relationship Id="rId4" Type="http://schemas.openxmlformats.org/officeDocument/2006/relationships/image" Target="../media/image21.emf"/><Relationship Id="rId9" Type="http://schemas.openxmlformats.org/officeDocument/2006/relationships/image" Target="../media/image43.png"/><Relationship Id="rId1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171.png"/><Relationship Id="rId3" Type="http://schemas.openxmlformats.org/officeDocument/2006/relationships/image" Target="../media/image21.emf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163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70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169.png"/><Relationship Id="rId10" Type="http://schemas.openxmlformats.org/officeDocument/2006/relationships/image" Target="../media/image44.png"/><Relationship Id="rId19" Type="http://schemas.openxmlformats.org/officeDocument/2006/relationships/image" Target="../media/image172.png"/><Relationship Id="rId4" Type="http://schemas.openxmlformats.org/officeDocument/2006/relationships/image" Target="../media/image38.emf"/><Relationship Id="rId9" Type="http://schemas.openxmlformats.org/officeDocument/2006/relationships/image" Target="../media/image43.png"/><Relationship Id="rId1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167.png"/><Relationship Id="rId3" Type="http://schemas.openxmlformats.org/officeDocument/2006/relationships/image" Target="../media/image21.emf"/><Relationship Id="rId21" Type="http://schemas.openxmlformats.org/officeDocument/2006/relationships/image" Target="../media/image173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65.png"/><Relationship Id="rId20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169.png"/><Relationship Id="rId23" Type="http://schemas.openxmlformats.org/officeDocument/2006/relationships/image" Target="../media/image48.png"/><Relationship Id="rId10" Type="http://schemas.openxmlformats.org/officeDocument/2006/relationships/image" Target="../media/image44.png"/><Relationship Id="rId19" Type="http://schemas.openxmlformats.org/officeDocument/2006/relationships/image" Target="../media/image168.png"/><Relationship Id="rId4" Type="http://schemas.openxmlformats.org/officeDocument/2006/relationships/image" Target="../media/image38.emf"/><Relationship Id="rId9" Type="http://schemas.openxmlformats.org/officeDocument/2006/relationships/image" Target="../media/image43.png"/><Relationship Id="rId14" Type="http://schemas.openxmlformats.org/officeDocument/2006/relationships/image" Target="../media/image52.png"/><Relationship Id="rId22" Type="http://schemas.openxmlformats.org/officeDocument/2006/relationships/image" Target="../media/image17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175.png"/><Relationship Id="rId3" Type="http://schemas.openxmlformats.org/officeDocument/2006/relationships/image" Target="../media/image21.emf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17.emf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169.png"/><Relationship Id="rId10" Type="http://schemas.openxmlformats.org/officeDocument/2006/relationships/image" Target="../media/image44.png"/><Relationship Id="rId19" Type="http://schemas.openxmlformats.org/officeDocument/2006/relationships/image" Target="../media/image176.png"/><Relationship Id="rId4" Type="http://schemas.openxmlformats.org/officeDocument/2006/relationships/image" Target="../media/image38.emf"/><Relationship Id="rId9" Type="http://schemas.openxmlformats.org/officeDocument/2006/relationships/image" Target="../media/image43.png"/><Relationship Id="rId1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7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5" Type="http://schemas.openxmlformats.org/officeDocument/2006/relationships/image" Target="../media/image18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Relationship Id="rId14" Type="http://schemas.openxmlformats.org/officeDocument/2006/relationships/image" Target="../media/image18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12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9.png"/><Relationship Id="rId1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2.emf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itle 2"/>
          <p:cNvSpPr txBox="1">
            <a:spLocks noGrp="1"/>
          </p:cNvSpPr>
          <p:nvPr>
            <p:ph type="title" idx="4294967295"/>
          </p:nvPr>
        </p:nvSpPr>
        <p:spPr>
          <a:xfrm>
            <a:off x="696912" y="5075981"/>
            <a:ext cx="4991472" cy="492443"/>
          </a:xfrm>
        </p:spPr>
        <p:txBody>
          <a:bodyPr wrap="square">
            <a:spAutoFit/>
          </a:bodyPr>
          <a:lstStyle/>
          <a:p>
            <a:pPr eaLnBrk="1"/>
            <a:r>
              <a:rPr lang="en-US" sz="3200" dirty="0">
                <a:solidFill>
                  <a:schemeClr val="tx1"/>
                </a:solidFill>
                <a:latin typeface="Calibri"/>
              </a:rPr>
              <a:t>Manuel Gomez Rodriguez</a:t>
            </a:r>
            <a:endParaRPr lang="en-US" sz="3200" b="0" baseline="30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696912" y="5497577"/>
            <a:ext cx="65756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MPI for Software Systems</a:t>
            </a:r>
            <a:endParaRPr kumimoji="0" lang="en-US" sz="2800" b="0" i="0" u="none" strike="noStrike" kern="0" cap="none" spc="0" normalizeH="0" baseline="3000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3240112" y="6876181"/>
            <a:ext cx="41151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>
              <a:defRPr/>
            </a:pPr>
            <a:r>
              <a:rPr lang="en-US" sz="2600" b="1" kern="0" cap="smal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ea"/>
                <a:cs typeface="Calibri"/>
              </a:rPr>
              <a:t>ICML Tutorial, July 2018</a:t>
            </a:r>
            <a:endParaRPr kumimoji="0" lang="en-US" sz="2600" b="0" i="0" u="none" strike="noStrike" kern="0" cap="small" spc="0" normalizeH="0" baseline="300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96913" y="1979637"/>
            <a:ext cx="9095927" cy="109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>
              <a:lnSpc>
                <a:spcPct val="80000"/>
              </a:lnSpc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Learning with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</a:br>
            <a:r>
              <a:rPr lang="en-US" dirty="0">
                <a:solidFill>
                  <a:schemeClr val="tx1"/>
                </a:solidFill>
                <a:latin typeface="Calibri"/>
              </a:rPr>
              <a:t>Temporal Point Processes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670533-24F4-484B-A784-A394C798B8B2}"/>
              </a:ext>
            </a:extLst>
          </p:cNvPr>
          <p:cNvCxnSpPr>
            <a:cxnSpLocks/>
          </p:cNvCxnSpPr>
          <p:nvPr/>
        </p:nvCxnSpPr>
        <p:spPr bwMode="auto">
          <a:xfrm>
            <a:off x="2952080" y="3076540"/>
            <a:ext cx="671428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11" descr="latex-image-1.pdf">
            <a:extLst>
              <a:ext uri="{FF2B5EF4-FFF2-40B4-BE49-F238E27FC236}">
                <a16:creationId xmlns:a16="http://schemas.microsoft.com/office/drawing/2014/main" id="{BE988D80-ABB8-BE41-BFC8-4007CEA89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68" y="3127464"/>
            <a:ext cx="76200" cy="1651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EE231C-84D2-C74B-9596-CCCBC0CEE31D}"/>
              </a:ext>
            </a:extLst>
          </p:cNvPr>
          <p:cNvCxnSpPr>
            <a:stCxn id="19" idx="4"/>
          </p:cNvCxnSpPr>
          <p:nvPr/>
        </p:nvCxnSpPr>
        <p:spPr bwMode="auto">
          <a:xfrm>
            <a:off x="6984528" y="2860516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071AA1-15CC-2A49-8E09-B0BE27C1553C}"/>
              </a:ext>
            </a:extLst>
          </p:cNvPr>
          <p:cNvSpPr/>
          <p:nvPr/>
        </p:nvSpPr>
        <p:spPr bwMode="auto">
          <a:xfrm>
            <a:off x="6912520" y="2716500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DC858B-0366-2F47-B3E4-99A2E22BF70D}"/>
              </a:ext>
            </a:extLst>
          </p:cNvPr>
          <p:cNvCxnSpPr>
            <a:stCxn id="21" idx="4"/>
          </p:cNvCxnSpPr>
          <p:nvPr/>
        </p:nvCxnSpPr>
        <p:spPr bwMode="auto">
          <a:xfrm>
            <a:off x="7632600" y="2860516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267F39F0-2CE8-034E-94FB-1884AB0381FC}"/>
              </a:ext>
            </a:extLst>
          </p:cNvPr>
          <p:cNvSpPr/>
          <p:nvPr/>
        </p:nvSpPr>
        <p:spPr bwMode="auto">
          <a:xfrm>
            <a:off x="7560592" y="2716500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E3FC0C0-368D-8543-B198-BFAD51F9F3E4}"/>
              </a:ext>
            </a:extLst>
          </p:cNvPr>
          <p:cNvCxnSpPr>
            <a:stCxn id="23" idx="4"/>
          </p:cNvCxnSpPr>
          <p:nvPr/>
        </p:nvCxnSpPr>
        <p:spPr bwMode="auto">
          <a:xfrm>
            <a:off x="8496696" y="2860516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F3CBF42-34DE-1D4A-95F0-CE1A40FEC795}"/>
              </a:ext>
            </a:extLst>
          </p:cNvPr>
          <p:cNvSpPr/>
          <p:nvPr/>
        </p:nvSpPr>
        <p:spPr bwMode="auto">
          <a:xfrm>
            <a:off x="8424688" y="2716500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296E0A-A203-3C4C-A0F7-BCA378659FB1}"/>
              </a:ext>
            </a:extLst>
          </p:cNvPr>
          <p:cNvSpPr/>
          <p:nvPr/>
        </p:nvSpPr>
        <p:spPr bwMode="auto">
          <a:xfrm>
            <a:off x="7848624" y="2716500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709D1D-90FF-384B-A431-8DA075A82A14}"/>
              </a:ext>
            </a:extLst>
          </p:cNvPr>
          <p:cNvCxnSpPr>
            <a:stCxn id="24" idx="2"/>
          </p:cNvCxnSpPr>
          <p:nvPr/>
        </p:nvCxnSpPr>
        <p:spPr bwMode="auto">
          <a:xfrm>
            <a:off x="7920632" y="2860516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7E819C9-D1A2-6B4B-AFA3-909A30F82AF3}"/>
              </a:ext>
            </a:extLst>
          </p:cNvPr>
          <p:cNvSpPr/>
          <p:nvPr/>
        </p:nvSpPr>
        <p:spPr bwMode="auto">
          <a:xfrm>
            <a:off x="9144768" y="2716500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427A49-0EFF-2946-ACA0-000B1D1F17E3}"/>
              </a:ext>
            </a:extLst>
          </p:cNvPr>
          <p:cNvCxnSpPr>
            <a:stCxn id="26" idx="2"/>
          </p:cNvCxnSpPr>
          <p:nvPr/>
        </p:nvCxnSpPr>
        <p:spPr bwMode="auto">
          <a:xfrm>
            <a:off x="9216776" y="2860516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42AC4C8-14E9-014A-9BD1-D807DFD586A3}"/>
              </a:ext>
            </a:extLst>
          </p:cNvPr>
          <p:cNvCxnSpPr>
            <a:cxnSpLocks/>
          </p:cNvCxnSpPr>
          <p:nvPr/>
        </p:nvCxnSpPr>
        <p:spPr bwMode="auto">
          <a:xfrm>
            <a:off x="791840" y="3076540"/>
            <a:ext cx="216024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p:sp>
        <p:nvSpPr>
          <p:cNvPr id="33" name="Title 2">
            <a:extLst>
              <a:ext uri="{FF2B5EF4-FFF2-40B4-BE49-F238E27FC236}">
                <a16:creationId xmlns:a16="http://schemas.microsoft.com/office/drawing/2014/main" id="{B0B3F093-1A05-C44F-85CF-76A036A6954A}"/>
              </a:ext>
            </a:extLst>
          </p:cNvPr>
          <p:cNvSpPr txBox="1">
            <a:spLocks/>
          </p:cNvSpPr>
          <p:nvPr/>
        </p:nvSpPr>
        <p:spPr bwMode="auto">
          <a:xfrm>
            <a:off x="6985720" y="5087594"/>
            <a:ext cx="233878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3200" kern="0" dirty="0">
                <a:solidFill>
                  <a:schemeClr val="tx1"/>
                </a:solidFill>
                <a:latin typeface="Calibri"/>
              </a:rPr>
              <a:t>Isabel Valera</a:t>
            </a:r>
            <a:endParaRPr lang="en-US" sz="3200" b="0" kern="0" baseline="30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4" name="Title 2">
            <a:extLst>
              <a:ext uri="{FF2B5EF4-FFF2-40B4-BE49-F238E27FC236}">
                <a16:creationId xmlns:a16="http://schemas.microsoft.com/office/drawing/2014/main" id="{4BB3E520-D941-B449-B0FB-46759C4F3C5E}"/>
              </a:ext>
            </a:extLst>
          </p:cNvPr>
          <p:cNvSpPr txBox="1">
            <a:spLocks/>
          </p:cNvSpPr>
          <p:nvPr/>
        </p:nvSpPr>
        <p:spPr bwMode="auto">
          <a:xfrm>
            <a:off x="5184328" y="5508029"/>
            <a:ext cx="40336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MPI for Intelligent Systems</a:t>
            </a:r>
            <a:endParaRPr kumimoji="0" lang="en-US" sz="2800" b="0" i="0" u="none" strike="noStrike" kern="0" cap="none" spc="0" normalizeH="0" baseline="3000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7B66037-63A8-4E49-912F-836254891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6" y="3541126"/>
            <a:ext cx="1496985" cy="1491867"/>
          </a:xfrm>
          <a:prstGeom prst="rect">
            <a:avLst/>
          </a:prstGeom>
        </p:spPr>
      </p:pic>
      <p:pic>
        <p:nvPicPr>
          <p:cNvPr id="2050" name="Picture 2" descr="Isabel Valera">
            <a:extLst>
              <a:ext uri="{FF2B5EF4-FFF2-40B4-BE49-F238E27FC236}">
                <a16:creationId xmlns:a16="http://schemas.microsoft.com/office/drawing/2014/main" id="{0A5DF7E0-01AD-034C-B5CC-6AE5EDBD0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520" y="3640667"/>
            <a:ext cx="1533440" cy="139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70873AE1-C886-4F47-8724-858460D1A949}"/>
              </a:ext>
            </a:extLst>
          </p:cNvPr>
          <p:cNvSpPr txBox="1">
            <a:spLocks/>
          </p:cNvSpPr>
          <p:nvPr/>
        </p:nvSpPr>
        <p:spPr bwMode="auto">
          <a:xfrm>
            <a:off x="1252016" y="6338447"/>
            <a:ext cx="7172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1"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Slides/</a:t>
            </a:r>
            <a:r>
              <a:rPr lang="en-US" sz="2000" b="1" kern="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references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http://learning.mpi-sws.org</a:t>
            </a:r>
            <a:r>
              <a:rPr lang="en-US" sz="2000" b="1" kern="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/tpp-</a:t>
            </a:r>
            <a:r>
              <a:rPr lang="en-US" sz="2000" b="1" kern="0" dirty="0">
                <a:solidFill>
                  <a:schemeClr val="bg2">
                    <a:lumMod val="25000"/>
                  </a:schemeClr>
                </a:solidFill>
              </a:rPr>
              <a:t>icml18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35401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10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Temporal point processes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1726298" y="4632756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864" y="4132390"/>
            <a:ext cx="502410" cy="538728"/>
          </a:xfrm>
          <a:prstGeom prst="rect">
            <a:avLst/>
          </a:prstGeom>
        </p:spPr>
      </p:pic>
      <p:cxnSp>
        <p:nvCxnSpPr>
          <p:cNvPr id="99" name="Straight Connector 98"/>
          <p:cNvCxnSpPr/>
          <p:nvPr/>
        </p:nvCxnSpPr>
        <p:spPr bwMode="auto">
          <a:xfrm>
            <a:off x="1981484" y="385184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8" idx="4"/>
          </p:cNvCxnSpPr>
          <p:nvPr/>
        </p:nvCxnSpPr>
        <p:spPr bwMode="auto">
          <a:xfrm>
            <a:off x="2485540" y="42118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Oval 67"/>
          <p:cNvSpPr/>
          <p:nvPr/>
        </p:nvSpPr>
        <p:spPr bwMode="auto">
          <a:xfrm>
            <a:off x="2413532" y="40678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3421644" y="42118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72" idx="4"/>
          </p:cNvCxnSpPr>
          <p:nvPr/>
        </p:nvCxnSpPr>
        <p:spPr bwMode="auto">
          <a:xfrm>
            <a:off x="4141724" y="42118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7670116" y="385184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79" name="Picture 7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48" y="4826173"/>
            <a:ext cx="558800" cy="177800"/>
          </a:xfrm>
          <a:prstGeom prst="rect">
            <a:avLst/>
          </a:prstGeom>
        </p:spPr>
      </p:pic>
      <p:cxnSp>
        <p:nvCxnSpPr>
          <p:cNvPr id="80" name="Straight Connector 79"/>
          <p:cNvCxnSpPr/>
          <p:nvPr/>
        </p:nvCxnSpPr>
        <p:spPr bwMode="auto">
          <a:xfrm>
            <a:off x="2485540" y="4478248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2502972" y="4499917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3421644" y="4304512"/>
            <a:ext cx="0" cy="1817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flipH="1">
            <a:off x="3421644" y="4322800"/>
            <a:ext cx="7406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4069716" y="40678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3349636" y="40678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4141724" y="4121632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H="1">
            <a:off x="4121460" y="4121632"/>
            <a:ext cx="6583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532" y="4787949"/>
            <a:ext cx="190207" cy="24923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7628" y="4787949"/>
            <a:ext cx="228864" cy="274637"/>
          </a:xfrm>
          <a:prstGeom prst="rect">
            <a:avLst/>
          </a:prstGeom>
        </p:spPr>
      </p:pic>
      <p:cxnSp>
        <p:nvCxnSpPr>
          <p:cNvPr id="112" name="Straight Connector 111"/>
          <p:cNvCxnSpPr/>
          <p:nvPr/>
        </p:nvCxnSpPr>
        <p:spPr bwMode="auto">
          <a:xfrm flipH="1">
            <a:off x="4861804" y="4121632"/>
            <a:ext cx="2011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3812" y="4787949"/>
            <a:ext cx="125412" cy="237623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>
            <a:off x="8102164" y="4355901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5099196" y="3923852"/>
            <a:ext cx="1922848" cy="386216"/>
            <a:chOff x="5760392" y="2051644"/>
            <a:chExt cx="1922848" cy="386216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0392" y="2051644"/>
              <a:ext cx="576064" cy="372333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36456" y="2123653"/>
              <a:ext cx="204654" cy="28803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51192" y="2064353"/>
              <a:ext cx="432048" cy="347332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6552480" y="2093976"/>
              <a:ext cx="420489" cy="336042"/>
              <a:chOff x="6636047" y="2051649"/>
              <a:chExt cx="420489" cy="336042"/>
            </a:xfrm>
          </p:grpSpPr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36047" y="2051649"/>
                <a:ext cx="261361" cy="336042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84784" y="2051649"/>
                <a:ext cx="171752" cy="336042"/>
              </a:xfrm>
              <a:prstGeom prst="rect">
                <a:avLst/>
              </a:prstGeom>
            </p:spPr>
          </p:pic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49440" y="2103120"/>
              <a:ext cx="288032" cy="334740"/>
            </a:xfrm>
            <a:prstGeom prst="rect">
              <a:avLst/>
            </a:prstGeom>
          </p:spPr>
        </p:pic>
      </p:grpSp>
      <p:sp>
        <p:nvSpPr>
          <p:cNvPr id="131" name="Rectangle 130"/>
          <p:cNvSpPr/>
          <p:nvPr/>
        </p:nvSpPr>
        <p:spPr>
          <a:xfrm>
            <a:off x="647824" y="1475581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charset="0"/>
              </a:rPr>
              <a:t>Temporal point process: </a:t>
            </a:r>
            <a:br>
              <a:rPr lang="en-US" sz="2800" b="1" dirty="0">
                <a:latin typeface="Calibri" charset="0"/>
              </a:rPr>
            </a:b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A random process whose realization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consists of 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</a:b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discrete events localized in time 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304008" y="2915741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Discrete events</a:t>
            </a:r>
            <a:endParaRPr lang="en-US" sz="2400" b="1" dirty="0"/>
          </a:p>
        </p:txBody>
      </p:sp>
      <p:cxnSp>
        <p:nvCxnSpPr>
          <p:cNvPr id="133" name="Straight Arrow Connector 132"/>
          <p:cNvCxnSpPr/>
          <p:nvPr/>
        </p:nvCxnSpPr>
        <p:spPr bwMode="auto">
          <a:xfrm flipH="1">
            <a:off x="2592040" y="3419797"/>
            <a:ext cx="576064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>
            <a:stCxn id="132" idx="2"/>
          </p:cNvCxnSpPr>
          <p:nvPr/>
        </p:nvCxnSpPr>
        <p:spPr bwMode="auto">
          <a:xfrm>
            <a:off x="3384128" y="3377406"/>
            <a:ext cx="0" cy="5464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>
            <a:off x="3600152" y="3419797"/>
            <a:ext cx="432048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6" name="Rectangle 135"/>
          <p:cNvSpPr/>
          <p:nvPr/>
        </p:nvSpPr>
        <p:spPr>
          <a:xfrm>
            <a:off x="2880072" y="5550421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History, </a:t>
            </a:r>
            <a:endParaRPr lang="en-US" sz="2400" b="1" dirty="0"/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60192" y="5640040"/>
            <a:ext cx="655123" cy="372045"/>
          </a:xfrm>
          <a:prstGeom prst="rect">
            <a:avLst/>
          </a:prstGeom>
        </p:spPr>
      </p:pic>
      <p:sp>
        <p:nvSpPr>
          <p:cNvPr id="138" name="Left Brace 137"/>
          <p:cNvSpPr/>
          <p:nvPr/>
        </p:nvSpPr>
        <p:spPr bwMode="auto">
          <a:xfrm rot="16200000">
            <a:off x="3309852" y="3854114"/>
            <a:ext cx="429768" cy="301752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791840" y="6444133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charset="0"/>
              </a:rPr>
              <a:t>Formally: 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48024" y="6418718"/>
            <a:ext cx="2592288" cy="601479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 bwMode="auto">
          <a:xfrm>
            <a:off x="5184328" y="6588149"/>
            <a:ext cx="28803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0" name="Straight Arrow Connector 139"/>
          <p:cNvCxnSpPr/>
          <p:nvPr/>
        </p:nvCxnSpPr>
        <p:spPr bwMode="auto">
          <a:xfrm>
            <a:off x="8136656" y="6156101"/>
            <a:ext cx="0" cy="3304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1" name="Rectangle 140"/>
          <p:cNvSpPr/>
          <p:nvPr/>
        </p:nvSpPr>
        <p:spPr>
          <a:xfrm>
            <a:off x="7056536" y="5724053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charset="0"/>
              </a:rPr>
              <a:t>Dirac delta function</a:t>
            </a:r>
            <a:endParaRPr lang="en-US" sz="2000" b="1" dirty="0"/>
          </a:p>
        </p:txBody>
      </p:sp>
      <p:cxnSp>
        <p:nvCxnSpPr>
          <p:cNvPr id="142" name="Straight Arrow Connector 141"/>
          <p:cNvCxnSpPr/>
          <p:nvPr/>
        </p:nvCxnSpPr>
        <p:spPr bwMode="auto">
          <a:xfrm>
            <a:off x="6120432" y="6156101"/>
            <a:ext cx="0" cy="3304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76416" y="5724053"/>
            <a:ext cx="792088" cy="3265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28344" y="5742432"/>
            <a:ext cx="614306" cy="31306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32200" y="4787949"/>
            <a:ext cx="265430" cy="286385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2DCE6923-7482-7F41-9801-89CCBCD48D52}"/>
              </a:ext>
            </a:extLst>
          </p:cNvPr>
          <p:cNvGrpSpPr/>
          <p:nvPr/>
        </p:nvGrpSpPr>
        <p:grpSpPr>
          <a:xfrm>
            <a:off x="5809610" y="6490262"/>
            <a:ext cx="3551182" cy="918601"/>
            <a:chOff x="5809610" y="6490262"/>
            <a:chExt cx="3551182" cy="918601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550E08D-7A01-A648-BC72-4A8E213D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224348" y="6490262"/>
              <a:ext cx="2136444" cy="918601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51D7457-6094-EF46-9F35-97CCFBE76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809610" y="6545513"/>
              <a:ext cx="1416690" cy="574547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4B047AF9-AFF2-4743-8072-23B07F28FBF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69813" y="2379488"/>
            <a:ext cx="1512168" cy="5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9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136" grpId="0"/>
      <p:bldP spid="138" grpId="0" animBg="1"/>
      <p:bldP spid="139" grpId="0"/>
      <p:bldP spid="24" grpId="0" animBg="1"/>
      <p:bldP spid="1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54"/>
          <p:cNvGrpSpPr>
            <a:grpSpLocks noChangeAspect="1"/>
          </p:cNvGrpSpPr>
          <p:nvPr/>
        </p:nvGrpSpPr>
        <p:grpSpPr>
          <a:xfrm>
            <a:off x="4900986" y="5003973"/>
            <a:ext cx="571374" cy="360040"/>
            <a:chOff x="1788013" y="2771725"/>
            <a:chExt cx="732019" cy="461268"/>
          </a:xfrm>
        </p:grpSpPr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248224" y="2072404"/>
            <a:ext cx="2448272" cy="924637"/>
            <a:chOff x="5544368" y="1847088"/>
            <a:chExt cx="2448272" cy="924637"/>
          </a:xfrm>
        </p:grpSpPr>
        <p:sp>
          <p:nvSpPr>
            <p:cNvPr id="82" name="Right Triangle 81"/>
            <p:cNvSpPr/>
            <p:nvPr/>
          </p:nvSpPr>
          <p:spPr bwMode="auto">
            <a:xfrm rot="20519548">
              <a:off x="7079588" y="2110526"/>
              <a:ext cx="212944" cy="18288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6912520" y="2411685"/>
              <a:ext cx="923544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6552480" y="2123653"/>
              <a:ext cx="576064" cy="3600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Right Triangle 64"/>
            <p:cNvSpPr/>
            <p:nvPr/>
          </p:nvSpPr>
          <p:spPr bwMode="auto">
            <a:xfrm>
              <a:off x="7848624" y="2483693"/>
              <a:ext cx="128016" cy="27432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552480" y="2267669"/>
              <a:ext cx="936104" cy="5029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424928" y="2483693"/>
              <a:ext cx="448056" cy="2651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ight Triangle 17"/>
            <p:cNvSpPr/>
            <p:nvPr/>
          </p:nvSpPr>
          <p:spPr bwMode="auto">
            <a:xfrm rot="16500000">
              <a:off x="6496811" y="2148840"/>
              <a:ext cx="45720" cy="54864"/>
            </a:xfrm>
            <a:prstGeom prst="rtTriangle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480472" y="2195661"/>
              <a:ext cx="72008" cy="548640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ight Triangle 18"/>
            <p:cNvSpPr/>
            <p:nvPr/>
          </p:nvSpPr>
          <p:spPr bwMode="auto">
            <a:xfrm rot="16200000">
              <a:off x="5776396" y="2048256"/>
              <a:ext cx="539496" cy="859536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" name="Straight Connector 2"/>
            <p:cNvCxnSpPr>
              <a:endCxn id="4" idx="0"/>
            </p:cNvCxnSpPr>
            <p:nvPr/>
          </p:nvCxnSpPr>
          <p:spPr bwMode="auto">
            <a:xfrm flipV="1">
              <a:off x="5544368" y="2129294"/>
              <a:ext cx="1019664" cy="6400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Arc 3"/>
            <p:cNvSpPr/>
            <p:nvPr/>
          </p:nvSpPr>
          <p:spPr bwMode="auto">
            <a:xfrm>
              <a:off x="6480472" y="2051645"/>
              <a:ext cx="720080" cy="432048"/>
            </a:xfrm>
            <a:prstGeom prst="arc">
              <a:avLst>
                <a:gd name="adj1" fmla="val 12395245"/>
                <a:gd name="adj2" fmla="val 20735248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Arc 43"/>
            <p:cNvSpPr/>
            <p:nvPr/>
          </p:nvSpPr>
          <p:spPr bwMode="auto">
            <a:xfrm>
              <a:off x="7115176" y="1847088"/>
              <a:ext cx="720080" cy="432048"/>
            </a:xfrm>
            <a:prstGeom prst="arc">
              <a:avLst>
                <a:gd name="adj1" fmla="val 5302152"/>
                <a:gd name="adj2" fmla="val 9707692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Arc 44"/>
            <p:cNvSpPr/>
            <p:nvPr/>
          </p:nvSpPr>
          <p:spPr bwMode="auto">
            <a:xfrm>
              <a:off x="7128544" y="2276856"/>
              <a:ext cx="720080" cy="432048"/>
            </a:xfrm>
            <a:prstGeom prst="arc">
              <a:avLst>
                <a:gd name="adj1" fmla="val 16059867"/>
                <a:gd name="adj2" fmla="val 20860096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0" name="Straight Connector 49"/>
            <p:cNvCxnSpPr>
              <a:endCxn id="45" idx="2"/>
            </p:cNvCxnSpPr>
            <p:nvPr/>
          </p:nvCxnSpPr>
          <p:spPr bwMode="auto">
            <a:xfrm flipH="1" flipV="1">
              <a:off x="7826869" y="2418926"/>
              <a:ext cx="165771" cy="3527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6552480" y="2123653"/>
              <a:ext cx="0" cy="6480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6480472" y="2195661"/>
              <a:ext cx="0" cy="5760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11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Model time as a random variable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1832798" y="2985864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364" y="2485498"/>
            <a:ext cx="502410" cy="538728"/>
          </a:xfrm>
          <a:prstGeom prst="rect">
            <a:avLst/>
          </a:prstGeom>
        </p:spPr>
      </p:pic>
      <p:cxnSp>
        <p:nvCxnSpPr>
          <p:cNvPr id="99" name="Straight Connector 98"/>
          <p:cNvCxnSpPr/>
          <p:nvPr/>
        </p:nvCxnSpPr>
        <p:spPr bwMode="auto">
          <a:xfrm>
            <a:off x="2087984" y="2204953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Rectangle 102"/>
          <p:cNvSpPr/>
          <p:nvPr/>
        </p:nvSpPr>
        <p:spPr>
          <a:xfrm>
            <a:off x="2952080" y="3831520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History, </a:t>
            </a:r>
            <a:endParaRPr lang="en-US" sz="2400" b="1" dirty="0"/>
          </a:p>
        </p:txBody>
      </p:sp>
      <p:cxnSp>
        <p:nvCxnSpPr>
          <p:cNvPr id="67" name="Straight Connector 66"/>
          <p:cNvCxnSpPr>
            <a:stCxn id="68" idx="4"/>
          </p:cNvCxnSpPr>
          <p:nvPr/>
        </p:nvCxnSpPr>
        <p:spPr bwMode="auto">
          <a:xfrm>
            <a:off x="2592040" y="256499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Oval 67"/>
          <p:cNvSpPr/>
          <p:nvPr/>
        </p:nvSpPr>
        <p:spPr bwMode="auto">
          <a:xfrm>
            <a:off x="2520032" y="242097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3528144" y="256499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72" idx="4"/>
          </p:cNvCxnSpPr>
          <p:nvPr/>
        </p:nvCxnSpPr>
        <p:spPr bwMode="auto">
          <a:xfrm>
            <a:off x="4248224" y="256499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7776616" y="2204953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79" name="Picture 7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48" y="3179281"/>
            <a:ext cx="558800" cy="177800"/>
          </a:xfrm>
          <a:prstGeom prst="rect">
            <a:avLst/>
          </a:prstGeom>
        </p:spPr>
      </p:pic>
      <p:sp>
        <p:nvSpPr>
          <p:cNvPr id="72" name="Oval 71"/>
          <p:cNvSpPr/>
          <p:nvPr/>
        </p:nvSpPr>
        <p:spPr bwMode="auto">
          <a:xfrm>
            <a:off x="4176216" y="242097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3456136" y="242097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0032" y="3141057"/>
            <a:ext cx="190207" cy="24923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4128" y="3141057"/>
            <a:ext cx="228864" cy="274637"/>
          </a:xfrm>
          <a:prstGeom prst="rect">
            <a:avLst/>
          </a:prstGeom>
        </p:spPr>
      </p:pic>
      <p:sp>
        <p:nvSpPr>
          <p:cNvPr id="111" name="Left Brace 110"/>
          <p:cNvSpPr/>
          <p:nvPr/>
        </p:nvSpPr>
        <p:spPr bwMode="auto">
          <a:xfrm rot="16200000">
            <a:off x="3381860" y="2135213"/>
            <a:ext cx="429768" cy="301752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2200" y="3921140"/>
            <a:ext cx="655123" cy="37204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0312" y="3141057"/>
            <a:ext cx="125412" cy="237623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>
            <a:off x="7992640" y="252492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6336" y="3160540"/>
            <a:ext cx="628651" cy="2286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6810" y="3162710"/>
            <a:ext cx="265430" cy="286385"/>
          </a:xfrm>
          <a:prstGeom prst="rect">
            <a:avLst/>
          </a:prstGeom>
        </p:spPr>
      </p:pic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6376031" y="3501097"/>
            <a:ext cx="464481" cy="292666"/>
            <a:chOff x="1816272" y="5436021"/>
            <a:chExt cx="703760" cy="443433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816272" y="5436021"/>
              <a:ext cx="504056" cy="442958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2448" y="5489310"/>
              <a:ext cx="227584" cy="390144"/>
            </a:xfrm>
            <a:prstGeom prst="rect">
              <a:avLst/>
            </a:prstGeom>
          </p:spPr>
        </p:pic>
      </p:grpSp>
      <p:cxnSp>
        <p:nvCxnSpPr>
          <p:cNvPr id="94" name="Straight Arrow Connector 93"/>
          <p:cNvCxnSpPr>
            <a:stCxn id="91" idx="0"/>
          </p:cNvCxnSpPr>
          <p:nvPr/>
        </p:nvCxnSpPr>
        <p:spPr bwMode="auto">
          <a:xfrm flipH="1" flipV="1">
            <a:off x="5976416" y="2781017"/>
            <a:ext cx="565954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>
            <a:off x="4925734" y="2249097"/>
            <a:ext cx="278800" cy="4687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4464248" y="1844913"/>
            <a:ext cx="483132" cy="304436"/>
            <a:chOff x="1788013" y="2771725"/>
            <a:chExt cx="732019" cy="461268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68304" y="1844913"/>
            <a:ext cx="272034" cy="245364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3528144" y="1475581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Prob. between [t, t+dt)</a:t>
            </a:r>
            <a:endParaRPr lang="en-US" b="1" dirty="0"/>
          </a:p>
        </p:txBody>
      </p:sp>
      <p:sp>
        <p:nvSpPr>
          <p:cNvPr id="106" name="Rectangle 105"/>
          <p:cNvSpPr/>
          <p:nvPr/>
        </p:nvSpPr>
        <p:spPr>
          <a:xfrm>
            <a:off x="5760392" y="3707829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Prob. not before t</a:t>
            </a:r>
            <a:endParaRPr lang="en-US" b="1" dirty="0"/>
          </a:p>
        </p:txBody>
      </p:sp>
      <p:cxnSp>
        <p:nvCxnSpPr>
          <p:cNvPr id="107" name="Straight Arrow Connector 106"/>
          <p:cNvCxnSpPr/>
          <p:nvPr/>
        </p:nvCxnSpPr>
        <p:spPr bwMode="auto">
          <a:xfrm flipH="1">
            <a:off x="6111200" y="1916921"/>
            <a:ext cx="657304" cy="5407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8" name="Rectangle 107"/>
          <p:cNvSpPr/>
          <p:nvPr/>
        </p:nvSpPr>
        <p:spPr>
          <a:xfrm>
            <a:off x="6696496" y="1187549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density</a:t>
            </a:r>
            <a:endParaRPr lang="en-US" b="1" dirty="0"/>
          </a:p>
        </p:txBody>
      </p:sp>
      <p:grpSp>
        <p:nvGrpSpPr>
          <p:cNvPr id="109" name="Group 108"/>
          <p:cNvGrpSpPr>
            <a:grpSpLocks noChangeAspect="1"/>
          </p:cNvGrpSpPr>
          <p:nvPr/>
        </p:nvGrpSpPr>
        <p:grpSpPr>
          <a:xfrm>
            <a:off x="6392230" y="1556881"/>
            <a:ext cx="571374" cy="360040"/>
            <a:chOff x="1788013" y="2771725"/>
            <a:chExt cx="732019" cy="461268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cxnSp>
        <p:nvCxnSpPr>
          <p:cNvPr id="119" name="Straight Arrow Connector 118"/>
          <p:cNvCxnSpPr/>
          <p:nvPr/>
        </p:nvCxnSpPr>
        <p:spPr bwMode="auto">
          <a:xfrm flipV="1">
            <a:off x="1904806" y="6144924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20" name="Picture 1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6372" y="5644558"/>
            <a:ext cx="502410" cy="538728"/>
          </a:xfrm>
          <a:prstGeom prst="rect">
            <a:avLst/>
          </a:prstGeom>
        </p:spPr>
      </p:pic>
      <p:cxnSp>
        <p:nvCxnSpPr>
          <p:cNvPr id="121" name="Straight Connector 120"/>
          <p:cNvCxnSpPr/>
          <p:nvPr/>
        </p:nvCxnSpPr>
        <p:spPr bwMode="auto">
          <a:xfrm>
            <a:off x="2159992" y="5364013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Rectangle 121"/>
          <p:cNvSpPr/>
          <p:nvPr/>
        </p:nvSpPr>
        <p:spPr>
          <a:xfrm>
            <a:off x="647824" y="6804173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Likelihood of a timeline:</a:t>
            </a:r>
            <a:endParaRPr lang="en-US" sz="2400" b="1" dirty="0"/>
          </a:p>
        </p:txBody>
      </p:sp>
      <p:cxnSp>
        <p:nvCxnSpPr>
          <p:cNvPr id="123" name="Straight Connector 122"/>
          <p:cNvCxnSpPr>
            <a:stCxn id="124" idx="4"/>
          </p:cNvCxnSpPr>
          <p:nvPr/>
        </p:nvCxnSpPr>
        <p:spPr bwMode="auto">
          <a:xfrm>
            <a:off x="2664048" y="572405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Oval 123"/>
          <p:cNvSpPr/>
          <p:nvPr/>
        </p:nvSpPr>
        <p:spPr bwMode="auto">
          <a:xfrm>
            <a:off x="2592040" y="558003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6" name="Straight Connector 125"/>
          <p:cNvCxnSpPr/>
          <p:nvPr/>
        </p:nvCxnSpPr>
        <p:spPr bwMode="auto">
          <a:xfrm>
            <a:off x="3600152" y="572405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>
            <a:stCxn id="130" idx="4"/>
          </p:cNvCxnSpPr>
          <p:nvPr/>
        </p:nvCxnSpPr>
        <p:spPr bwMode="auto">
          <a:xfrm>
            <a:off x="4320232" y="572405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7848624" y="5364013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29" name="Picture 12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56" y="6338341"/>
            <a:ext cx="558800" cy="177800"/>
          </a:xfrm>
          <a:prstGeom prst="rect">
            <a:avLst/>
          </a:prstGeom>
        </p:spPr>
      </p:pic>
      <p:sp>
        <p:nvSpPr>
          <p:cNvPr id="130" name="Oval 129"/>
          <p:cNvSpPr/>
          <p:nvPr/>
        </p:nvSpPr>
        <p:spPr bwMode="auto">
          <a:xfrm>
            <a:off x="4248224" y="558003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3528144" y="558003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040" y="6300117"/>
            <a:ext cx="190207" cy="249237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136" y="6300117"/>
            <a:ext cx="228864" cy="274637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2320" y="6300117"/>
            <a:ext cx="125412" cy="237623"/>
          </a:xfrm>
          <a:prstGeom prst="rect">
            <a:avLst/>
          </a:prstGeom>
        </p:spPr>
      </p:pic>
      <p:cxnSp>
        <p:nvCxnSpPr>
          <p:cNvPr id="135" name="Straight Connector 134"/>
          <p:cNvCxnSpPr>
            <a:stCxn id="136" idx="4"/>
          </p:cNvCxnSpPr>
          <p:nvPr/>
        </p:nvCxnSpPr>
        <p:spPr bwMode="auto">
          <a:xfrm>
            <a:off x="5184328" y="572405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Oval 135"/>
          <p:cNvSpPr/>
          <p:nvPr/>
        </p:nvSpPr>
        <p:spPr bwMode="auto">
          <a:xfrm>
            <a:off x="5112320" y="558003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7" name="Left Brace 136"/>
          <p:cNvSpPr/>
          <p:nvPr/>
        </p:nvSpPr>
        <p:spPr bwMode="auto">
          <a:xfrm rot="5400000">
            <a:off x="6402156" y="4061561"/>
            <a:ext cx="213744" cy="267919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8818" y="6321770"/>
            <a:ext cx="265430" cy="286385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 bwMode="auto">
          <a:xfrm flipV="1">
            <a:off x="431800" y="4427909"/>
            <a:ext cx="8712968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7272560" y="1529571"/>
            <a:ext cx="1067358" cy="387350"/>
            <a:chOff x="7920632" y="1403573"/>
            <a:chExt cx="2134716" cy="7747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920632" y="1403573"/>
              <a:ext cx="812800" cy="7747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712720" y="1475581"/>
              <a:ext cx="1206500" cy="6604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864848" y="1481328"/>
              <a:ext cx="190500" cy="596900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84528" y="1624945"/>
            <a:ext cx="313455" cy="21996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304008" y="5003973"/>
            <a:ext cx="665598" cy="360040"/>
            <a:chOff x="2232000" y="5075981"/>
            <a:chExt cx="665598" cy="360040"/>
          </a:xfrm>
        </p:grpSpPr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2000" y="5075981"/>
              <a:ext cx="402757" cy="360040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24328" y="5138928"/>
              <a:ext cx="190207" cy="249237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808063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197395" y="5003973"/>
            <a:ext cx="690789" cy="360040"/>
            <a:chOff x="3125387" y="5075981"/>
            <a:chExt cx="690789" cy="360040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93008" y="5120640"/>
              <a:ext cx="228864" cy="274637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5387" y="5075981"/>
              <a:ext cx="402757" cy="360040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726641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960192" y="5003973"/>
            <a:ext cx="665599" cy="360040"/>
            <a:chOff x="3816176" y="5075981"/>
            <a:chExt cx="665599" cy="360040"/>
          </a:xfrm>
        </p:grpSpPr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76216" y="5138928"/>
              <a:ext cx="265430" cy="286385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6176" y="5075981"/>
              <a:ext cx="402757" cy="360040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392240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264446" y="4931965"/>
            <a:ext cx="648074" cy="331111"/>
            <a:chOff x="6264446" y="4528490"/>
            <a:chExt cx="648074" cy="33111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24488" y="4571925"/>
              <a:ext cx="216024" cy="241741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64446" y="4528490"/>
              <a:ext cx="376781" cy="331111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826795" y="4572000"/>
              <a:ext cx="85725" cy="268605"/>
            </a:xfrm>
            <a:prstGeom prst="rect">
              <a:avLst/>
            </a:prstGeom>
          </p:spPr>
        </p:pic>
      </p:grpSp>
      <p:grpSp>
        <p:nvGrpSpPr>
          <p:cNvPr id="162" name="Group 161"/>
          <p:cNvGrpSpPr>
            <a:grpSpLocks noChangeAspect="1"/>
          </p:cNvGrpSpPr>
          <p:nvPr/>
        </p:nvGrpSpPr>
        <p:grpSpPr>
          <a:xfrm>
            <a:off x="6341146" y="6876181"/>
            <a:ext cx="571374" cy="360040"/>
            <a:chOff x="1788013" y="2771725"/>
            <a:chExt cx="732019" cy="461268"/>
          </a:xfrm>
        </p:grpSpPr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grpSp>
        <p:nvGrpSpPr>
          <p:cNvPr id="165" name="Group 164"/>
          <p:cNvGrpSpPr/>
          <p:nvPr/>
        </p:nvGrpSpPr>
        <p:grpSpPr>
          <a:xfrm>
            <a:off x="4104208" y="6876181"/>
            <a:ext cx="665598" cy="360040"/>
            <a:chOff x="2232000" y="5075981"/>
            <a:chExt cx="665598" cy="360040"/>
          </a:xfrm>
        </p:grpSpPr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2000" y="5075981"/>
              <a:ext cx="402757" cy="360040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24328" y="5138928"/>
              <a:ext cx="190207" cy="249237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808063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69" name="Group 168"/>
          <p:cNvGrpSpPr/>
          <p:nvPr/>
        </p:nvGrpSpPr>
        <p:grpSpPr>
          <a:xfrm>
            <a:off x="4828978" y="6876181"/>
            <a:ext cx="690789" cy="360040"/>
            <a:chOff x="3125387" y="5075981"/>
            <a:chExt cx="690789" cy="360040"/>
          </a:xfrm>
        </p:grpSpPr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93008" y="5120640"/>
              <a:ext cx="228864" cy="274637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5387" y="5075981"/>
              <a:ext cx="402757" cy="360040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726641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73" name="Group 172"/>
          <p:cNvGrpSpPr/>
          <p:nvPr/>
        </p:nvGrpSpPr>
        <p:grpSpPr>
          <a:xfrm>
            <a:off x="5603539" y="6876181"/>
            <a:ext cx="665599" cy="360040"/>
            <a:chOff x="3816176" y="5075981"/>
            <a:chExt cx="665599" cy="360040"/>
          </a:xfrm>
        </p:grpSpPr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76216" y="5138928"/>
              <a:ext cx="265430" cy="286385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6176" y="5075981"/>
              <a:ext cx="402757" cy="360040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392240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77" name="Group 176"/>
          <p:cNvGrpSpPr/>
          <p:nvPr/>
        </p:nvGrpSpPr>
        <p:grpSpPr>
          <a:xfrm>
            <a:off x="7061224" y="6876181"/>
            <a:ext cx="648074" cy="331111"/>
            <a:chOff x="6264446" y="4528490"/>
            <a:chExt cx="648074" cy="331111"/>
          </a:xfrm>
        </p:grpSpPr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24488" y="4571925"/>
              <a:ext cx="216024" cy="241741"/>
            </a:xfrm>
            <a:prstGeom prst="rect">
              <a:avLst/>
            </a:prstGeom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64446" y="4528490"/>
              <a:ext cx="376781" cy="331111"/>
            </a:xfrm>
            <a:prstGeom prst="rect">
              <a:avLst/>
            </a:prstGeom>
          </p:spPr>
        </p:pic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826795" y="4572000"/>
              <a:ext cx="85725" cy="2686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4717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8" grpId="0"/>
      <p:bldP spid="122" grpId="0"/>
      <p:bldP spid="124" grpId="0" animBg="1"/>
      <p:bldP spid="130" grpId="0" animBg="1"/>
      <p:bldP spid="131" grpId="0" animBg="1"/>
      <p:bldP spid="136" grpId="0" animBg="1"/>
      <p:bldP spid="1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176" y="4859957"/>
            <a:ext cx="1296144" cy="485169"/>
          </a:xfrm>
          <a:prstGeom prst="rect">
            <a:avLst/>
          </a:prstGeom>
        </p:spPr>
      </p:pic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12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Problems of density parametrization (I)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2048822" y="2832556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388" y="2332190"/>
            <a:ext cx="502410" cy="538728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 bwMode="auto">
          <a:xfrm>
            <a:off x="2304008" y="205164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48" idx="4"/>
          </p:cNvCxnSpPr>
          <p:nvPr/>
        </p:nvCxnSpPr>
        <p:spPr bwMode="auto">
          <a:xfrm>
            <a:off x="2808064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2736056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3744168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54" idx="4"/>
          </p:cNvCxnSpPr>
          <p:nvPr/>
        </p:nvCxnSpPr>
        <p:spPr bwMode="auto">
          <a:xfrm>
            <a:off x="4464248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7992640" y="205164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72" y="3025973"/>
            <a:ext cx="558800" cy="177800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 bwMode="auto">
          <a:xfrm>
            <a:off x="4392240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672160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056" y="2987749"/>
            <a:ext cx="190207" cy="24923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0152" y="2987749"/>
            <a:ext cx="228864" cy="27463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6336" y="2987749"/>
            <a:ext cx="125412" cy="237623"/>
          </a:xfrm>
          <a:prstGeom prst="rect">
            <a:avLst/>
          </a:prstGeom>
        </p:spPr>
      </p:pic>
      <p:cxnSp>
        <p:nvCxnSpPr>
          <p:cNvPr id="61" name="Straight Connector 60"/>
          <p:cNvCxnSpPr>
            <a:stCxn id="66" idx="4"/>
          </p:cNvCxnSpPr>
          <p:nvPr/>
        </p:nvCxnSpPr>
        <p:spPr bwMode="auto">
          <a:xfrm>
            <a:off x="5328344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Oval 65"/>
          <p:cNvSpPr/>
          <p:nvPr/>
        </p:nvSpPr>
        <p:spPr bwMode="auto">
          <a:xfrm>
            <a:off x="5256336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51880" y="568020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It is </a:t>
            </a:r>
            <a:r>
              <a:rPr lang="en-US" sz="2400" b="1" dirty="0">
                <a:solidFill>
                  <a:srgbClr val="C0504D"/>
                </a:solidFill>
                <a:latin typeface="Calibri" charset="0"/>
              </a:rPr>
              <a:t>difficult for model design and interpretability</a:t>
            </a:r>
            <a:r>
              <a:rPr lang="en-US" sz="2400" b="1" dirty="0">
                <a:latin typeface="Calibri" charset="0"/>
              </a:rPr>
              <a:t>:</a:t>
            </a:r>
            <a:endParaRPr lang="en-US" sz="2400" b="1" dirty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2834" y="3009402"/>
            <a:ext cx="265430" cy="286385"/>
          </a:xfrm>
          <a:prstGeom prst="rect">
            <a:avLst/>
          </a:prstGeom>
        </p:spPr>
      </p:pic>
      <p:grpSp>
        <p:nvGrpSpPr>
          <p:cNvPr id="81" name="Group 80"/>
          <p:cNvGrpSpPr>
            <a:grpSpLocks noChangeAspect="1"/>
          </p:cNvGrpSpPr>
          <p:nvPr/>
        </p:nvGrpSpPr>
        <p:grpSpPr>
          <a:xfrm>
            <a:off x="4972994" y="1691605"/>
            <a:ext cx="571374" cy="360040"/>
            <a:chOff x="1788013" y="2771725"/>
            <a:chExt cx="732019" cy="46126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2376016" y="1691605"/>
            <a:ext cx="665598" cy="360040"/>
            <a:chOff x="2232000" y="5075981"/>
            <a:chExt cx="665598" cy="360040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2000" y="5075981"/>
              <a:ext cx="402757" cy="36004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24328" y="5138928"/>
              <a:ext cx="190207" cy="249237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08063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3269403" y="1691605"/>
            <a:ext cx="690789" cy="360040"/>
            <a:chOff x="3125387" y="5075981"/>
            <a:chExt cx="690789" cy="360040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93008" y="5120640"/>
              <a:ext cx="228864" cy="27463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25387" y="5075981"/>
              <a:ext cx="402757" cy="36004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26641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95" name="Group 94"/>
          <p:cNvGrpSpPr/>
          <p:nvPr/>
        </p:nvGrpSpPr>
        <p:grpSpPr>
          <a:xfrm>
            <a:off x="4032200" y="1691605"/>
            <a:ext cx="665599" cy="360040"/>
            <a:chOff x="3816176" y="5075981"/>
            <a:chExt cx="665599" cy="360040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76216" y="5138928"/>
              <a:ext cx="265430" cy="286385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16176" y="5075981"/>
              <a:ext cx="402757" cy="360040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92240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>
            <a:off x="6336454" y="1619597"/>
            <a:ext cx="648074" cy="331111"/>
            <a:chOff x="6264446" y="4528490"/>
            <a:chExt cx="648074" cy="331111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24488" y="4571925"/>
              <a:ext cx="216024" cy="24174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64446" y="4528490"/>
              <a:ext cx="376781" cy="33111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26795" y="4572000"/>
              <a:ext cx="85725" cy="268605"/>
            </a:xfrm>
            <a:prstGeom prst="rect">
              <a:avLst/>
            </a:prstGeom>
          </p:spPr>
        </p:pic>
      </p:grpSp>
      <p:sp>
        <p:nvSpPr>
          <p:cNvPr id="105" name="Left Brace 104"/>
          <p:cNvSpPr/>
          <p:nvPr/>
        </p:nvSpPr>
        <p:spPr bwMode="auto">
          <a:xfrm rot="5400000">
            <a:off x="6546172" y="746913"/>
            <a:ext cx="213744" cy="267919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583928" y="6184264"/>
            <a:ext cx="820891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Densities need to integrate to 1 (i.e., partition function)</a:t>
            </a:r>
            <a:endParaRPr lang="en-US" sz="2400" b="1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Difficult to combine timelines</a:t>
            </a:r>
          </a:p>
        </p:txBody>
      </p:sp>
      <p:grpSp>
        <p:nvGrpSpPr>
          <p:cNvPr id="107" name="Group 106"/>
          <p:cNvGrpSpPr>
            <a:grpSpLocks noChangeAspect="1"/>
          </p:cNvGrpSpPr>
          <p:nvPr/>
        </p:nvGrpSpPr>
        <p:grpSpPr>
          <a:xfrm>
            <a:off x="4843849" y="3707829"/>
            <a:ext cx="628511" cy="396044"/>
            <a:chOff x="1788013" y="2771725"/>
            <a:chExt cx="732019" cy="461268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2592040" y="3707829"/>
            <a:ext cx="665598" cy="396044"/>
            <a:chOff x="2232000" y="5075981"/>
            <a:chExt cx="665598" cy="360040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2000" y="5075981"/>
              <a:ext cx="402757" cy="36004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24328" y="5138928"/>
              <a:ext cx="190207" cy="249237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08063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16" name="Group 115"/>
          <p:cNvGrpSpPr>
            <a:grpSpLocks noChangeAspect="1"/>
          </p:cNvGrpSpPr>
          <p:nvPr/>
        </p:nvGrpSpPr>
        <p:grpSpPr>
          <a:xfrm>
            <a:off x="3341411" y="3707829"/>
            <a:ext cx="690789" cy="396044"/>
            <a:chOff x="3125387" y="5075981"/>
            <a:chExt cx="690789" cy="360040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93008" y="5120640"/>
              <a:ext cx="228864" cy="274637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25387" y="5075981"/>
              <a:ext cx="402757" cy="360040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26641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20" name="Group 119"/>
          <p:cNvGrpSpPr>
            <a:grpSpLocks noChangeAspect="1"/>
          </p:cNvGrpSpPr>
          <p:nvPr/>
        </p:nvGrpSpPr>
        <p:grpSpPr>
          <a:xfrm>
            <a:off x="4104208" y="3707829"/>
            <a:ext cx="665599" cy="396044"/>
            <a:chOff x="3816176" y="5075981"/>
            <a:chExt cx="665599" cy="360040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76216" y="5138928"/>
              <a:ext cx="265430" cy="286385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16176" y="5075981"/>
              <a:ext cx="402757" cy="360040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92240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24" name="Group 123"/>
          <p:cNvGrpSpPr>
            <a:grpSpLocks noChangeAspect="1"/>
          </p:cNvGrpSpPr>
          <p:nvPr/>
        </p:nvGrpSpPr>
        <p:grpSpPr>
          <a:xfrm>
            <a:off x="5616376" y="3707829"/>
            <a:ext cx="712881" cy="400644"/>
            <a:chOff x="6264446" y="4528490"/>
            <a:chExt cx="648074" cy="331111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24488" y="4571925"/>
              <a:ext cx="216024" cy="241741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64446" y="4528490"/>
              <a:ext cx="376781" cy="331111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26795" y="4572000"/>
              <a:ext cx="85725" cy="268605"/>
            </a:xfrm>
            <a:prstGeom prst="rect">
              <a:avLst/>
            </a:prstGeom>
          </p:spPr>
        </p:pic>
      </p:grpSp>
      <p:sp>
        <p:nvSpPr>
          <p:cNvPr id="166" name="Rectangle 165"/>
          <p:cNvSpPr/>
          <p:nvPr/>
        </p:nvSpPr>
        <p:spPr>
          <a:xfrm>
            <a:off x="8352680" y="2699717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cxnSp>
        <p:nvCxnSpPr>
          <p:cNvPr id="167" name="Straight Arrow Connector 166"/>
          <p:cNvCxnSpPr/>
          <p:nvPr/>
        </p:nvCxnSpPr>
        <p:spPr bwMode="auto">
          <a:xfrm flipH="1" flipV="1">
            <a:off x="5976416" y="4139877"/>
            <a:ext cx="1224136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8" name="Straight Arrow Connector 167"/>
          <p:cNvCxnSpPr/>
          <p:nvPr/>
        </p:nvCxnSpPr>
        <p:spPr bwMode="auto">
          <a:xfrm flipH="1" flipV="1">
            <a:off x="5184328" y="4139877"/>
            <a:ext cx="504056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9" name="Straight Arrow Connector 168"/>
          <p:cNvCxnSpPr/>
          <p:nvPr/>
        </p:nvCxnSpPr>
        <p:spPr bwMode="auto">
          <a:xfrm flipV="1">
            <a:off x="4392240" y="4139877"/>
            <a:ext cx="0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0" name="Straight Arrow Connector 169"/>
          <p:cNvCxnSpPr/>
          <p:nvPr/>
        </p:nvCxnSpPr>
        <p:spPr bwMode="auto">
          <a:xfrm flipV="1">
            <a:off x="3384128" y="4139877"/>
            <a:ext cx="288032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1" name="Straight Arrow Connector 170"/>
          <p:cNvCxnSpPr/>
          <p:nvPr/>
        </p:nvCxnSpPr>
        <p:spPr bwMode="auto">
          <a:xfrm flipV="1">
            <a:off x="2232000" y="4139877"/>
            <a:ext cx="648072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67904" y="4859957"/>
            <a:ext cx="1336682" cy="5040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4048" y="5219997"/>
            <a:ext cx="1255092" cy="4766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84328" y="5143175"/>
            <a:ext cx="1224136" cy="50887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336456" y="4715941"/>
            <a:ext cx="2376264" cy="681849"/>
            <a:chOff x="6336456" y="5003973"/>
            <a:chExt cx="2376264" cy="68184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36456" y="5003973"/>
              <a:ext cx="2376264" cy="681849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88008" y="5469165"/>
              <a:ext cx="96520" cy="182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3646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464248" y="2207128"/>
            <a:ext cx="2448272" cy="924637"/>
            <a:chOff x="5544368" y="1847088"/>
            <a:chExt cx="2448272" cy="924637"/>
          </a:xfrm>
        </p:grpSpPr>
        <p:sp>
          <p:nvSpPr>
            <p:cNvPr id="82" name="Right Triangle 81"/>
            <p:cNvSpPr/>
            <p:nvPr/>
          </p:nvSpPr>
          <p:spPr bwMode="auto">
            <a:xfrm rot="20519548">
              <a:off x="7079588" y="2110526"/>
              <a:ext cx="212944" cy="18288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6912520" y="2411685"/>
              <a:ext cx="923544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6552480" y="2123653"/>
              <a:ext cx="576064" cy="3600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Right Triangle 64"/>
            <p:cNvSpPr/>
            <p:nvPr/>
          </p:nvSpPr>
          <p:spPr bwMode="auto">
            <a:xfrm>
              <a:off x="7848624" y="2483693"/>
              <a:ext cx="128016" cy="27432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552480" y="2267669"/>
              <a:ext cx="936104" cy="5029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424928" y="2483693"/>
              <a:ext cx="448056" cy="2651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ight Triangle 17"/>
            <p:cNvSpPr/>
            <p:nvPr/>
          </p:nvSpPr>
          <p:spPr bwMode="auto">
            <a:xfrm rot="16500000">
              <a:off x="6496811" y="2148840"/>
              <a:ext cx="45720" cy="54864"/>
            </a:xfrm>
            <a:prstGeom prst="rtTriangle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480472" y="2195661"/>
              <a:ext cx="72008" cy="548640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ight Triangle 18"/>
            <p:cNvSpPr/>
            <p:nvPr/>
          </p:nvSpPr>
          <p:spPr bwMode="auto">
            <a:xfrm rot="16200000">
              <a:off x="5776396" y="2048256"/>
              <a:ext cx="539496" cy="859536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" name="Straight Connector 2"/>
            <p:cNvCxnSpPr>
              <a:endCxn id="4" idx="0"/>
            </p:cNvCxnSpPr>
            <p:nvPr/>
          </p:nvCxnSpPr>
          <p:spPr bwMode="auto">
            <a:xfrm flipV="1">
              <a:off x="5544368" y="2129294"/>
              <a:ext cx="1019664" cy="6400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Arc 3"/>
            <p:cNvSpPr/>
            <p:nvPr/>
          </p:nvSpPr>
          <p:spPr bwMode="auto">
            <a:xfrm>
              <a:off x="6480472" y="2051645"/>
              <a:ext cx="720080" cy="432048"/>
            </a:xfrm>
            <a:prstGeom prst="arc">
              <a:avLst>
                <a:gd name="adj1" fmla="val 12395245"/>
                <a:gd name="adj2" fmla="val 20735248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Arc 43"/>
            <p:cNvSpPr/>
            <p:nvPr/>
          </p:nvSpPr>
          <p:spPr bwMode="auto">
            <a:xfrm>
              <a:off x="7115176" y="1847088"/>
              <a:ext cx="720080" cy="432048"/>
            </a:xfrm>
            <a:prstGeom prst="arc">
              <a:avLst>
                <a:gd name="adj1" fmla="val 5302152"/>
                <a:gd name="adj2" fmla="val 9707692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Arc 44"/>
            <p:cNvSpPr/>
            <p:nvPr/>
          </p:nvSpPr>
          <p:spPr bwMode="auto">
            <a:xfrm>
              <a:off x="7128544" y="2276856"/>
              <a:ext cx="720080" cy="432048"/>
            </a:xfrm>
            <a:prstGeom prst="arc">
              <a:avLst>
                <a:gd name="adj1" fmla="val 16059867"/>
                <a:gd name="adj2" fmla="val 20860096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0" name="Straight Connector 49"/>
            <p:cNvCxnSpPr>
              <a:endCxn id="45" idx="2"/>
            </p:cNvCxnSpPr>
            <p:nvPr/>
          </p:nvCxnSpPr>
          <p:spPr bwMode="auto">
            <a:xfrm flipH="1" flipV="1">
              <a:off x="7826869" y="2418926"/>
              <a:ext cx="165771" cy="3527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6552480" y="2123653"/>
              <a:ext cx="0" cy="6480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6480472" y="2195661"/>
              <a:ext cx="0" cy="5760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13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Intensity function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2048822" y="3120588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388" y="2620222"/>
            <a:ext cx="502410" cy="538728"/>
          </a:xfrm>
          <a:prstGeom prst="rect">
            <a:avLst/>
          </a:prstGeom>
        </p:spPr>
      </p:pic>
      <p:cxnSp>
        <p:nvCxnSpPr>
          <p:cNvPr id="99" name="Straight Connector 98"/>
          <p:cNvCxnSpPr/>
          <p:nvPr/>
        </p:nvCxnSpPr>
        <p:spPr bwMode="auto">
          <a:xfrm>
            <a:off x="2304008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Rectangle 102"/>
          <p:cNvSpPr/>
          <p:nvPr/>
        </p:nvSpPr>
        <p:spPr>
          <a:xfrm>
            <a:off x="3168104" y="3966244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History, </a:t>
            </a:r>
            <a:endParaRPr lang="en-US" sz="2400" b="1" dirty="0"/>
          </a:p>
        </p:txBody>
      </p:sp>
      <p:cxnSp>
        <p:nvCxnSpPr>
          <p:cNvPr id="67" name="Straight Connector 66"/>
          <p:cNvCxnSpPr>
            <a:stCxn id="68" idx="4"/>
          </p:cNvCxnSpPr>
          <p:nvPr/>
        </p:nvCxnSpPr>
        <p:spPr bwMode="auto">
          <a:xfrm>
            <a:off x="2808064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Oval 67"/>
          <p:cNvSpPr/>
          <p:nvPr/>
        </p:nvSpPr>
        <p:spPr bwMode="auto">
          <a:xfrm>
            <a:off x="2736056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3744168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72" idx="4"/>
          </p:cNvCxnSpPr>
          <p:nvPr/>
        </p:nvCxnSpPr>
        <p:spPr bwMode="auto">
          <a:xfrm>
            <a:off x="4464248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7992640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79" name="Picture 7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72" y="3314005"/>
            <a:ext cx="558800" cy="177800"/>
          </a:xfrm>
          <a:prstGeom prst="rect">
            <a:avLst/>
          </a:prstGeom>
        </p:spPr>
      </p:pic>
      <p:sp>
        <p:nvSpPr>
          <p:cNvPr id="72" name="Oval 71"/>
          <p:cNvSpPr/>
          <p:nvPr/>
        </p:nvSpPr>
        <p:spPr bwMode="auto">
          <a:xfrm>
            <a:off x="4392240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3672160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056" y="3275781"/>
            <a:ext cx="190207" cy="24923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152" y="3275781"/>
            <a:ext cx="228864" cy="274637"/>
          </a:xfrm>
          <a:prstGeom prst="rect">
            <a:avLst/>
          </a:prstGeom>
        </p:spPr>
      </p:pic>
      <p:sp>
        <p:nvSpPr>
          <p:cNvPr id="111" name="Left Brace 110"/>
          <p:cNvSpPr/>
          <p:nvPr/>
        </p:nvSpPr>
        <p:spPr bwMode="auto">
          <a:xfrm rot="16200000">
            <a:off x="3597884" y="2269937"/>
            <a:ext cx="429768" cy="301752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8224" y="4055864"/>
            <a:ext cx="655123" cy="37204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6336" y="3275781"/>
            <a:ext cx="125412" cy="237623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>
            <a:off x="8424688" y="284373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2360" y="3295264"/>
            <a:ext cx="628651" cy="2286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151880" y="4427909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Intensity: </a:t>
            </a:r>
            <a:br>
              <a:rPr lang="en-US" sz="2400" b="1" dirty="0">
                <a:latin typeface="Calibri" charset="0"/>
              </a:rPr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Probability between [t, t+dt) but not before t</a:t>
            </a:r>
            <a:r>
              <a:rPr lang="en-US" sz="2400" b="1" dirty="0">
                <a:latin typeface="Calibri" charset="0"/>
              </a:rPr>
              <a:t>  </a:t>
            </a:r>
            <a:endParaRPr lang="en-US" sz="2400" b="1" dirty="0"/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6592055" y="3635821"/>
            <a:ext cx="464481" cy="292666"/>
            <a:chOff x="1816272" y="5436021"/>
            <a:chExt cx="703760" cy="443433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16272" y="5436021"/>
              <a:ext cx="504056" cy="44295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92448" y="5489310"/>
              <a:ext cx="227584" cy="390144"/>
            </a:xfrm>
            <a:prstGeom prst="rect">
              <a:avLst/>
            </a:prstGeom>
          </p:spPr>
        </p:pic>
      </p:grpSp>
      <p:cxnSp>
        <p:nvCxnSpPr>
          <p:cNvPr id="55" name="Straight Arrow Connector 54"/>
          <p:cNvCxnSpPr>
            <a:stCxn id="48" idx="0"/>
          </p:cNvCxnSpPr>
          <p:nvPr/>
        </p:nvCxnSpPr>
        <p:spPr bwMode="auto">
          <a:xfrm flipH="1" flipV="1">
            <a:off x="6192440" y="2915741"/>
            <a:ext cx="565954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5141758" y="2383821"/>
            <a:ext cx="278800" cy="4687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4680272" y="1979637"/>
            <a:ext cx="483132" cy="304436"/>
            <a:chOff x="1788013" y="2771725"/>
            <a:chExt cx="732019" cy="46126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4328" y="1979637"/>
            <a:ext cx="272034" cy="245364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744168" y="1610305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Prob. between [t, t+dt)</a:t>
            </a:r>
            <a:endParaRPr lang="en-US" b="1" dirty="0"/>
          </a:p>
        </p:txBody>
      </p:sp>
      <p:sp>
        <p:nvSpPr>
          <p:cNvPr id="76" name="Rectangle 75"/>
          <p:cNvSpPr/>
          <p:nvPr/>
        </p:nvSpPr>
        <p:spPr>
          <a:xfrm>
            <a:off x="5976416" y="3842553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Prob. not before t</a:t>
            </a:r>
            <a:endParaRPr lang="en-US" b="1" dirty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42834" y="3297434"/>
            <a:ext cx="265430" cy="286385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1151880" y="6804173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Observation: </a:t>
            </a:r>
            <a:endParaRPr lang="en-US" sz="2400" b="1" dirty="0"/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20432" y="5675946"/>
            <a:ext cx="1224136" cy="531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44568" y="5724053"/>
            <a:ext cx="2520280" cy="50405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23888" y="5364013"/>
            <a:ext cx="3096344" cy="1152128"/>
            <a:chOff x="1223888" y="5364013"/>
            <a:chExt cx="3096344" cy="1152128"/>
          </a:xfrm>
        </p:grpSpPr>
        <p:grpSp>
          <p:nvGrpSpPr>
            <p:cNvPr id="100" name="Group 99"/>
            <p:cNvGrpSpPr>
              <a:grpSpLocks noChangeAspect="1"/>
            </p:cNvGrpSpPr>
            <p:nvPr/>
          </p:nvGrpSpPr>
          <p:grpSpPr>
            <a:xfrm>
              <a:off x="3024088" y="5364013"/>
              <a:ext cx="834355" cy="525752"/>
              <a:chOff x="1788013" y="2771725"/>
              <a:chExt cx="732019" cy="461268"/>
            </a:xfrm>
          </p:grpSpPr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92448" y="2813629"/>
                <a:ext cx="227584" cy="390144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88013" y="2771725"/>
                <a:ext cx="515995" cy="461268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1223888" y="5390212"/>
              <a:ext cx="3096344" cy="1125929"/>
              <a:chOff x="1223888" y="5468112"/>
              <a:chExt cx="3096344" cy="112592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23888" y="5706580"/>
                <a:ext cx="1368152" cy="59353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9624" y="5468112"/>
                <a:ext cx="442335" cy="432048"/>
              </a:xfrm>
              <a:prstGeom prst="rect">
                <a:avLst/>
              </a:prstGeom>
            </p:spPr>
          </p:pic>
          <p:grpSp>
            <p:nvGrpSpPr>
              <p:cNvPr id="96" name="Group 95"/>
              <p:cNvGrpSpPr>
                <a:grpSpLocks noChangeAspect="1"/>
              </p:cNvGrpSpPr>
              <p:nvPr/>
            </p:nvGrpSpPr>
            <p:grpSpPr>
              <a:xfrm>
                <a:off x="3294884" y="6084093"/>
                <a:ext cx="809324" cy="509948"/>
                <a:chOff x="1816272" y="5436021"/>
                <a:chExt cx="703760" cy="443433"/>
              </a:xfrm>
            </p:grpSpPr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16272" y="5436021"/>
                  <a:ext cx="504056" cy="442958"/>
                </a:xfrm>
                <a:prstGeom prst="rect">
                  <a:avLst/>
                </a:prstGeom>
              </p:spPr>
            </p:pic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92448" y="5489310"/>
                  <a:ext cx="227584" cy="390144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92040" y="5868069"/>
                <a:ext cx="370327" cy="288032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 bwMode="auto">
              <a:xfrm>
                <a:off x="3106383" y="6012085"/>
                <a:ext cx="121384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92240" y="5718161"/>
            <a:ext cx="732603" cy="432048"/>
          </a:xfrm>
          <a:prstGeom prst="rect">
            <a:avLst/>
          </a:prstGeom>
        </p:spPr>
      </p:pic>
      <p:cxnSp>
        <p:nvCxnSpPr>
          <p:cNvPr id="104" name="Straight Arrow Connector 103"/>
          <p:cNvCxnSpPr/>
          <p:nvPr/>
        </p:nvCxnSpPr>
        <p:spPr bwMode="auto">
          <a:xfrm flipH="1">
            <a:off x="6111200" y="1916921"/>
            <a:ext cx="657304" cy="5407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5" name="Rectangle 104"/>
          <p:cNvSpPr/>
          <p:nvPr/>
        </p:nvSpPr>
        <p:spPr>
          <a:xfrm>
            <a:off x="6696496" y="1187549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density</a:t>
            </a:r>
            <a:endParaRPr lang="en-US" b="1" dirty="0"/>
          </a:p>
        </p:txBody>
      </p:sp>
      <p:grpSp>
        <p:nvGrpSpPr>
          <p:cNvPr id="106" name="Group 105"/>
          <p:cNvGrpSpPr>
            <a:grpSpLocks noChangeAspect="1"/>
          </p:cNvGrpSpPr>
          <p:nvPr/>
        </p:nvGrpSpPr>
        <p:grpSpPr>
          <a:xfrm>
            <a:off x="6392230" y="1556881"/>
            <a:ext cx="571374" cy="360040"/>
            <a:chOff x="1788013" y="2771725"/>
            <a:chExt cx="732019" cy="461268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grpSp>
        <p:nvGrpSpPr>
          <p:cNvPr id="109" name="Group 108"/>
          <p:cNvGrpSpPr>
            <a:grpSpLocks noChangeAspect="1"/>
          </p:cNvGrpSpPr>
          <p:nvPr/>
        </p:nvGrpSpPr>
        <p:grpSpPr>
          <a:xfrm>
            <a:off x="7272560" y="1529571"/>
            <a:ext cx="1067358" cy="387350"/>
            <a:chOff x="7920632" y="1403573"/>
            <a:chExt cx="2134716" cy="774700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920632" y="1403573"/>
              <a:ext cx="812800" cy="77470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712720" y="1475581"/>
              <a:ext cx="1206500" cy="66040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864848" y="1481328"/>
              <a:ext cx="190500" cy="596900"/>
            </a:xfrm>
            <a:prstGeom prst="rect">
              <a:avLst/>
            </a:prstGeom>
          </p:spPr>
        </p:pic>
      </p:grpSp>
      <p:pic>
        <p:nvPicPr>
          <p:cNvPr id="115" name="Picture 11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84528" y="1624945"/>
            <a:ext cx="313455" cy="21996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>
            <a:off x="5472360" y="5796061"/>
            <a:ext cx="360040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96096" y="6800461"/>
            <a:ext cx="864096" cy="507768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4104208" y="6774556"/>
            <a:ext cx="576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It is a rate = # of events / unit of time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85275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14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Advantages of intensity parametrization (I)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8280672" y="244362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1223888" y="5724053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Calibri" charset="0"/>
              </a:rPr>
              <a:t>Suitable for model design </a:t>
            </a:r>
            <a:r>
              <a:rPr lang="en-US" sz="2400" b="1" dirty="0">
                <a:latin typeface="Calibri" charset="0"/>
              </a:rPr>
              <a:t>and </a:t>
            </a:r>
            <a:r>
              <a:rPr lang="en-US" sz="2400" b="1" dirty="0">
                <a:solidFill>
                  <a:srgbClr val="008000"/>
                </a:solidFill>
                <a:latin typeface="Calibri" charset="0"/>
              </a:rPr>
              <a:t>interpretable</a:t>
            </a:r>
            <a:r>
              <a:rPr lang="en-US" sz="2400" b="1" dirty="0">
                <a:latin typeface="Calibri" charset="0"/>
              </a:rPr>
              <a:t>:</a:t>
            </a:r>
            <a:endParaRPr lang="en-US" sz="2400" b="1" dirty="0"/>
          </a:p>
        </p:txBody>
      </p:sp>
      <p:sp>
        <p:nvSpPr>
          <p:cNvPr id="46" name="Rectangle 45"/>
          <p:cNvSpPr/>
          <p:nvPr/>
        </p:nvSpPr>
        <p:spPr>
          <a:xfrm>
            <a:off x="1583928" y="6228109"/>
            <a:ext cx="820891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Intensities only need to be nonnegative</a:t>
            </a:r>
            <a:endParaRPr lang="en-US" sz="2400" b="1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Easy to combine timelines</a:t>
            </a:r>
          </a:p>
        </p:txBody>
      </p:sp>
      <p:cxnSp>
        <p:nvCxnSpPr>
          <p:cNvPr id="108" name="Straight Arrow Connector 107"/>
          <p:cNvCxnSpPr/>
          <p:nvPr/>
        </p:nvCxnSpPr>
        <p:spPr bwMode="auto">
          <a:xfrm flipV="1">
            <a:off x="2048822" y="2832556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388" y="2332190"/>
            <a:ext cx="502410" cy="538728"/>
          </a:xfrm>
          <a:prstGeom prst="rect">
            <a:avLst/>
          </a:prstGeom>
        </p:spPr>
      </p:pic>
      <p:cxnSp>
        <p:nvCxnSpPr>
          <p:cNvPr id="110" name="Straight Connector 109"/>
          <p:cNvCxnSpPr/>
          <p:nvPr/>
        </p:nvCxnSpPr>
        <p:spPr bwMode="auto">
          <a:xfrm>
            <a:off x="2304008" y="205164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stCxn id="114" idx="4"/>
          </p:cNvCxnSpPr>
          <p:nvPr/>
        </p:nvCxnSpPr>
        <p:spPr bwMode="auto">
          <a:xfrm>
            <a:off x="2808064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Oval 113"/>
          <p:cNvSpPr/>
          <p:nvPr/>
        </p:nvSpPr>
        <p:spPr bwMode="auto">
          <a:xfrm>
            <a:off x="2736056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5" name="Straight Connector 114"/>
          <p:cNvCxnSpPr/>
          <p:nvPr/>
        </p:nvCxnSpPr>
        <p:spPr bwMode="auto">
          <a:xfrm>
            <a:off x="3744168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>
            <a:stCxn id="119" idx="4"/>
          </p:cNvCxnSpPr>
          <p:nvPr/>
        </p:nvCxnSpPr>
        <p:spPr bwMode="auto">
          <a:xfrm>
            <a:off x="4464248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7992640" y="205164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18" name="Picture 1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72" y="3025973"/>
            <a:ext cx="558800" cy="177800"/>
          </a:xfrm>
          <a:prstGeom prst="rect">
            <a:avLst/>
          </a:prstGeom>
        </p:spPr>
      </p:pic>
      <p:sp>
        <p:nvSpPr>
          <p:cNvPr id="119" name="Oval 118"/>
          <p:cNvSpPr/>
          <p:nvPr/>
        </p:nvSpPr>
        <p:spPr bwMode="auto">
          <a:xfrm>
            <a:off x="4392240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3672160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056" y="2987749"/>
            <a:ext cx="190207" cy="249237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152" y="2987749"/>
            <a:ext cx="228864" cy="274637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6336" y="2987749"/>
            <a:ext cx="125412" cy="237623"/>
          </a:xfrm>
          <a:prstGeom prst="rect">
            <a:avLst/>
          </a:prstGeom>
        </p:spPr>
      </p:pic>
      <p:cxnSp>
        <p:nvCxnSpPr>
          <p:cNvPr id="124" name="Straight Connector 123"/>
          <p:cNvCxnSpPr>
            <a:stCxn id="126" idx="4"/>
          </p:cNvCxnSpPr>
          <p:nvPr/>
        </p:nvCxnSpPr>
        <p:spPr bwMode="auto">
          <a:xfrm>
            <a:off x="5328344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Oval 125"/>
          <p:cNvSpPr/>
          <p:nvPr/>
        </p:nvSpPr>
        <p:spPr bwMode="auto">
          <a:xfrm>
            <a:off x="5256336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2834" y="3009402"/>
            <a:ext cx="265430" cy="286385"/>
          </a:xfrm>
          <a:prstGeom prst="rect">
            <a:avLst/>
          </a:prstGeom>
        </p:spPr>
      </p:pic>
      <p:grpSp>
        <p:nvGrpSpPr>
          <p:cNvPr id="128" name="Group 127"/>
          <p:cNvGrpSpPr>
            <a:grpSpLocks noChangeAspect="1"/>
          </p:cNvGrpSpPr>
          <p:nvPr/>
        </p:nvGrpSpPr>
        <p:grpSpPr>
          <a:xfrm>
            <a:off x="4972994" y="1691605"/>
            <a:ext cx="571374" cy="360040"/>
            <a:chOff x="1788013" y="2771725"/>
            <a:chExt cx="732019" cy="461268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grpSp>
        <p:nvGrpSpPr>
          <p:cNvPr id="131" name="Group 130"/>
          <p:cNvGrpSpPr/>
          <p:nvPr/>
        </p:nvGrpSpPr>
        <p:grpSpPr>
          <a:xfrm>
            <a:off x="2376016" y="1691605"/>
            <a:ext cx="665598" cy="360040"/>
            <a:chOff x="2232000" y="5075981"/>
            <a:chExt cx="665598" cy="360040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2000" y="5075981"/>
              <a:ext cx="402757" cy="360040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24328" y="5138928"/>
              <a:ext cx="190207" cy="249237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08063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3269403" y="1691605"/>
            <a:ext cx="690789" cy="360040"/>
            <a:chOff x="3125387" y="5075981"/>
            <a:chExt cx="690789" cy="360040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3008" y="5120640"/>
              <a:ext cx="228864" cy="274637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25387" y="5075981"/>
              <a:ext cx="402757" cy="360040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26641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4032200" y="1691605"/>
            <a:ext cx="665599" cy="360040"/>
            <a:chOff x="3816176" y="5075981"/>
            <a:chExt cx="665599" cy="360040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76216" y="5138928"/>
              <a:ext cx="265430" cy="286385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16176" y="5075981"/>
              <a:ext cx="402757" cy="360040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92240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43" name="Group 142"/>
          <p:cNvGrpSpPr/>
          <p:nvPr/>
        </p:nvGrpSpPr>
        <p:grpSpPr>
          <a:xfrm>
            <a:off x="6336454" y="1619597"/>
            <a:ext cx="648074" cy="331111"/>
            <a:chOff x="6264446" y="4528490"/>
            <a:chExt cx="648074" cy="331111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624488" y="4571925"/>
              <a:ext cx="216024" cy="24174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64446" y="4528490"/>
              <a:ext cx="376781" cy="331111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26795" y="4572000"/>
              <a:ext cx="85725" cy="268605"/>
            </a:xfrm>
            <a:prstGeom prst="rect">
              <a:avLst/>
            </a:prstGeom>
          </p:spPr>
        </p:pic>
      </p:grpSp>
      <p:sp>
        <p:nvSpPr>
          <p:cNvPr id="147" name="Left Brace 146"/>
          <p:cNvSpPr/>
          <p:nvPr/>
        </p:nvSpPr>
        <p:spPr bwMode="auto">
          <a:xfrm rot="5400000">
            <a:off x="6546172" y="746913"/>
            <a:ext cx="213744" cy="267919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87984" y="3782228"/>
            <a:ext cx="660779" cy="432048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83389" y="3782228"/>
            <a:ext cx="660779" cy="43204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870625" y="3635821"/>
            <a:ext cx="2554063" cy="866487"/>
            <a:chOff x="5870625" y="3635821"/>
            <a:chExt cx="2554063" cy="8664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374681" y="3635821"/>
              <a:ext cx="1872208" cy="79447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552480" y="3998252"/>
              <a:ext cx="174877" cy="720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870625" y="3638212"/>
              <a:ext cx="720080" cy="8475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246888" y="3657758"/>
              <a:ext cx="177800" cy="844550"/>
            </a:xfrm>
            <a:prstGeom prst="rect">
              <a:avLst/>
            </a:prstGeom>
          </p:spPr>
        </p:pic>
      </p:grpSp>
      <p:pic>
        <p:nvPicPr>
          <p:cNvPr id="154" name="Picture 1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40" y="3836854"/>
            <a:ext cx="288032" cy="377422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151" y="3838303"/>
            <a:ext cx="300033" cy="360040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68304" y="3810871"/>
            <a:ext cx="864096" cy="507768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6256" y="3897820"/>
            <a:ext cx="360040" cy="388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78072" y="3801727"/>
            <a:ext cx="117831" cy="432048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88184" y="3792583"/>
            <a:ext cx="117831" cy="432048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44032" y="3820015"/>
            <a:ext cx="117831" cy="432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48202" y="3782228"/>
            <a:ext cx="560062" cy="504056"/>
          </a:xfrm>
          <a:prstGeom prst="rect">
            <a:avLst/>
          </a:prstGeom>
        </p:spPr>
      </p:pic>
      <p:cxnSp>
        <p:nvCxnSpPr>
          <p:cNvPr id="160" name="Straight Arrow Connector 159"/>
          <p:cNvCxnSpPr>
            <a:stCxn id="169" idx="0"/>
          </p:cNvCxnSpPr>
          <p:nvPr/>
        </p:nvCxnSpPr>
        <p:spPr bwMode="auto">
          <a:xfrm flipH="1" flipV="1">
            <a:off x="7056536" y="4430300"/>
            <a:ext cx="877044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1" name="Straight Arrow Connector 160"/>
          <p:cNvCxnSpPr>
            <a:stCxn id="168" idx="0"/>
          </p:cNvCxnSpPr>
          <p:nvPr/>
        </p:nvCxnSpPr>
        <p:spPr bwMode="auto">
          <a:xfrm flipH="1" flipV="1">
            <a:off x="5400352" y="4286284"/>
            <a:ext cx="396044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2" name="Straight Arrow Connector 161"/>
          <p:cNvCxnSpPr/>
          <p:nvPr/>
        </p:nvCxnSpPr>
        <p:spPr bwMode="auto">
          <a:xfrm flipV="1">
            <a:off x="4464248" y="4286284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166" idx="0"/>
          </p:cNvCxnSpPr>
          <p:nvPr/>
        </p:nvCxnSpPr>
        <p:spPr bwMode="auto">
          <a:xfrm flipV="1">
            <a:off x="2945922" y="4286284"/>
            <a:ext cx="510214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4" name="Straight Arrow Connector 163"/>
          <p:cNvCxnSpPr/>
          <p:nvPr/>
        </p:nvCxnSpPr>
        <p:spPr bwMode="auto">
          <a:xfrm flipV="1">
            <a:off x="2087984" y="4286284"/>
            <a:ext cx="432048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5" name="Picture 16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23888" y="4646324"/>
            <a:ext cx="1311927" cy="360040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04008" y="5150380"/>
            <a:ext cx="1283827" cy="360040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16176" y="4790340"/>
            <a:ext cx="1224136" cy="333440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56336" y="5294396"/>
            <a:ext cx="1080120" cy="297361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24488" y="4934356"/>
            <a:ext cx="2618184" cy="74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03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/>
          <p:cNvSpPr/>
          <p:nvPr/>
        </p:nvSpPr>
        <p:spPr bwMode="auto">
          <a:xfrm>
            <a:off x="5112320" y="5147989"/>
            <a:ext cx="1224136" cy="108012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759272" y="1609465"/>
            <a:ext cx="2376264" cy="924637"/>
            <a:chOff x="5616376" y="1847088"/>
            <a:chExt cx="2376264" cy="924637"/>
          </a:xfrm>
        </p:grpSpPr>
        <p:sp>
          <p:nvSpPr>
            <p:cNvPr id="82" name="Right Triangle 81"/>
            <p:cNvSpPr/>
            <p:nvPr/>
          </p:nvSpPr>
          <p:spPr bwMode="auto">
            <a:xfrm rot="20519548">
              <a:off x="7079588" y="2110526"/>
              <a:ext cx="212944" cy="18288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6912520" y="2411685"/>
              <a:ext cx="923544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6552480" y="2123653"/>
              <a:ext cx="576064" cy="3600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Right Triangle 64"/>
            <p:cNvSpPr/>
            <p:nvPr/>
          </p:nvSpPr>
          <p:spPr bwMode="auto">
            <a:xfrm>
              <a:off x="7848624" y="2483693"/>
              <a:ext cx="128016" cy="27432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552480" y="2267669"/>
              <a:ext cx="936104" cy="5029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424928" y="2483693"/>
              <a:ext cx="448056" cy="2651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ight Triangle 17"/>
            <p:cNvSpPr/>
            <p:nvPr/>
          </p:nvSpPr>
          <p:spPr bwMode="auto">
            <a:xfrm rot="16500000">
              <a:off x="6496811" y="2148840"/>
              <a:ext cx="45720" cy="54864"/>
            </a:xfrm>
            <a:prstGeom prst="rtTriangle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480472" y="2195661"/>
              <a:ext cx="72008" cy="548640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ight Triangle 18"/>
            <p:cNvSpPr/>
            <p:nvPr/>
          </p:nvSpPr>
          <p:spPr bwMode="auto">
            <a:xfrm rot="16200000">
              <a:off x="5776396" y="2048256"/>
              <a:ext cx="539496" cy="859536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" name="Straight Connector 2"/>
            <p:cNvCxnSpPr>
              <a:stCxn id="19" idx="0"/>
              <a:endCxn id="4" idx="0"/>
            </p:cNvCxnSpPr>
            <p:nvPr/>
          </p:nvCxnSpPr>
          <p:spPr bwMode="auto">
            <a:xfrm flipV="1">
              <a:off x="5616376" y="2129294"/>
              <a:ext cx="947656" cy="61847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Arc 3"/>
            <p:cNvSpPr/>
            <p:nvPr/>
          </p:nvSpPr>
          <p:spPr bwMode="auto">
            <a:xfrm>
              <a:off x="6480472" y="2051645"/>
              <a:ext cx="720080" cy="432048"/>
            </a:xfrm>
            <a:prstGeom prst="arc">
              <a:avLst>
                <a:gd name="adj1" fmla="val 12395245"/>
                <a:gd name="adj2" fmla="val 20735248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Arc 43"/>
            <p:cNvSpPr/>
            <p:nvPr/>
          </p:nvSpPr>
          <p:spPr bwMode="auto">
            <a:xfrm>
              <a:off x="7115176" y="1847088"/>
              <a:ext cx="720080" cy="432048"/>
            </a:xfrm>
            <a:prstGeom prst="arc">
              <a:avLst>
                <a:gd name="adj1" fmla="val 5302152"/>
                <a:gd name="adj2" fmla="val 9707692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Arc 44"/>
            <p:cNvSpPr/>
            <p:nvPr/>
          </p:nvSpPr>
          <p:spPr bwMode="auto">
            <a:xfrm>
              <a:off x="7128544" y="2276856"/>
              <a:ext cx="720080" cy="432048"/>
            </a:xfrm>
            <a:prstGeom prst="arc">
              <a:avLst>
                <a:gd name="adj1" fmla="val 16059867"/>
                <a:gd name="adj2" fmla="val 20860096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0" name="Straight Connector 49"/>
            <p:cNvCxnSpPr>
              <a:endCxn id="45" idx="2"/>
            </p:cNvCxnSpPr>
            <p:nvPr/>
          </p:nvCxnSpPr>
          <p:spPr bwMode="auto">
            <a:xfrm flipH="1" flipV="1">
              <a:off x="7826869" y="2418926"/>
              <a:ext cx="165771" cy="3527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6552480" y="2123653"/>
              <a:ext cx="0" cy="6480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6480472" y="2195661"/>
              <a:ext cx="0" cy="5760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15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Relation between f*, F*, S*, λ*</a:t>
            </a:r>
          </a:p>
        </p:txBody>
      </p:sp>
      <p:cxnSp>
        <p:nvCxnSpPr>
          <p:cNvPr id="32" name="Straight Arrow Connector 31"/>
          <p:cNvCxnSpPr>
            <a:stCxn id="19" idx="0"/>
          </p:cNvCxnSpPr>
          <p:nvPr/>
        </p:nvCxnSpPr>
        <p:spPr bwMode="auto">
          <a:xfrm>
            <a:off x="6759272" y="2510149"/>
            <a:ext cx="2916936" cy="127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172" y="2534102"/>
            <a:ext cx="125412" cy="237623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552480" y="5292005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Calibri" charset="0"/>
              </a:rPr>
              <a:t>Central quantity </a:t>
            </a:r>
            <a:br>
              <a:rPr lang="en-US" sz="2400" b="1" dirty="0">
                <a:solidFill>
                  <a:srgbClr val="008000"/>
                </a:solidFill>
                <a:latin typeface="Calibri" charset="0"/>
              </a:rPr>
            </a:br>
            <a:r>
              <a:rPr lang="en-US" sz="2400" b="1" dirty="0">
                <a:solidFill>
                  <a:srgbClr val="008000"/>
                </a:solidFill>
                <a:latin typeface="Calibri" charset="0"/>
              </a:rPr>
              <a:t>we will use!</a:t>
            </a:r>
            <a:endParaRPr lang="en-US" sz="2400" b="1" dirty="0">
              <a:solidFill>
                <a:srgbClr val="008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6767656" y="1525990"/>
            <a:ext cx="24462" cy="99254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496" y="2555701"/>
            <a:ext cx="206792" cy="28803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1007864" y="2483693"/>
            <a:ext cx="1224136" cy="108012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112320" y="2483693"/>
            <a:ext cx="1224136" cy="108012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5432309"/>
            <a:ext cx="864096" cy="507768"/>
          </a:xfrm>
          <a:prstGeom prst="rect">
            <a:avLst/>
          </a:prstGeom>
        </p:spPr>
      </p:pic>
      <p:sp>
        <p:nvSpPr>
          <p:cNvPr id="59" name="Oval 58"/>
          <p:cNvSpPr/>
          <p:nvPr/>
        </p:nvSpPr>
        <p:spPr bwMode="auto">
          <a:xfrm>
            <a:off x="1007864" y="5147989"/>
            <a:ext cx="1224136" cy="108012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240208" y="5436021"/>
            <a:ext cx="703760" cy="443433"/>
            <a:chOff x="1816272" y="5436021"/>
            <a:chExt cx="703760" cy="44343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16272" y="5436021"/>
              <a:ext cx="504056" cy="44295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2448" y="5489310"/>
              <a:ext cx="227584" cy="39014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328344" y="2771725"/>
            <a:ext cx="732019" cy="461268"/>
            <a:chOff x="1788013" y="2771725"/>
            <a:chExt cx="732019" cy="46126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171632" y="2771725"/>
            <a:ext cx="772336" cy="473645"/>
            <a:chOff x="5328344" y="2771725"/>
            <a:chExt cx="772336" cy="473645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73096" y="2842154"/>
              <a:ext cx="227584" cy="39014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28344" y="2771725"/>
              <a:ext cx="542400" cy="473645"/>
            </a:xfrm>
            <a:prstGeom prst="rect">
              <a:avLst/>
            </a:prstGeom>
          </p:spPr>
        </p:pic>
      </p:grpSp>
      <p:cxnSp>
        <p:nvCxnSpPr>
          <p:cNvPr id="31" name="Straight Arrow Connector 30"/>
          <p:cNvCxnSpPr>
            <a:stCxn id="58" idx="0"/>
            <a:endCxn id="55" idx="4"/>
          </p:cNvCxnSpPr>
          <p:nvPr/>
        </p:nvCxnSpPr>
        <p:spPr bwMode="auto">
          <a:xfrm flipV="1">
            <a:off x="5724388" y="3563813"/>
            <a:ext cx="0" cy="15841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58" idx="2"/>
            <a:endCxn id="59" idx="6"/>
          </p:cNvCxnSpPr>
          <p:nvPr/>
        </p:nvCxnSpPr>
        <p:spPr bwMode="auto">
          <a:xfrm flipH="1">
            <a:off x="2232000" y="5688049"/>
            <a:ext cx="28803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 flipV="1">
            <a:off x="1439912" y="3635821"/>
            <a:ext cx="0" cy="13681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1727944" y="3707829"/>
            <a:ext cx="0" cy="12961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2448024" y="2843733"/>
            <a:ext cx="25202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 flipH="1">
            <a:off x="2376016" y="3131765"/>
            <a:ext cx="25202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Arc 48"/>
          <p:cNvSpPr/>
          <p:nvPr/>
        </p:nvSpPr>
        <p:spPr bwMode="auto">
          <a:xfrm rot="20984270">
            <a:off x="2289806" y="4734148"/>
            <a:ext cx="2278958" cy="648072"/>
          </a:xfrm>
          <a:prstGeom prst="arc">
            <a:avLst>
              <a:gd name="adj1" fmla="val 10876560"/>
              <a:gd name="adj2" fmla="val 210868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0" name="Arc 89"/>
          <p:cNvSpPr/>
          <p:nvPr/>
        </p:nvSpPr>
        <p:spPr bwMode="auto">
          <a:xfrm rot="17425740" flipH="1">
            <a:off x="3594108" y="4204669"/>
            <a:ext cx="2278958" cy="648072"/>
          </a:xfrm>
          <a:prstGeom prst="arc">
            <a:avLst>
              <a:gd name="adj1" fmla="val 10876560"/>
              <a:gd name="adj2" fmla="val 1890358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1" name="Straight Arrow Connector 90"/>
          <p:cNvCxnSpPr>
            <a:stCxn id="49" idx="2"/>
            <a:endCxn id="58" idx="1"/>
          </p:cNvCxnSpPr>
          <p:nvPr/>
        </p:nvCxnSpPr>
        <p:spPr bwMode="auto">
          <a:xfrm>
            <a:off x="4393455" y="4729662"/>
            <a:ext cx="898136" cy="5765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4" name="Group 53"/>
          <p:cNvGrpSpPr/>
          <p:nvPr/>
        </p:nvGrpSpPr>
        <p:grpSpPr>
          <a:xfrm>
            <a:off x="281784" y="4200499"/>
            <a:ext cx="1014112" cy="354746"/>
            <a:chOff x="700776" y="4200499"/>
            <a:chExt cx="1014112" cy="354746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0776" y="4211885"/>
              <a:ext cx="451104" cy="329184"/>
            </a:xfrm>
            <a:prstGeom prst="rect">
              <a:avLst/>
            </a:prstGeom>
          </p:spPr>
        </p:pic>
        <p:grpSp>
          <p:nvGrpSpPr>
            <p:cNvPr id="94" name="Group 93"/>
            <p:cNvGrpSpPr>
              <a:grpSpLocks noChangeAspect="1"/>
            </p:cNvGrpSpPr>
            <p:nvPr/>
          </p:nvGrpSpPr>
          <p:grpSpPr>
            <a:xfrm>
              <a:off x="1151880" y="4200499"/>
              <a:ext cx="563008" cy="354746"/>
              <a:chOff x="1816272" y="5436021"/>
              <a:chExt cx="703760" cy="443433"/>
            </a:xfrm>
          </p:grpSpPr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6272" y="5436021"/>
                <a:ext cx="504056" cy="442958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92448" y="5489310"/>
                <a:ext cx="227584" cy="390144"/>
              </a:xfrm>
              <a:prstGeom prst="rect">
                <a:avLst/>
              </a:prstGeom>
            </p:spPr>
          </p:pic>
        </p:grpSp>
      </p:grpSp>
      <p:grpSp>
        <p:nvGrpSpPr>
          <p:cNvPr id="61" name="Group 60"/>
          <p:cNvGrpSpPr/>
          <p:nvPr/>
        </p:nvGrpSpPr>
        <p:grpSpPr>
          <a:xfrm>
            <a:off x="1777708" y="4211885"/>
            <a:ext cx="1030356" cy="355234"/>
            <a:chOff x="2428968" y="4211885"/>
            <a:chExt cx="1030356" cy="355234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28968" y="4211885"/>
              <a:ext cx="451104" cy="329184"/>
            </a:xfrm>
            <a:prstGeom prst="rect">
              <a:avLst/>
            </a:prstGeom>
          </p:spPr>
        </p:pic>
        <p:grpSp>
          <p:nvGrpSpPr>
            <p:cNvPr id="100" name="Group 99"/>
            <p:cNvGrpSpPr>
              <a:grpSpLocks noChangeAspect="1"/>
            </p:cNvGrpSpPr>
            <p:nvPr/>
          </p:nvGrpSpPr>
          <p:grpSpPr>
            <a:xfrm>
              <a:off x="2880073" y="4211885"/>
              <a:ext cx="579251" cy="355234"/>
              <a:chOff x="5328344" y="2771725"/>
              <a:chExt cx="772336" cy="473645"/>
            </a:xfrm>
          </p:grpSpPr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73096" y="2842154"/>
                <a:ext cx="227584" cy="390144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28344" y="2771725"/>
                <a:ext cx="542400" cy="473645"/>
              </a:xfrm>
              <a:prstGeom prst="rect">
                <a:avLst/>
              </a:prstGeom>
            </p:spPr>
          </p:pic>
        </p:grpSp>
      </p:grpSp>
      <p:grpSp>
        <p:nvGrpSpPr>
          <p:cNvPr id="85" name="Group 84"/>
          <p:cNvGrpSpPr>
            <a:grpSpLocks noChangeAspect="1"/>
          </p:cNvGrpSpPr>
          <p:nvPr/>
        </p:nvGrpSpPr>
        <p:grpSpPr>
          <a:xfrm>
            <a:off x="7200552" y="2627709"/>
            <a:ext cx="405476" cy="248664"/>
            <a:chOff x="3032473" y="4364285"/>
            <a:chExt cx="579251" cy="355234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41036" y="4417107"/>
              <a:ext cx="170688" cy="292608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32473" y="4364285"/>
              <a:ext cx="406799" cy="355234"/>
            </a:xfrm>
            <a:prstGeom prst="rect">
              <a:avLst/>
            </a:prstGeom>
          </p:spPr>
        </p:pic>
      </p:grpSp>
      <p:grpSp>
        <p:nvGrpSpPr>
          <p:cNvPr id="107" name="Group 106"/>
          <p:cNvGrpSpPr>
            <a:grpSpLocks noChangeAspect="1"/>
          </p:cNvGrpSpPr>
          <p:nvPr/>
        </p:nvGrpSpPr>
        <p:grpSpPr>
          <a:xfrm>
            <a:off x="8136656" y="2627709"/>
            <a:ext cx="387068" cy="243888"/>
            <a:chOff x="1816272" y="5436021"/>
            <a:chExt cx="703760" cy="443433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16272" y="5436021"/>
              <a:ext cx="504056" cy="442958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2448" y="5489310"/>
              <a:ext cx="227584" cy="390144"/>
            </a:xfrm>
            <a:prstGeom prst="rect">
              <a:avLst/>
            </a:prstGeom>
          </p:spPr>
        </p:pic>
      </p:grp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8496696" y="1619597"/>
            <a:ext cx="402610" cy="253697"/>
            <a:chOff x="1788013" y="2771725"/>
            <a:chExt cx="732019" cy="461268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cxnSp>
        <p:nvCxnSpPr>
          <p:cNvPr id="87" name="Straight Arrow Connector 86"/>
          <p:cNvCxnSpPr>
            <a:endCxn id="82" idx="5"/>
          </p:cNvCxnSpPr>
          <p:nvPr/>
        </p:nvCxnSpPr>
        <p:spPr bwMode="auto">
          <a:xfrm flipH="1">
            <a:off x="8328956" y="1835621"/>
            <a:ext cx="167740" cy="1287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108" idx="0"/>
          </p:cNvCxnSpPr>
          <p:nvPr/>
        </p:nvCxnSpPr>
        <p:spPr bwMode="auto">
          <a:xfrm flipH="1" flipV="1">
            <a:off x="8136656" y="2267669"/>
            <a:ext cx="138616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9" name="Straight Arrow Connector 118"/>
          <p:cNvCxnSpPr>
            <a:stCxn id="105" idx="0"/>
          </p:cNvCxnSpPr>
          <p:nvPr/>
        </p:nvCxnSpPr>
        <p:spPr bwMode="auto">
          <a:xfrm flipV="1">
            <a:off x="7342932" y="2339677"/>
            <a:ext cx="1636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endCxn id="17" idx="3"/>
          </p:cNvCxnSpPr>
          <p:nvPr/>
        </p:nvCxnSpPr>
        <p:spPr bwMode="auto">
          <a:xfrm>
            <a:off x="7416576" y="1763613"/>
            <a:ext cx="278800" cy="4687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26" name="Group 125"/>
          <p:cNvGrpSpPr>
            <a:grpSpLocks noChangeAspect="1"/>
          </p:cNvGrpSpPr>
          <p:nvPr/>
        </p:nvGrpSpPr>
        <p:grpSpPr>
          <a:xfrm>
            <a:off x="7056536" y="1475581"/>
            <a:ext cx="402610" cy="253697"/>
            <a:chOff x="1788013" y="2771725"/>
            <a:chExt cx="732019" cy="461268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pic>
        <p:nvPicPr>
          <p:cNvPr id="123" name="Picture 1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7913" y="1475581"/>
            <a:ext cx="226695" cy="204470"/>
          </a:xfrm>
          <a:prstGeom prst="rect">
            <a:avLst/>
          </a:prstGeom>
        </p:spPr>
      </p:pic>
      <p:grpSp>
        <p:nvGrpSpPr>
          <p:cNvPr id="22537" name="Group 22536"/>
          <p:cNvGrpSpPr/>
          <p:nvPr/>
        </p:nvGrpSpPr>
        <p:grpSpPr>
          <a:xfrm>
            <a:off x="2202016" y="5724053"/>
            <a:ext cx="2550264" cy="733688"/>
            <a:chOff x="2592040" y="5940077"/>
            <a:chExt cx="2550264" cy="733688"/>
          </a:xfrm>
        </p:grpSpPr>
        <p:grpSp>
          <p:nvGrpSpPr>
            <p:cNvPr id="22533" name="Group 22532"/>
            <p:cNvGrpSpPr/>
            <p:nvPr/>
          </p:nvGrpSpPr>
          <p:grpSpPr>
            <a:xfrm>
              <a:off x="2694285" y="5940077"/>
              <a:ext cx="2448019" cy="733688"/>
              <a:chOff x="3270349" y="6156101"/>
              <a:chExt cx="2448019" cy="733688"/>
            </a:xfrm>
          </p:grpSpPr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24288" y="6198909"/>
                <a:ext cx="894080" cy="690880"/>
              </a:xfrm>
              <a:prstGeom prst="rect">
                <a:avLst/>
              </a:prstGeom>
            </p:spPr>
          </p:pic>
          <p:pic>
            <p:nvPicPr>
              <p:cNvPr id="22528" name="Picture 22527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70349" y="6156101"/>
                <a:ext cx="934720" cy="721360"/>
              </a:xfrm>
              <a:prstGeom prst="rect">
                <a:avLst/>
              </a:prstGeom>
            </p:spPr>
          </p:pic>
          <p:pic>
            <p:nvPicPr>
              <p:cNvPr id="22529" name="Picture 22528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31580" y="6300117"/>
                <a:ext cx="572770" cy="495935"/>
              </a:xfrm>
              <a:prstGeom prst="rect">
                <a:avLst/>
              </a:prstGeom>
            </p:spPr>
          </p:pic>
          <p:sp>
            <p:nvSpPr>
              <p:cNvPr id="22532" name="Rectangle 22531"/>
              <p:cNvSpPr/>
              <p:nvPr/>
            </p:nvSpPr>
            <p:spPr bwMode="auto">
              <a:xfrm>
                <a:off x="4536256" y="6372125"/>
                <a:ext cx="72008" cy="1440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51" name="Rectangle 150"/>
            <p:cNvSpPr/>
            <p:nvPr/>
          </p:nvSpPr>
          <p:spPr bwMode="auto">
            <a:xfrm>
              <a:off x="2592040" y="6156101"/>
              <a:ext cx="279648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538" name="Group 22537"/>
          <p:cNvGrpSpPr/>
          <p:nvPr/>
        </p:nvGrpSpPr>
        <p:grpSpPr>
          <a:xfrm>
            <a:off x="5832400" y="3923853"/>
            <a:ext cx="2808312" cy="733688"/>
            <a:chOff x="5832400" y="3923853"/>
            <a:chExt cx="2808312" cy="733688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746632" y="3966661"/>
              <a:ext cx="894080" cy="690880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92693" y="3923853"/>
              <a:ext cx="934720" cy="721360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53924" y="4067869"/>
              <a:ext cx="572770" cy="495935"/>
            </a:xfrm>
            <a:prstGeom prst="rect">
              <a:avLst/>
            </a:prstGeom>
          </p:spPr>
        </p:pic>
        <p:sp>
          <p:nvSpPr>
            <p:cNvPr id="145" name="Rectangle 144"/>
            <p:cNvSpPr/>
            <p:nvPr/>
          </p:nvSpPr>
          <p:spPr bwMode="auto">
            <a:xfrm>
              <a:off x="7462901" y="4139877"/>
              <a:ext cx="72008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32400" y="4139876"/>
              <a:ext cx="612700" cy="360041"/>
            </a:xfrm>
            <a:prstGeom prst="rect">
              <a:avLst/>
            </a:prstGeom>
          </p:spPr>
        </p:pic>
      </p:grpSp>
      <p:grpSp>
        <p:nvGrpSpPr>
          <p:cNvPr id="22545" name="Group 22544"/>
          <p:cNvGrpSpPr/>
          <p:nvPr/>
        </p:nvGrpSpPr>
        <p:grpSpPr>
          <a:xfrm>
            <a:off x="3744168" y="3991228"/>
            <a:ext cx="576064" cy="652705"/>
            <a:chOff x="3511296" y="3707830"/>
            <a:chExt cx="576064" cy="652705"/>
          </a:xfrm>
        </p:grpSpPr>
        <p:grpSp>
          <p:nvGrpSpPr>
            <p:cNvPr id="22543" name="Group 22542"/>
            <p:cNvGrpSpPr/>
            <p:nvPr/>
          </p:nvGrpSpPr>
          <p:grpSpPr>
            <a:xfrm>
              <a:off x="3528143" y="3707830"/>
              <a:ext cx="504057" cy="652705"/>
              <a:chOff x="3528143" y="3707830"/>
              <a:chExt cx="504057" cy="652705"/>
            </a:xfrm>
          </p:grpSpPr>
          <p:grpSp>
            <p:nvGrpSpPr>
              <p:cNvPr id="154" name="Group 153"/>
              <p:cNvGrpSpPr>
                <a:grpSpLocks noChangeAspect="1"/>
              </p:cNvGrpSpPr>
              <p:nvPr/>
            </p:nvGrpSpPr>
            <p:grpSpPr>
              <a:xfrm>
                <a:off x="3528143" y="3707830"/>
                <a:ext cx="483132" cy="304437"/>
                <a:chOff x="1788013" y="2771725"/>
                <a:chExt cx="732019" cy="461268"/>
              </a:xfrm>
            </p:grpSpPr>
            <p:pic>
              <p:nvPicPr>
                <p:cNvPr id="155" name="Picture 15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92448" y="2813629"/>
                  <a:ext cx="227584" cy="390144"/>
                </a:xfrm>
                <a:prstGeom prst="rect">
                  <a:avLst/>
                </a:prstGeom>
              </p:spPr>
            </p:pic>
            <p:pic>
              <p:nvPicPr>
                <p:cNvPr id="156" name="Picture 15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88013" y="2771725"/>
                  <a:ext cx="515995" cy="461268"/>
                </a:xfrm>
                <a:prstGeom prst="rect">
                  <a:avLst/>
                </a:prstGeom>
              </p:spPr>
            </p:pic>
          </p:grpSp>
          <p:grpSp>
            <p:nvGrpSpPr>
              <p:cNvPr id="157" name="Group 156"/>
              <p:cNvGrpSpPr>
                <a:grpSpLocks noChangeAspect="1"/>
              </p:cNvGrpSpPr>
              <p:nvPr/>
            </p:nvGrpSpPr>
            <p:grpSpPr>
              <a:xfrm>
                <a:off x="3567718" y="4067869"/>
                <a:ext cx="464482" cy="292666"/>
                <a:chOff x="1816272" y="5436021"/>
                <a:chExt cx="703760" cy="443433"/>
              </a:xfrm>
            </p:grpSpPr>
            <p:pic>
              <p:nvPicPr>
                <p:cNvPr id="158" name="Picture 157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16272" y="5436021"/>
                  <a:ext cx="504056" cy="442958"/>
                </a:xfrm>
                <a:prstGeom prst="rect">
                  <a:avLst/>
                </a:prstGeom>
              </p:spPr>
            </p:pic>
            <p:pic>
              <p:nvPicPr>
                <p:cNvPr id="159" name="Picture 15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92448" y="5489310"/>
                  <a:ext cx="227584" cy="390144"/>
                </a:xfrm>
                <a:prstGeom prst="rect">
                  <a:avLst/>
                </a:prstGeom>
              </p:spPr>
            </p:pic>
          </p:grpSp>
        </p:grpSp>
        <p:pic>
          <p:nvPicPr>
            <p:cNvPr id="22544" name="Picture 2254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11296" y="3995928"/>
              <a:ext cx="576064" cy="81327"/>
            </a:xfrm>
            <a:prstGeom prst="rect">
              <a:avLst/>
            </a:prstGeom>
          </p:spPr>
        </p:pic>
      </p:grpSp>
      <p:grpSp>
        <p:nvGrpSpPr>
          <p:cNvPr id="22547" name="Group 22546"/>
          <p:cNvGrpSpPr/>
          <p:nvPr/>
        </p:nvGrpSpPr>
        <p:grpSpPr>
          <a:xfrm>
            <a:off x="2808064" y="3203773"/>
            <a:ext cx="1512168" cy="495935"/>
            <a:chOff x="2808064" y="3203773"/>
            <a:chExt cx="1512168" cy="495935"/>
          </a:xfrm>
        </p:grpSpPr>
        <p:pic>
          <p:nvPicPr>
            <p:cNvPr id="22546" name="Picture 2254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351210" y="3203773"/>
              <a:ext cx="969022" cy="432048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08064" y="3203773"/>
              <a:ext cx="572770" cy="495935"/>
            </a:xfrm>
            <a:prstGeom prst="rect">
              <a:avLst/>
            </a:prstGeom>
          </p:spPr>
        </p:pic>
        <p:sp>
          <p:nvSpPr>
            <p:cNvPr id="169" name="Rectangle 168"/>
            <p:cNvSpPr/>
            <p:nvPr/>
          </p:nvSpPr>
          <p:spPr bwMode="auto">
            <a:xfrm>
              <a:off x="3096096" y="3275781"/>
              <a:ext cx="72008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550" name="Group 22549"/>
          <p:cNvGrpSpPr/>
          <p:nvPr/>
        </p:nvGrpSpPr>
        <p:grpSpPr>
          <a:xfrm>
            <a:off x="3456136" y="2139696"/>
            <a:ext cx="647700" cy="632029"/>
            <a:chOff x="3456136" y="2139696"/>
            <a:chExt cx="647700" cy="632029"/>
          </a:xfrm>
        </p:grpSpPr>
        <p:grpSp>
          <p:nvGrpSpPr>
            <p:cNvPr id="171" name="Group 170"/>
            <p:cNvGrpSpPr>
              <a:grpSpLocks noChangeAspect="1"/>
            </p:cNvGrpSpPr>
            <p:nvPr/>
          </p:nvGrpSpPr>
          <p:grpSpPr>
            <a:xfrm>
              <a:off x="3572764" y="2139696"/>
              <a:ext cx="486572" cy="298397"/>
              <a:chOff x="5328344" y="2771725"/>
              <a:chExt cx="772336" cy="473645"/>
            </a:xfrm>
          </p:grpSpPr>
          <p:pic>
            <p:nvPicPr>
              <p:cNvPr id="172" name="Picture 17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73096" y="2842154"/>
                <a:ext cx="227584" cy="390144"/>
              </a:xfrm>
              <a:prstGeom prst="rect">
                <a:avLst/>
              </a:prstGeom>
            </p:spPr>
          </p:pic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28344" y="2771725"/>
                <a:ext cx="542400" cy="473645"/>
              </a:xfrm>
              <a:prstGeom prst="rect">
                <a:avLst/>
              </a:prstGeom>
            </p:spPr>
          </p:pic>
        </p:grpSp>
        <p:pic>
          <p:nvPicPr>
            <p:cNvPr id="22548" name="Picture 2254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72160" y="2509108"/>
              <a:ext cx="288032" cy="262617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56136" y="2411684"/>
              <a:ext cx="647700" cy="91440"/>
            </a:xfrm>
            <a:prstGeom prst="rect">
              <a:avLst/>
            </a:prstGeom>
          </p:spPr>
        </p:pic>
        <p:pic>
          <p:nvPicPr>
            <p:cNvPr id="22549" name="Picture 2254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56136" y="2167128"/>
              <a:ext cx="144016" cy="211788"/>
            </a:xfrm>
            <a:prstGeom prst="rect">
              <a:avLst/>
            </a:prstGeom>
          </p:spPr>
        </p:pic>
      </p:grpSp>
      <p:sp>
        <p:nvSpPr>
          <p:cNvPr id="178" name="Oval 177"/>
          <p:cNvSpPr>
            <a:spLocks noChangeAspect="1"/>
          </p:cNvSpPr>
          <p:nvPr/>
        </p:nvSpPr>
        <p:spPr bwMode="auto">
          <a:xfrm>
            <a:off x="5084064" y="5120640"/>
            <a:ext cx="1285343" cy="1134126"/>
          </a:xfrm>
          <a:prstGeom prst="ellipse">
            <a:avLst/>
          </a:prstGeom>
          <a:noFill/>
          <a:ln w="635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55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16</a:t>
            </a:fld>
            <a:endParaRPr lang="fi-FI" dirty="0"/>
          </a:p>
        </p:txBody>
      </p:sp>
      <p:sp>
        <p:nvSpPr>
          <p:cNvPr id="23" name="Rectangle 22"/>
          <p:cNvSpPr/>
          <p:nvPr/>
        </p:nvSpPr>
        <p:spPr>
          <a:xfrm>
            <a:off x="2087984" y="4427909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1. Intensity function</a:t>
            </a:r>
          </a:p>
          <a:p>
            <a:pPr algn="ctr"/>
            <a:r>
              <a:rPr lang="en-US" sz="3000" b="1" dirty="0">
                <a:latin typeface="Calibri"/>
              </a:rPr>
              <a:t>2. Basic building blocks</a:t>
            </a:r>
          </a:p>
          <a:p>
            <a:pPr algn="ctr"/>
            <a:r>
              <a:rPr lang="en-US" sz="3000" b="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3. Superposition</a:t>
            </a:r>
          </a:p>
          <a:p>
            <a:pPr algn="ctr"/>
            <a:r>
              <a:rPr lang="en-US" sz="3000" b="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4. Marks and SDEs with jumps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705025" y="2843733"/>
            <a:ext cx="6215607" cy="11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>
              <a:lnSpc>
                <a:spcPct val="80000"/>
              </a:lnSpc>
              <a:spcAft>
                <a:spcPts val="1200"/>
              </a:spcAft>
            </a:pPr>
            <a:r>
              <a:rPr lang="en-US" sz="5000" dirty="0">
                <a:solidFill>
                  <a:schemeClr val="tx1"/>
                </a:solidFill>
                <a:latin typeface="Calibri"/>
              </a:rPr>
              <a:t>Representation</a:t>
            </a:r>
            <a:r>
              <a:rPr lang="en-US" dirty="0">
                <a:solidFill>
                  <a:schemeClr val="tx1"/>
                </a:solidFill>
                <a:latin typeface="Calibri"/>
              </a:rPr>
              <a:t>: </a:t>
            </a:r>
            <a:br>
              <a:rPr lang="en-US" dirty="0">
                <a:solidFill>
                  <a:schemeClr val="tx1"/>
                </a:solidFill>
                <a:latin typeface="Calibri"/>
              </a:rPr>
            </a:br>
            <a:r>
              <a:rPr lang="en-US" dirty="0">
                <a:solidFill>
                  <a:srgbClr val="7F7F7F"/>
                </a:solidFill>
                <a:latin typeface="Calibri"/>
              </a:rPr>
              <a:t>Temporal Point Processes</a:t>
            </a:r>
          </a:p>
        </p:txBody>
      </p:sp>
    </p:spTree>
    <p:extLst>
      <p:ext uri="{BB962C8B-B14F-4D97-AF65-F5344CB8AC3E}">
        <p14:creationId xmlns:p14="http://schemas.microsoft.com/office/powerpoint/2010/main" val="35080867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17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Poisson process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223888" y="4139877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Intensity of a Poisson process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1295896" y="5436021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Observations: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1798306" y="3120588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72" y="2620222"/>
            <a:ext cx="502410" cy="538728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 bwMode="auto">
          <a:xfrm>
            <a:off x="2053492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49" idx="4"/>
          </p:cNvCxnSpPr>
          <p:nvPr/>
        </p:nvCxnSpPr>
        <p:spPr bwMode="auto">
          <a:xfrm>
            <a:off x="2557548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2485540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493652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55" idx="4"/>
          </p:cNvCxnSpPr>
          <p:nvPr/>
        </p:nvCxnSpPr>
        <p:spPr bwMode="auto">
          <a:xfrm>
            <a:off x="4213732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742124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56" y="3314005"/>
            <a:ext cx="558800" cy="177800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 bwMode="auto">
          <a:xfrm>
            <a:off x="4141724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421644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540" y="3275781"/>
            <a:ext cx="190207" cy="24923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9636" y="3275781"/>
            <a:ext cx="228864" cy="27463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5820" y="3275781"/>
            <a:ext cx="125412" cy="237623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8174172" y="284373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cxnSp>
        <p:nvCxnSpPr>
          <p:cNvPr id="75" name="Straight Connector 74"/>
          <p:cNvCxnSpPr>
            <a:stCxn id="76" idx="4"/>
          </p:cNvCxnSpPr>
          <p:nvPr/>
        </p:nvCxnSpPr>
        <p:spPr bwMode="auto">
          <a:xfrm>
            <a:off x="5077828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5005820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2087984" y="2915741"/>
            <a:ext cx="56886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Rectangle 82"/>
          <p:cNvSpPr/>
          <p:nvPr/>
        </p:nvSpPr>
        <p:spPr>
          <a:xfrm>
            <a:off x="1871960" y="5973176"/>
            <a:ext cx="7200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Intensity independent of history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Uniformly random occurrence</a:t>
            </a:r>
            <a:endParaRPr lang="en-US" sz="2400" b="1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Time interval follows exponential distribution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6256" y="4787949"/>
            <a:ext cx="386225" cy="531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8104" y="4787949"/>
            <a:ext cx="1296144" cy="47869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6810" y="3297434"/>
            <a:ext cx="265430" cy="28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97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832400" y="1967936"/>
            <a:ext cx="1228064" cy="371741"/>
            <a:chOff x="3168104" y="4787949"/>
            <a:chExt cx="1754377" cy="5310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6256" y="4787949"/>
              <a:ext cx="386225" cy="5310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8104" y="4787949"/>
              <a:ext cx="1296144" cy="478690"/>
            </a:xfrm>
            <a:prstGeom prst="rect">
              <a:avLst/>
            </a:prstGeom>
          </p:spPr>
        </p:pic>
      </p:grp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18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Fitting &amp; sampling from a Poisson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35353" y="4200184"/>
            <a:ext cx="2116927" cy="371741"/>
            <a:chOff x="7416576" y="4571925"/>
            <a:chExt cx="2116927" cy="3717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32600" y="4571925"/>
              <a:ext cx="469911" cy="36004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56736" y="4571925"/>
              <a:ext cx="270358" cy="371741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99102" y="4583626"/>
              <a:ext cx="334401" cy="304676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2322" y="4571925"/>
              <a:ext cx="270358" cy="37174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16576" y="4571925"/>
              <a:ext cx="172548" cy="285782"/>
            </a:xfrm>
            <a:prstGeom prst="rect">
              <a:avLst/>
            </a:prstGeom>
          </p:spPr>
        </p:pic>
      </p:grpSp>
      <p:cxnSp>
        <p:nvCxnSpPr>
          <p:cNvPr id="103" name="Straight Arrow Connector 102"/>
          <p:cNvCxnSpPr/>
          <p:nvPr/>
        </p:nvCxnSpPr>
        <p:spPr bwMode="auto">
          <a:xfrm flipV="1">
            <a:off x="1798306" y="2544524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04" name="Picture 10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72" y="2044158"/>
            <a:ext cx="502410" cy="538728"/>
          </a:xfrm>
          <a:prstGeom prst="rect">
            <a:avLst/>
          </a:prstGeom>
        </p:spPr>
      </p:pic>
      <p:cxnSp>
        <p:nvCxnSpPr>
          <p:cNvPr id="105" name="Straight Connector 104"/>
          <p:cNvCxnSpPr/>
          <p:nvPr/>
        </p:nvCxnSpPr>
        <p:spPr bwMode="auto">
          <a:xfrm>
            <a:off x="2053492" y="1763613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>
            <a:stCxn id="107" idx="4"/>
          </p:cNvCxnSpPr>
          <p:nvPr/>
        </p:nvCxnSpPr>
        <p:spPr bwMode="auto">
          <a:xfrm>
            <a:off x="2557548" y="212365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Oval 106"/>
          <p:cNvSpPr/>
          <p:nvPr/>
        </p:nvSpPr>
        <p:spPr bwMode="auto">
          <a:xfrm>
            <a:off x="2485540" y="197963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8" name="Straight Connector 107"/>
          <p:cNvCxnSpPr/>
          <p:nvPr/>
        </p:nvCxnSpPr>
        <p:spPr bwMode="auto">
          <a:xfrm>
            <a:off x="3493652" y="212365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12" idx="4"/>
          </p:cNvCxnSpPr>
          <p:nvPr/>
        </p:nvCxnSpPr>
        <p:spPr bwMode="auto">
          <a:xfrm>
            <a:off x="4213732" y="212365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7742124" y="1763613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11" name="Picture 11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56" y="2737941"/>
            <a:ext cx="558800" cy="177800"/>
          </a:xfrm>
          <a:prstGeom prst="rect">
            <a:avLst/>
          </a:prstGeom>
        </p:spPr>
      </p:pic>
      <p:sp>
        <p:nvSpPr>
          <p:cNvPr id="112" name="Oval 111"/>
          <p:cNvSpPr/>
          <p:nvPr/>
        </p:nvSpPr>
        <p:spPr bwMode="auto">
          <a:xfrm>
            <a:off x="4141724" y="197963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3421644" y="197963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5540" y="2699717"/>
            <a:ext cx="190207" cy="249237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9636" y="2699717"/>
            <a:ext cx="228864" cy="274637"/>
          </a:xfrm>
          <a:prstGeom prst="rect">
            <a:avLst/>
          </a:prstGeom>
        </p:spPr>
      </p:pic>
      <p:sp>
        <p:nvSpPr>
          <p:cNvPr id="117" name="Rectangle 116"/>
          <p:cNvSpPr/>
          <p:nvPr/>
        </p:nvSpPr>
        <p:spPr>
          <a:xfrm>
            <a:off x="8174172" y="2267669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cxnSp>
        <p:nvCxnSpPr>
          <p:cNvPr id="120" name="Straight Connector 119"/>
          <p:cNvCxnSpPr/>
          <p:nvPr/>
        </p:nvCxnSpPr>
        <p:spPr bwMode="auto">
          <a:xfrm>
            <a:off x="2087984" y="2339677"/>
            <a:ext cx="56886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1" name="Picture 1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6810" y="2721370"/>
            <a:ext cx="265430" cy="28638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44168" y="4344200"/>
            <a:ext cx="228547" cy="720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3847" y="4200184"/>
            <a:ext cx="1650747" cy="36004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936" y="4571925"/>
            <a:ext cx="270358" cy="371741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7147" y="4288581"/>
            <a:ext cx="265173" cy="139328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0352" y="3995861"/>
            <a:ext cx="172548" cy="285782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344" y="4483273"/>
            <a:ext cx="334401" cy="3046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86796" y="4318048"/>
            <a:ext cx="401588" cy="133863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4211885"/>
            <a:ext cx="270358" cy="371741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2158" y="4139877"/>
            <a:ext cx="178572" cy="202704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CE062C7-D6F3-9040-AF06-5847F7B52295}"/>
              </a:ext>
            </a:extLst>
          </p:cNvPr>
          <p:cNvSpPr/>
          <p:nvPr/>
        </p:nvSpPr>
        <p:spPr>
          <a:xfrm>
            <a:off x="359792" y="3347789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charset="0"/>
              </a:rPr>
              <a:t>Fitting by maximum likelihood:</a:t>
            </a:r>
            <a:endParaRPr lang="en-US" sz="2800" b="1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A99A615-6C3E-CD48-B243-287B8E914B55}"/>
              </a:ext>
            </a:extLst>
          </p:cNvPr>
          <p:cNvSpPr/>
          <p:nvPr/>
        </p:nvSpPr>
        <p:spPr>
          <a:xfrm>
            <a:off x="359792" y="5075981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charset="0"/>
              </a:rPr>
              <a:t>Sampling using inversion sampling:</a:t>
            </a:r>
            <a:endParaRPr lang="en-US" sz="2800" b="1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117C5C4E-99EF-BE48-BA5A-54EECDBBBA5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0444" y="5977872"/>
            <a:ext cx="197420" cy="37405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B4BD88A5-F8E9-8C4C-A756-1D4CAD4C2A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51880" y="5927625"/>
            <a:ext cx="419100" cy="4445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8D1AF7D-EE65-EB45-B6D7-C371401A0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936" y="6000384"/>
            <a:ext cx="270358" cy="371741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4E85FC54-93DF-AD41-834E-836512C7B055}"/>
              </a:ext>
            </a:extLst>
          </p:cNvPr>
          <p:cNvGrpSpPr/>
          <p:nvPr/>
        </p:nvGrpSpPr>
        <p:grpSpPr>
          <a:xfrm>
            <a:off x="2015976" y="5940077"/>
            <a:ext cx="2664296" cy="478355"/>
            <a:chOff x="1943968" y="4427909"/>
            <a:chExt cx="2664296" cy="478355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0BB6F87F-1048-E245-9C54-35F436CEF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00152" y="4577508"/>
              <a:ext cx="360040" cy="156539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F624B17-7963-5142-9DB2-28C6C925D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320232" y="4444966"/>
              <a:ext cx="144016" cy="414991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56B39DFE-F728-E847-B0D7-6BB974CAD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60192" y="4489704"/>
              <a:ext cx="386080" cy="41656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4DB7DBD1-D65F-264F-B580-9DE43978D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06329" y="4480560"/>
              <a:ext cx="105791" cy="390779"/>
            </a:xfrm>
            <a:prstGeom prst="rect">
              <a:avLst/>
            </a:prstGeom>
          </p:spPr>
        </p:pic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C41E76F-4BA9-BD40-91EB-7F7BC70DB1B4}"/>
                </a:ext>
              </a:extLst>
            </p:cNvPr>
            <p:cNvGrpSpPr/>
            <p:nvPr/>
          </p:nvGrpSpPr>
          <p:grpSpPr>
            <a:xfrm>
              <a:off x="1943968" y="4427909"/>
              <a:ext cx="2664296" cy="432048"/>
              <a:chOff x="1943968" y="4643933"/>
              <a:chExt cx="2664296" cy="432048"/>
            </a:xfrm>
          </p:grpSpPr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09BC14E5-DB9E-984B-A32D-7F6BE12CA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28318" y="4776248"/>
                <a:ext cx="360040" cy="156539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55E7D6A4-7EFA-8642-AA04-5D6A2DA8BD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0072" y="4704240"/>
                <a:ext cx="270358" cy="37174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F6FE1892-8CA1-0D40-BF32-CF5C1F0664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30724" y="4643933"/>
                <a:ext cx="197420" cy="374059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3C299DE0-E892-3C45-A49F-FC86C538A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43968" y="4643933"/>
                <a:ext cx="952269" cy="432048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E5919B03-0EB5-E04F-ADFA-9A2C7E1BA3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64248" y="4660990"/>
                <a:ext cx="144016" cy="414991"/>
              </a:xfrm>
              <a:prstGeom prst="rect">
                <a:avLst/>
              </a:prstGeom>
            </p:spPr>
          </p:pic>
        </p:grpSp>
      </p:grpSp>
      <p:sp>
        <p:nvSpPr>
          <p:cNvPr id="102" name="Right Arrow 101">
            <a:extLst>
              <a:ext uri="{FF2B5EF4-FFF2-40B4-BE49-F238E27FC236}">
                <a16:creationId xmlns:a16="http://schemas.microsoft.com/office/drawing/2014/main" id="{A31FE6ED-90DA-6B41-A59D-305FB5D9DE27}"/>
              </a:ext>
            </a:extLst>
          </p:cNvPr>
          <p:cNvSpPr/>
          <p:nvPr/>
        </p:nvSpPr>
        <p:spPr bwMode="auto">
          <a:xfrm>
            <a:off x="5112320" y="6012085"/>
            <a:ext cx="28803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F7DC1C7-A1AD-A54C-B36E-F73C69F1AADA}"/>
              </a:ext>
            </a:extLst>
          </p:cNvPr>
          <p:cNvCxnSpPr/>
          <p:nvPr/>
        </p:nvCxnSpPr>
        <p:spPr bwMode="auto">
          <a:xfrm>
            <a:off x="6906448" y="6137368"/>
            <a:ext cx="4114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8" name="Picture 117">
            <a:extLst>
              <a:ext uri="{FF2B5EF4-FFF2-40B4-BE49-F238E27FC236}">
                <a16:creationId xmlns:a16="http://schemas.microsoft.com/office/drawing/2014/main" id="{EC4D387E-4E32-7748-8747-1517DEF3632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48920" y="6042421"/>
            <a:ext cx="360040" cy="156539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62768249-568F-7B4B-82EF-4CF61CF95EA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52976" y="5754389"/>
            <a:ext cx="297197" cy="34053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9D8A08EB-D7F2-254C-92A6-9BE988E3617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457032" y="5898405"/>
            <a:ext cx="511636" cy="36004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EF9F9088-E773-6641-85E1-DECB4AB94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650" y="6186437"/>
            <a:ext cx="270358" cy="371741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7519C1DD-9DF0-C643-A1FD-4C0D920A495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65459" y="5219997"/>
            <a:ext cx="1555373" cy="31392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8B9FB2DF-8A40-1242-A7EC-6A84C4C4855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60392" y="5970413"/>
            <a:ext cx="197420" cy="374059"/>
          </a:xfrm>
          <a:prstGeom prst="rect">
            <a:avLst/>
          </a:prstGeom>
        </p:spPr>
      </p:pic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AC31478-E13E-CA4A-A50C-6247F127B095}"/>
              </a:ext>
            </a:extLst>
          </p:cNvPr>
          <p:cNvGrpSpPr/>
          <p:nvPr/>
        </p:nvGrpSpPr>
        <p:grpSpPr>
          <a:xfrm>
            <a:off x="7704608" y="6804175"/>
            <a:ext cx="864096" cy="360040"/>
            <a:chOff x="1295896" y="6821693"/>
            <a:chExt cx="1019895" cy="432048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151C3000-6652-B041-9EC1-6898AB5CBA60}"/>
                </a:ext>
              </a:extLst>
            </p:cNvPr>
            <p:cNvGrpSpPr/>
            <p:nvPr/>
          </p:nvGrpSpPr>
          <p:grpSpPr>
            <a:xfrm>
              <a:off x="1295896" y="6821693"/>
              <a:ext cx="515839" cy="432048"/>
              <a:chOff x="1295896" y="6821693"/>
              <a:chExt cx="515839" cy="432048"/>
            </a:xfrm>
          </p:grpSpPr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8CE4FDAB-92B7-6E42-8B1C-EE27B3B4F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95896" y="6821693"/>
                <a:ext cx="299815" cy="358475"/>
              </a:xfrm>
              <a:prstGeom prst="rect">
                <a:avLst/>
              </a:prstGeom>
            </p:spPr>
          </p:pic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87D69C17-C8E6-0743-B9EF-FAD06FC02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99191" y="7070861"/>
                <a:ext cx="96520" cy="182880"/>
              </a:xfrm>
              <a:prstGeom prst="rect">
                <a:avLst/>
              </a:prstGeom>
            </p:spPr>
          </p:pic>
          <p:pic>
            <p:nvPicPr>
              <p:cNvPr id="141" name="Picture 140">
                <a:extLst>
                  <a:ext uri="{FF2B5EF4-FFF2-40B4-BE49-F238E27FC236}">
                    <a16:creationId xmlns:a16="http://schemas.microsoft.com/office/drawing/2014/main" id="{9AFFEF8D-B6F1-9F47-BE99-877E86045D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11292" y="6821693"/>
                <a:ext cx="200443" cy="122188"/>
              </a:xfrm>
              <a:prstGeom prst="rect">
                <a:avLst/>
              </a:prstGeom>
            </p:spPr>
          </p:pic>
        </p:grp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1E12AFAF-A881-1F49-A5FC-81C7BEB29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947115" y="6911698"/>
              <a:ext cx="230146" cy="236784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3DEA80C-02AA-4B4B-8ADD-D7F94FD62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177615" y="6821693"/>
              <a:ext cx="138176" cy="414528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CC468F6D-BA42-0648-994F-A4A67BFEA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799952" y="6826373"/>
              <a:ext cx="137592" cy="409848"/>
            </a:xfrm>
            <a:prstGeom prst="rect">
              <a:avLst/>
            </a:prstGeom>
          </p:spPr>
        </p:pic>
      </p:grpSp>
      <p:sp>
        <p:nvSpPr>
          <p:cNvPr id="142" name="Left Brace 141">
            <a:extLst>
              <a:ext uri="{FF2B5EF4-FFF2-40B4-BE49-F238E27FC236}">
                <a16:creationId xmlns:a16="http://schemas.microsoft.com/office/drawing/2014/main" id="{101A7D40-0617-B446-8D78-B6268F6C0809}"/>
              </a:ext>
            </a:extLst>
          </p:cNvPr>
          <p:cNvSpPr/>
          <p:nvPr/>
        </p:nvSpPr>
        <p:spPr bwMode="auto">
          <a:xfrm rot="16200000">
            <a:off x="8028645" y="4967969"/>
            <a:ext cx="216023" cy="3312367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8C37FEBD-6154-EE4D-A384-5C8A53E4425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12720" y="5970413"/>
            <a:ext cx="230146" cy="236784"/>
          </a:xfrm>
          <a:prstGeom prst="rect">
            <a:avLst/>
          </a:prstGeom>
        </p:spPr>
      </p:pic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03ADDF61-8D74-A046-B1E2-D516CC1950C6}"/>
              </a:ext>
            </a:extLst>
          </p:cNvPr>
          <p:cNvCxnSpPr/>
          <p:nvPr/>
        </p:nvCxnSpPr>
        <p:spPr bwMode="auto">
          <a:xfrm>
            <a:off x="8813531" y="5610373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5" name="Picture 144">
            <a:extLst>
              <a:ext uri="{FF2B5EF4-FFF2-40B4-BE49-F238E27FC236}">
                <a16:creationId xmlns:a16="http://schemas.microsoft.com/office/drawing/2014/main" id="{804CC29E-F664-354B-9277-7B61193C9F6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992640" y="5898405"/>
            <a:ext cx="297197" cy="340538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363F35F1-E065-6A4E-8F8C-6D003FC5EBC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80672" y="6010396"/>
            <a:ext cx="360040" cy="156539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F7EE6D68-EC5A-CA42-AD81-8FA0F805E58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28744" y="5898405"/>
            <a:ext cx="144016" cy="414991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F34CB4EB-F4AC-7E45-8502-1E61B967ADC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920633" y="5898405"/>
            <a:ext cx="125349" cy="37338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6D1C3484-F13B-A448-BF65-AD3FF5E40B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2800" y="5940077"/>
            <a:ext cx="360040" cy="388464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2A9BAE7D-3FC1-AA42-8990-F8A8A58E728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154320" y="5940077"/>
            <a:ext cx="278480" cy="271215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7616F212-DF01-C54B-BE84-E1B0B37E6D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59853" y="6080211"/>
            <a:ext cx="265173" cy="139328"/>
          </a:xfrm>
          <a:prstGeom prst="rect">
            <a:avLst/>
          </a:prstGeom>
        </p:spPr>
      </p:pic>
      <p:sp>
        <p:nvSpPr>
          <p:cNvPr id="152" name="Left Brace 151">
            <a:extLst>
              <a:ext uri="{FF2B5EF4-FFF2-40B4-BE49-F238E27FC236}">
                <a16:creationId xmlns:a16="http://schemas.microsoft.com/office/drawing/2014/main" id="{47C8534A-FB98-5749-A7B8-BF5364553871}"/>
              </a:ext>
            </a:extLst>
          </p:cNvPr>
          <p:cNvSpPr/>
          <p:nvPr/>
        </p:nvSpPr>
        <p:spPr bwMode="auto">
          <a:xfrm rot="16200000">
            <a:off x="3031393" y="5140516"/>
            <a:ext cx="219351" cy="307840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CF737A5-6DC3-F941-A89B-08CEDD50E44E}"/>
              </a:ext>
            </a:extLst>
          </p:cNvPr>
          <p:cNvGrpSpPr>
            <a:grpSpLocks noChangeAspect="1"/>
          </p:cNvGrpSpPr>
          <p:nvPr/>
        </p:nvGrpSpPr>
        <p:grpSpPr>
          <a:xfrm>
            <a:off x="2811786" y="6885369"/>
            <a:ext cx="628511" cy="396044"/>
            <a:chOff x="1788013" y="2771725"/>
            <a:chExt cx="732019" cy="461268"/>
          </a:xfrm>
        </p:grpSpPr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8ED559CB-E8D3-584C-BC9F-B9E88C172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B5781069-80F8-2044-AD60-BD65DFD8B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pic>
        <p:nvPicPr>
          <p:cNvPr id="156" name="Picture 155">
            <a:extLst>
              <a:ext uri="{FF2B5EF4-FFF2-40B4-BE49-F238E27FC236}">
                <a16:creationId xmlns:a16="http://schemas.microsoft.com/office/drawing/2014/main" id="{6F0010D5-555A-8A4E-835B-24B0A2AA68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7640" y="7155829"/>
            <a:ext cx="81776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1410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19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Inhomogeneous Poisson process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1798306" y="2760548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72" y="2260182"/>
            <a:ext cx="502410" cy="538728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 bwMode="auto">
          <a:xfrm>
            <a:off x="2053492" y="197963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49" idx="4"/>
          </p:cNvCxnSpPr>
          <p:nvPr/>
        </p:nvCxnSpPr>
        <p:spPr bwMode="auto">
          <a:xfrm>
            <a:off x="3528144" y="233967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3456136" y="219566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709676" y="233967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55" idx="4"/>
          </p:cNvCxnSpPr>
          <p:nvPr/>
        </p:nvCxnSpPr>
        <p:spPr bwMode="auto">
          <a:xfrm>
            <a:off x="4320232" y="233967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742124" y="197963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56" y="2953965"/>
            <a:ext cx="558800" cy="177800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 bwMode="auto">
          <a:xfrm>
            <a:off x="4248224" y="219566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637668" y="219566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080" y="2915741"/>
            <a:ext cx="190207" cy="24923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4128" y="2915741"/>
            <a:ext cx="228864" cy="27463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4408" y="2915741"/>
            <a:ext cx="125412" cy="237623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8174172" y="248369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cxnSp>
        <p:nvCxnSpPr>
          <p:cNvPr id="75" name="Straight Connector 74"/>
          <p:cNvCxnSpPr>
            <a:stCxn id="76" idx="4"/>
          </p:cNvCxnSpPr>
          <p:nvPr/>
        </p:nvCxnSpPr>
        <p:spPr bwMode="auto">
          <a:xfrm>
            <a:off x="5112320" y="233967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5040312" y="219566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080" y="4067869"/>
            <a:ext cx="2776925" cy="57606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79872" y="3491805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Intensity of an inhomogeneous Poisson process</a:t>
            </a:r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1128400" y="4746508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Example: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48425" y="4099807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(Independent of history)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087984" y="1475581"/>
            <a:ext cx="5616624" cy="1296144"/>
            <a:chOff x="3024091" y="2123655"/>
            <a:chExt cx="5616624" cy="1296144"/>
          </a:xfrm>
        </p:grpSpPr>
        <p:cxnSp>
          <p:nvCxnSpPr>
            <p:cNvPr id="32" name="Straight Connector 31"/>
            <p:cNvCxnSpPr>
              <a:endCxn id="33" idx="0"/>
            </p:cNvCxnSpPr>
            <p:nvPr/>
          </p:nvCxnSpPr>
          <p:spPr bwMode="auto">
            <a:xfrm flipV="1">
              <a:off x="3024091" y="2474957"/>
              <a:ext cx="1421484" cy="92772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Arc 32"/>
            <p:cNvSpPr/>
            <p:nvPr/>
          </p:nvSpPr>
          <p:spPr bwMode="auto">
            <a:xfrm>
              <a:off x="4320235" y="2358483"/>
              <a:ext cx="1080120" cy="648073"/>
            </a:xfrm>
            <a:prstGeom prst="arc">
              <a:avLst>
                <a:gd name="adj1" fmla="val 12395245"/>
                <a:gd name="adj2" fmla="val 20915745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Arc 33"/>
            <p:cNvSpPr/>
            <p:nvPr/>
          </p:nvSpPr>
          <p:spPr bwMode="auto">
            <a:xfrm>
              <a:off x="5328347" y="2123655"/>
              <a:ext cx="1080120" cy="648073"/>
            </a:xfrm>
            <a:prstGeom prst="arc">
              <a:avLst>
                <a:gd name="adj1" fmla="val 1650790"/>
                <a:gd name="adj2" fmla="val 1010067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5" name="Straight Connector 34"/>
            <p:cNvCxnSpPr>
              <a:endCxn id="36" idx="2"/>
            </p:cNvCxnSpPr>
            <p:nvPr/>
          </p:nvCxnSpPr>
          <p:spPr bwMode="auto">
            <a:xfrm flipH="1" flipV="1">
              <a:off x="6959475" y="2645912"/>
              <a:ext cx="1681240" cy="7738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Arc 35"/>
            <p:cNvSpPr/>
            <p:nvPr/>
          </p:nvSpPr>
          <p:spPr bwMode="auto">
            <a:xfrm>
              <a:off x="6089904" y="2578608"/>
              <a:ext cx="1080120" cy="648073"/>
            </a:xfrm>
            <a:prstGeom prst="arc">
              <a:avLst>
                <a:gd name="adj1" fmla="val 12832221"/>
                <a:gd name="adj2" fmla="val 1932460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39" name="Straight Connector 38"/>
          <p:cNvCxnSpPr>
            <a:stCxn id="40" idx="4"/>
          </p:cNvCxnSpPr>
          <p:nvPr/>
        </p:nvCxnSpPr>
        <p:spPr bwMode="auto">
          <a:xfrm>
            <a:off x="5472360" y="233967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Oval 39"/>
          <p:cNvSpPr/>
          <p:nvPr/>
        </p:nvSpPr>
        <p:spPr bwMode="auto">
          <a:xfrm>
            <a:off x="5400352" y="219566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4" name="Straight Connector 43"/>
          <p:cNvCxnSpPr>
            <a:stCxn id="45" idx="4"/>
          </p:cNvCxnSpPr>
          <p:nvPr/>
        </p:nvCxnSpPr>
        <p:spPr bwMode="auto">
          <a:xfrm>
            <a:off x="5976416" y="233967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/>
          <p:nvPr/>
        </p:nvSpPr>
        <p:spPr bwMode="auto">
          <a:xfrm>
            <a:off x="5904408" y="219566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0" name="Straight Connector 49"/>
          <p:cNvCxnSpPr>
            <a:stCxn id="56" idx="4"/>
          </p:cNvCxnSpPr>
          <p:nvPr/>
        </p:nvCxnSpPr>
        <p:spPr bwMode="auto">
          <a:xfrm>
            <a:off x="4032200" y="233967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/>
          <p:nvPr/>
        </p:nvSpPr>
        <p:spPr bwMode="auto">
          <a:xfrm>
            <a:off x="3960192" y="219566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2" name="Straight Connector 61"/>
          <p:cNvCxnSpPr>
            <a:stCxn id="63" idx="4"/>
          </p:cNvCxnSpPr>
          <p:nvPr/>
        </p:nvCxnSpPr>
        <p:spPr bwMode="auto">
          <a:xfrm>
            <a:off x="3024088" y="233967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Oval 62"/>
          <p:cNvSpPr/>
          <p:nvPr/>
        </p:nvSpPr>
        <p:spPr bwMode="auto">
          <a:xfrm>
            <a:off x="2952080" y="219566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1296" y="2937394"/>
            <a:ext cx="265430" cy="286385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 bwMode="auto">
          <a:xfrm>
            <a:off x="4608264" y="3059757"/>
            <a:ext cx="274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0A178F2D-6067-9F4E-8A44-B8717AD03E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6816" y="6534519"/>
            <a:ext cx="125412" cy="237623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CFF35E2-896E-C345-8741-2CC785CB8F7C}"/>
              </a:ext>
            </a:extLst>
          </p:cNvPr>
          <p:cNvCxnSpPr/>
          <p:nvPr/>
        </p:nvCxnSpPr>
        <p:spPr bwMode="auto">
          <a:xfrm flipV="1">
            <a:off x="4472632" y="5469967"/>
            <a:ext cx="24462" cy="9925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triangle"/>
          </a:ln>
        </p:spPr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6026FF6-E02D-F94D-9F31-F80B3D862134}"/>
              </a:ext>
            </a:extLst>
          </p:cNvPr>
          <p:cNvGrpSpPr/>
          <p:nvPr/>
        </p:nvGrpSpPr>
        <p:grpSpPr>
          <a:xfrm>
            <a:off x="4464251" y="5166369"/>
            <a:ext cx="4896543" cy="1296145"/>
            <a:chOff x="3024091" y="2123655"/>
            <a:chExt cx="4896543" cy="1296145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DAF2763-135B-C649-880D-B1BABAEBE132}"/>
                </a:ext>
              </a:extLst>
            </p:cNvPr>
            <p:cNvCxnSpPr>
              <a:endCxn id="79" idx="0"/>
            </p:cNvCxnSpPr>
            <p:nvPr/>
          </p:nvCxnSpPr>
          <p:spPr bwMode="auto">
            <a:xfrm flipV="1">
              <a:off x="3024091" y="2474957"/>
              <a:ext cx="1421484" cy="92772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EEFE01CC-B289-B746-9787-58C7E9769B9C}"/>
                </a:ext>
              </a:extLst>
            </p:cNvPr>
            <p:cNvSpPr/>
            <p:nvPr/>
          </p:nvSpPr>
          <p:spPr bwMode="auto">
            <a:xfrm>
              <a:off x="4320235" y="2358483"/>
              <a:ext cx="1080120" cy="648073"/>
            </a:xfrm>
            <a:prstGeom prst="arc">
              <a:avLst>
                <a:gd name="adj1" fmla="val 12395245"/>
                <a:gd name="adj2" fmla="val 20915745"/>
              </a:avLst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7748430F-475A-5B43-AFD4-2B9E18DF38C5}"/>
                </a:ext>
              </a:extLst>
            </p:cNvPr>
            <p:cNvSpPr/>
            <p:nvPr/>
          </p:nvSpPr>
          <p:spPr bwMode="auto">
            <a:xfrm>
              <a:off x="5328347" y="2123655"/>
              <a:ext cx="1080120" cy="648073"/>
            </a:xfrm>
            <a:prstGeom prst="arc">
              <a:avLst>
                <a:gd name="adj1" fmla="val 1650790"/>
                <a:gd name="adj2" fmla="val 10100673"/>
              </a:avLst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29A261B-2EE1-D541-9076-765DF62BF051}"/>
                </a:ext>
              </a:extLst>
            </p:cNvPr>
            <p:cNvCxnSpPr>
              <a:endCxn id="82" idx="2"/>
            </p:cNvCxnSpPr>
            <p:nvPr/>
          </p:nvCxnSpPr>
          <p:spPr bwMode="auto">
            <a:xfrm flipH="1" flipV="1">
              <a:off x="7045819" y="2695902"/>
              <a:ext cx="874815" cy="7238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5713397D-94E9-9641-8F57-4B99E415F351}"/>
                </a:ext>
              </a:extLst>
            </p:cNvPr>
            <p:cNvSpPr/>
            <p:nvPr/>
          </p:nvSpPr>
          <p:spPr bwMode="auto">
            <a:xfrm>
              <a:off x="6089904" y="2578608"/>
              <a:ext cx="1080120" cy="648073"/>
            </a:xfrm>
            <a:prstGeom prst="arc">
              <a:avLst>
                <a:gd name="adj1" fmla="val 12832221"/>
                <a:gd name="adj2" fmla="val 20013923"/>
              </a:avLst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46E98E0-B36D-D649-A4B4-0B6998C946AD}"/>
              </a:ext>
            </a:extLst>
          </p:cNvPr>
          <p:cNvCxnSpPr/>
          <p:nvPr/>
        </p:nvCxnSpPr>
        <p:spPr bwMode="auto">
          <a:xfrm>
            <a:off x="4464248" y="6445384"/>
            <a:ext cx="5256584" cy="1712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589CD079-C578-604D-949C-2F2487FB06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4731" y="5204971"/>
            <a:ext cx="792088" cy="465454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9102B7C-3887-DC46-B60C-144818C4A87B}"/>
              </a:ext>
            </a:extLst>
          </p:cNvPr>
          <p:cNvCxnSpPr/>
          <p:nvPr/>
        </p:nvCxnSpPr>
        <p:spPr bwMode="auto">
          <a:xfrm flipH="1">
            <a:off x="8424691" y="5454401"/>
            <a:ext cx="360040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397CD45-B28D-F044-823F-B26A2C465787}"/>
              </a:ext>
            </a:extLst>
          </p:cNvPr>
          <p:cNvGrpSpPr/>
          <p:nvPr/>
        </p:nvGrpSpPr>
        <p:grpSpPr>
          <a:xfrm>
            <a:off x="1007864" y="5900216"/>
            <a:ext cx="3010624" cy="687933"/>
            <a:chOff x="1871960" y="5364013"/>
            <a:chExt cx="3960440" cy="936104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B10446D-FF8D-7446-B5C9-A357B5CE8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71960" y="5461387"/>
              <a:ext cx="1296144" cy="47869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3E7D1121-2D3E-1947-BEB2-2903D71A6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20232" y="5436021"/>
              <a:ext cx="1512168" cy="54152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D238B4E5-E36B-894F-B725-157D819C2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80199" y="5364013"/>
              <a:ext cx="607985" cy="936104"/>
            </a:xfrm>
            <a:prstGeom prst="rect">
              <a:avLst/>
            </a:prstGeom>
          </p:spPr>
        </p:pic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EE6B003-4CD0-CE4F-BDA9-0AF07C273757}"/>
                </a:ext>
              </a:extLst>
            </p:cNvPr>
            <p:cNvGrpSpPr/>
            <p:nvPr/>
          </p:nvGrpSpPr>
          <p:grpSpPr>
            <a:xfrm>
              <a:off x="3933137" y="5584477"/>
              <a:ext cx="369714" cy="427608"/>
              <a:chOff x="3933137" y="4432349"/>
              <a:chExt cx="369714" cy="427608"/>
            </a:xfrm>
          </p:grpSpPr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283D7CD7-9629-4740-A4BC-6A591BCD11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04208" y="4571925"/>
                <a:ext cx="198643" cy="288032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960837BF-ED7F-4C46-82B5-BFCBFEF18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33137" y="4432349"/>
                <a:ext cx="243079" cy="283592"/>
              </a:xfrm>
              <a:prstGeom prst="rect">
                <a:avLst/>
              </a:prstGeom>
            </p:spPr>
          </p:pic>
        </p:grp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7D8E07D7-5A59-B04D-95A6-FFB889580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283" y="6606529"/>
            <a:ext cx="190207" cy="24923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2E056BD-9F91-F847-9B79-4FE2CDB9F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9483" y="6606529"/>
            <a:ext cx="228864" cy="274637"/>
          </a:xfrm>
          <a:prstGeom prst="rect">
            <a:avLst/>
          </a:prstGeom>
        </p:spPr>
      </p:pic>
      <p:sp>
        <p:nvSpPr>
          <p:cNvPr id="91" name="Freeform 90">
            <a:extLst>
              <a:ext uri="{FF2B5EF4-FFF2-40B4-BE49-F238E27FC236}">
                <a16:creationId xmlns:a16="http://schemas.microsoft.com/office/drawing/2014/main" id="{A4117594-6D33-1149-8328-3C2D741B0822}"/>
              </a:ext>
            </a:extLst>
          </p:cNvPr>
          <p:cNvSpPr/>
          <p:nvPr/>
        </p:nvSpPr>
        <p:spPr>
          <a:xfrm>
            <a:off x="4464251" y="5977881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E777D628-711A-D444-B8E8-B983004A107D}"/>
              </a:ext>
            </a:extLst>
          </p:cNvPr>
          <p:cNvSpPr/>
          <p:nvPr/>
        </p:nvSpPr>
        <p:spPr>
          <a:xfrm>
            <a:off x="4824291" y="5977881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20D38A49-9CFD-404E-99BB-BB119E549DB9}"/>
              </a:ext>
            </a:extLst>
          </p:cNvPr>
          <p:cNvSpPr/>
          <p:nvPr/>
        </p:nvSpPr>
        <p:spPr>
          <a:xfrm>
            <a:off x="5184331" y="5967867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270D24A5-9BDC-1841-886F-A44CB311B73D}"/>
              </a:ext>
            </a:extLst>
          </p:cNvPr>
          <p:cNvSpPr/>
          <p:nvPr/>
        </p:nvSpPr>
        <p:spPr>
          <a:xfrm>
            <a:off x="5544371" y="5967867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968742A8-6BA1-8948-9085-59465944C975}"/>
              </a:ext>
            </a:extLst>
          </p:cNvPr>
          <p:cNvSpPr/>
          <p:nvPr/>
        </p:nvSpPr>
        <p:spPr>
          <a:xfrm>
            <a:off x="5904411" y="5967867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>
            <a:extLst>
              <a:ext uri="{FF2B5EF4-FFF2-40B4-BE49-F238E27FC236}">
                <a16:creationId xmlns:a16="http://schemas.microsoft.com/office/drawing/2014/main" id="{E4C7F240-090E-4D40-96EC-D99ECF9A72CB}"/>
              </a:ext>
            </a:extLst>
          </p:cNvPr>
          <p:cNvSpPr/>
          <p:nvPr/>
        </p:nvSpPr>
        <p:spPr>
          <a:xfrm>
            <a:off x="6264451" y="5957853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D8E24BCF-5B68-7648-B17B-EA81E261F8A1}"/>
              </a:ext>
            </a:extLst>
          </p:cNvPr>
          <p:cNvSpPr/>
          <p:nvPr/>
        </p:nvSpPr>
        <p:spPr>
          <a:xfrm>
            <a:off x="6691886" y="5967867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id="{138424B1-937D-A241-8842-3E7B1F1CA6B6}"/>
              </a:ext>
            </a:extLst>
          </p:cNvPr>
          <p:cNvSpPr/>
          <p:nvPr/>
        </p:nvSpPr>
        <p:spPr>
          <a:xfrm>
            <a:off x="7051926" y="5967867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904298E8-4D3D-904D-9B8F-54182E6C3DEF}"/>
              </a:ext>
            </a:extLst>
          </p:cNvPr>
          <p:cNvSpPr/>
          <p:nvPr/>
        </p:nvSpPr>
        <p:spPr>
          <a:xfrm>
            <a:off x="7411966" y="5957853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>
            <a:extLst>
              <a:ext uri="{FF2B5EF4-FFF2-40B4-BE49-F238E27FC236}">
                <a16:creationId xmlns:a16="http://schemas.microsoft.com/office/drawing/2014/main" id="{45717598-442B-E84B-8D80-E802AB874C8F}"/>
              </a:ext>
            </a:extLst>
          </p:cNvPr>
          <p:cNvSpPr/>
          <p:nvPr/>
        </p:nvSpPr>
        <p:spPr>
          <a:xfrm>
            <a:off x="7776619" y="5967867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>
            <a:extLst>
              <a:ext uri="{FF2B5EF4-FFF2-40B4-BE49-F238E27FC236}">
                <a16:creationId xmlns:a16="http://schemas.microsoft.com/office/drawing/2014/main" id="{0076DC2B-FDBE-9941-BFDF-5CC0CC7BA574}"/>
              </a:ext>
            </a:extLst>
          </p:cNvPr>
          <p:cNvSpPr/>
          <p:nvPr/>
        </p:nvSpPr>
        <p:spPr>
          <a:xfrm>
            <a:off x="8136659" y="5967867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>
            <a:extLst>
              <a:ext uri="{FF2B5EF4-FFF2-40B4-BE49-F238E27FC236}">
                <a16:creationId xmlns:a16="http://schemas.microsoft.com/office/drawing/2014/main" id="{D79B3A74-9F65-6640-B342-77FC5B73E119}"/>
              </a:ext>
            </a:extLst>
          </p:cNvPr>
          <p:cNvSpPr/>
          <p:nvPr/>
        </p:nvSpPr>
        <p:spPr>
          <a:xfrm>
            <a:off x="8496699" y="5957853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>
            <a:extLst>
              <a:ext uri="{FF2B5EF4-FFF2-40B4-BE49-F238E27FC236}">
                <a16:creationId xmlns:a16="http://schemas.microsoft.com/office/drawing/2014/main" id="{768FFF82-0222-1045-9D95-463EDF926B0A}"/>
              </a:ext>
            </a:extLst>
          </p:cNvPr>
          <p:cNvSpPr/>
          <p:nvPr/>
        </p:nvSpPr>
        <p:spPr>
          <a:xfrm>
            <a:off x="8856739" y="5977881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7126381-40F4-424D-88B8-16D39D13C4E9}"/>
              </a:ext>
            </a:extLst>
          </p:cNvPr>
          <p:cNvCxnSpPr/>
          <p:nvPr/>
        </p:nvCxnSpPr>
        <p:spPr bwMode="auto">
          <a:xfrm>
            <a:off x="4837155" y="6348316"/>
            <a:ext cx="0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E4E4885-1436-6248-8BCB-8900485C43E2}"/>
              </a:ext>
            </a:extLst>
          </p:cNvPr>
          <p:cNvCxnSpPr/>
          <p:nvPr/>
        </p:nvCxnSpPr>
        <p:spPr bwMode="auto">
          <a:xfrm>
            <a:off x="5202915" y="6348316"/>
            <a:ext cx="0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F6506AF-489E-5F45-8CF6-E8CEEB8A8231}"/>
              </a:ext>
            </a:extLst>
          </p:cNvPr>
          <p:cNvCxnSpPr/>
          <p:nvPr/>
        </p:nvCxnSpPr>
        <p:spPr bwMode="auto">
          <a:xfrm>
            <a:off x="6264451" y="6348316"/>
            <a:ext cx="0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107" name="Picture 106">
            <a:extLst>
              <a:ext uri="{FF2B5EF4-FFF2-40B4-BE49-F238E27FC236}">
                <a16:creationId xmlns:a16="http://schemas.microsoft.com/office/drawing/2014/main" id="{616C55FB-60C2-A848-87F8-66485C783A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92443" y="6606529"/>
            <a:ext cx="216024" cy="315728"/>
          </a:xfrm>
          <a:prstGeom prst="rect">
            <a:avLst/>
          </a:prstGeom>
        </p:spPr>
      </p:pic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D21AD6C-FA8C-4B4D-8435-991DDD293F35}"/>
              </a:ext>
            </a:extLst>
          </p:cNvPr>
          <p:cNvCxnSpPr/>
          <p:nvPr/>
        </p:nvCxnSpPr>
        <p:spPr bwMode="auto">
          <a:xfrm>
            <a:off x="5544371" y="6750545"/>
            <a:ext cx="274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F804A98-0C08-D44C-9CBF-9A6235244E6F}"/>
              </a:ext>
            </a:extLst>
          </p:cNvPr>
          <p:cNvCxnSpPr/>
          <p:nvPr/>
        </p:nvCxnSpPr>
        <p:spPr bwMode="auto">
          <a:xfrm>
            <a:off x="6696499" y="6750545"/>
            <a:ext cx="274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C94DAF-D05A-EB42-9E93-0E18D9C08656}"/>
              </a:ext>
            </a:extLst>
          </p:cNvPr>
          <p:cNvGrpSpPr/>
          <p:nvPr/>
        </p:nvGrpSpPr>
        <p:grpSpPr>
          <a:xfrm>
            <a:off x="6120435" y="6971009"/>
            <a:ext cx="369714" cy="427608"/>
            <a:chOff x="3933137" y="4432349"/>
            <a:chExt cx="369714" cy="427608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6F865CC1-6D06-2140-AECD-2D37572D5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104208" y="4571925"/>
              <a:ext cx="198643" cy="288032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46F71A1F-F860-C644-9FD4-C301B1FC7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33137" y="4432349"/>
              <a:ext cx="243079" cy="283592"/>
            </a:xfrm>
            <a:prstGeom prst="rect">
              <a:avLst/>
            </a:prstGeom>
          </p:spPr>
        </p:pic>
      </p:grpSp>
      <p:pic>
        <p:nvPicPr>
          <p:cNvPr id="113" name="Picture 112">
            <a:extLst>
              <a:ext uri="{FF2B5EF4-FFF2-40B4-BE49-F238E27FC236}">
                <a16:creationId xmlns:a16="http://schemas.microsoft.com/office/drawing/2014/main" id="{3BAB20E6-4973-F74F-BE8D-A3494F3275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4859" y="7038577"/>
            <a:ext cx="91440" cy="10668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F19FEA71-DA93-DE44-9149-8FF551B22B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7351" y="7006430"/>
            <a:ext cx="150997" cy="176163"/>
          </a:xfrm>
          <a:prstGeom prst="rect">
            <a:avLst/>
          </a:prstGeom>
        </p:spPr>
      </p:pic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32CCA7F-39C2-244A-9C8A-C82884FC360B}"/>
              </a:ext>
            </a:extLst>
          </p:cNvPr>
          <p:cNvCxnSpPr/>
          <p:nvPr/>
        </p:nvCxnSpPr>
        <p:spPr bwMode="auto">
          <a:xfrm>
            <a:off x="5544371" y="7110585"/>
            <a:ext cx="274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339F4E2-F411-7343-840F-7C75410070F9}"/>
              </a:ext>
            </a:extLst>
          </p:cNvPr>
          <p:cNvCxnSpPr/>
          <p:nvPr/>
        </p:nvCxnSpPr>
        <p:spPr bwMode="auto">
          <a:xfrm>
            <a:off x="6696499" y="7110585"/>
            <a:ext cx="274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350002D4-36D1-CA42-BA7B-DCEEC94F60A9}"/>
              </a:ext>
            </a:extLst>
          </p:cNvPr>
          <p:cNvGrpSpPr/>
          <p:nvPr/>
        </p:nvGrpSpPr>
        <p:grpSpPr>
          <a:xfrm>
            <a:off x="2825999" y="5003973"/>
            <a:ext cx="1080120" cy="836302"/>
            <a:chOff x="7848624" y="5003973"/>
            <a:chExt cx="1800200" cy="1368152"/>
          </a:xfrm>
        </p:grpSpPr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3C2B0056-39F9-E949-B2C1-0B95380123C3}"/>
                </a:ext>
              </a:extLst>
            </p:cNvPr>
            <p:cNvSpPr/>
            <p:nvPr/>
          </p:nvSpPr>
          <p:spPr>
            <a:xfrm>
              <a:off x="8064648" y="5219997"/>
              <a:ext cx="1152128" cy="792088"/>
            </a:xfrm>
            <a:custGeom>
              <a:avLst/>
              <a:gdLst>
                <a:gd name="connsiteX0" fmla="*/ 0 w 5207000"/>
                <a:gd name="connsiteY0" fmla="*/ 1481012 h 1513178"/>
                <a:gd name="connsiteX1" fmla="*/ 673100 w 5207000"/>
                <a:gd name="connsiteY1" fmla="*/ 1442912 h 1513178"/>
                <a:gd name="connsiteX2" fmla="*/ 1549400 w 5207000"/>
                <a:gd name="connsiteY2" fmla="*/ 858712 h 1513178"/>
                <a:gd name="connsiteX3" fmla="*/ 2679700 w 5207000"/>
                <a:gd name="connsiteY3" fmla="*/ 7812 h 1513178"/>
                <a:gd name="connsiteX4" fmla="*/ 3683000 w 5207000"/>
                <a:gd name="connsiteY4" fmla="*/ 477712 h 1513178"/>
                <a:gd name="connsiteX5" fmla="*/ 4368800 w 5207000"/>
                <a:gd name="connsiteY5" fmla="*/ 1176212 h 1513178"/>
                <a:gd name="connsiteX6" fmla="*/ 5207000 w 5207000"/>
                <a:gd name="connsiteY6" fmla="*/ 1481012 h 1513178"/>
                <a:gd name="connsiteX0" fmla="*/ 0 w 5207000"/>
                <a:gd name="connsiteY0" fmla="*/ 1481012 h 1499784"/>
                <a:gd name="connsiteX1" fmla="*/ 673100 w 5207000"/>
                <a:gd name="connsiteY1" fmla="*/ 1442912 h 1499784"/>
                <a:gd name="connsiteX2" fmla="*/ 1549400 w 5207000"/>
                <a:gd name="connsiteY2" fmla="*/ 858712 h 1499784"/>
                <a:gd name="connsiteX3" fmla="*/ 2679700 w 5207000"/>
                <a:gd name="connsiteY3" fmla="*/ 7812 h 1499784"/>
                <a:gd name="connsiteX4" fmla="*/ 3683000 w 5207000"/>
                <a:gd name="connsiteY4" fmla="*/ 477712 h 1499784"/>
                <a:gd name="connsiteX5" fmla="*/ 4368800 w 5207000"/>
                <a:gd name="connsiteY5" fmla="*/ 1176212 h 1499784"/>
                <a:gd name="connsiteX6" fmla="*/ 5207000 w 5207000"/>
                <a:gd name="connsiteY6" fmla="*/ 1481012 h 1499784"/>
                <a:gd name="connsiteX0" fmla="*/ 0 w 5207000"/>
                <a:gd name="connsiteY0" fmla="*/ 1481012 h 1481012"/>
                <a:gd name="connsiteX1" fmla="*/ 800100 w 5207000"/>
                <a:gd name="connsiteY1" fmla="*/ 1379412 h 1481012"/>
                <a:gd name="connsiteX2" fmla="*/ 1549400 w 5207000"/>
                <a:gd name="connsiteY2" fmla="*/ 858712 h 1481012"/>
                <a:gd name="connsiteX3" fmla="*/ 2679700 w 5207000"/>
                <a:gd name="connsiteY3" fmla="*/ 7812 h 1481012"/>
                <a:gd name="connsiteX4" fmla="*/ 3683000 w 5207000"/>
                <a:gd name="connsiteY4" fmla="*/ 477712 h 1481012"/>
                <a:gd name="connsiteX5" fmla="*/ 4368800 w 5207000"/>
                <a:gd name="connsiteY5" fmla="*/ 1176212 h 1481012"/>
                <a:gd name="connsiteX6" fmla="*/ 5207000 w 5207000"/>
                <a:gd name="connsiteY6" fmla="*/ 1481012 h 1481012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515146 h 1515146"/>
                <a:gd name="connsiteX1" fmla="*/ 800100 w 5207000"/>
                <a:gd name="connsiteY1" fmla="*/ 1413546 h 1515146"/>
                <a:gd name="connsiteX2" fmla="*/ 1663700 w 5207000"/>
                <a:gd name="connsiteY2" fmla="*/ 778546 h 1515146"/>
                <a:gd name="connsiteX3" fmla="*/ 2755900 w 5207000"/>
                <a:gd name="connsiteY3" fmla="*/ 3846 h 1515146"/>
                <a:gd name="connsiteX4" fmla="*/ 3683000 w 5207000"/>
                <a:gd name="connsiteY4" fmla="*/ 511846 h 1515146"/>
                <a:gd name="connsiteX5" fmla="*/ 4368800 w 5207000"/>
                <a:gd name="connsiteY5" fmla="*/ 1210346 h 1515146"/>
                <a:gd name="connsiteX6" fmla="*/ 5207000 w 5207000"/>
                <a:gd name="connsiteY6" fmla="*/ 1515146 h 1515146"/>
                <a:gd name="connsiteX0" fmla="*/ 0 w 5207000"/>
                <a:gd name="connsiteY0" fmla="*/ 1517312 h 1517312"/>
                <a:gd name="connsiteX1" fmla="*/ 800100 w 5207000"/>
                <a:gd name="connsiteY1" fmla="*/ 1415712 h 1517312"/>
                <a:gd name="connsiteX2" fmla="*/ 1663700 w 5207000"/>
                <a:gd name="connsiteY2" fmla="*/ 780712 h 1517312"/>
                <a:gd name="connsiteX3" fmla="*/ 2755900 w 5207000"/>
                <a:gd name="connsiteY3" fmla="*/ 6012 h 1517312"/>
                <a:gd name="connsiteX4" fmla="*/ 3683000 w 5207000"/>
                <a:gd name="connsiteY4" fmla="*/ 514012 h 1517312"/>
                <a:gd name="connsiteX5" fmla="*/ 4368800 w 5207000"/>
                <a:gd name="connsiteY5" fmla="*/ 1212512 h 1517312"/>
                <a:gd name="connsiteX6" fmla="*/ 5207000 w 5207000"/>
                <a:gd name="connsiteY6" fmla="*/ 1517312 h 1517312"/>
                <a:gd name="connsiteX0" fmla="*/ 0 w 5207000"/>
                <a:gd name="connsiteY0" fmla="*/ 1512772 h 1512772"/>
                <a:gd name="connsiteX1" fmla="*/ 800100 w 5207000"/>
                <a:gd name="connsiteY1" fmla="*/ 1411172 h 1512772"/>
                <a:gd name="connsiteX2" fmla="*/ 1663700 w 5207000"/>
                <a:gd name="connsiteY2" fmla="*/ 776172 h 1512772"/>
                <a:gd name="connsiteX3" fmla="*/ 2755900 w 5207000"/>
                <a:gd name="connsiteY3" fmla="*/ 1472 h 1512772"/>
                <a:gd name="connsiteX4" fmla="*/ 3759200 w 5207000"/>
                <a:gd name="connsiteY4" fmla="*/ 598372 h 1512772"/>
                <a:gd name="connsiteX5" fmla="*/ 4368800 w 5207000"/>
                <a:gd name="connsiteY5" fmla="*/ 1207972 h 1512772"/>
                <a:gd name="connsiteX6" fmla="*/ 5207000 w 5207000"/>
                <a:gd name="connsiteY6" fmla="*/ 1512772 h 1512772"/>
                <a:gd name="connsiteX0" fmla="*/ 0 w 5207000"/>
                <a:gd name="connsiteY0" fmla="*/ 1513066 h 1513066"/>
                <a:gd name="connsiteX1" fmla="*/ 800100 w 5207000"/>
                <a:gd name="connsiteY1" fmla="*/ 1411466 h 1513066"/>
                <a:gd name="connsiteX2" fmla="*/ 1663700 w 5207000"/>
                <a:gd name="connsiteY2" fmla="*/ 776466 h 1513066"/>
                <a:gd name="connsiteX3" fmla="*/ 2755900 w 5207000"/>
                <a:gd name="connsiteY3" fmla="*/ 1766 h 1513066"/>
                <a:gd name="connsiteX4" fmla="*/ 3759200 w 5207000"/>
                <a:gd name="connsiteY4" fmla="*/ 598666 h 1513066"/>
                <a:gd name="connsiteX5" fmla="*/ 4368800 w 5207000"/>
                <a:gd name="connsiteY5" fmla="*/ 1208266 h 1513066"/>
                <a:gd name="connsiteX6" fmla="*/ 5207000 w 5207000"/>
                <a:gd name="connsiteY6" fmla="*/ 1513066 h 1513066"/>
                <a:gd name="connsiteX0" fmla="*/ 0 w 5207000"/>
                <a:gd name="connsiteY0" fmla="*/ 1512779 h 1512779"/>
                <a:gd name="connsiteX1" fmla="*/ 800100 w 5207000"/>
                <a:gd name="connsiteY1" fmla="*/ 1411179 h 1512779"/>
                <a:gd name="connsiteX2" fmla="*/ 1663700 w 5207000"/>
                <a:gd name="connsiteY2" fmla="*/ 776179 h 1512779"/>
                <a:gd name="connsiteX3" fmla="*/ 2755900 w 5207000"/>
                <a:gd name="connsiteY3" fmla="*/ 1479 h 1512779"/>
                <a:gd name="connsiteX4" fmla="*/ 3759200 w 5207000"/>
                <a:gd name="connsiteY4" fmla="*/ 598379 h 1512779"/>
                <a:gd name="connsiteX5" fmla="*/ 4432300 w 5207000"/>
                <a:gd name="connsiteY5" fmla="*/ 1220679 h 1512779"/>
                <a:gd name="connsiteX6" fmla="*/ 5207000 w 5207000"/>
                <a:gd name="connsiteY6" fmla="*/ 1512779 h 1512779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375693 w 5207000"/>
                <a:gd name="connsiteY2" fmla="*/ 1062196 h 1513076"/>
                <a:gd name="connsiteX3" fmla="*/ 1663700 w 5207000"/>
                <a:gd name="connsiteY3" fmla="*/ 776476 h 1513076"/>
                <a:gd name="connsiteX4" fmla="*/ 2755900 w 5207000"/>
                <a:gd name="connsiteY4" fmla="*/ 1776 h 1513076"/>
                <a:gd name="connsiteX5" fmla="*/ 3759200 w 5207000"/>
                <a:gd name="connsiteY5" fmla="*/ 598676 h 1513076"/>
                <a:gd name="connsiteX6" fmla="*/ 4432300 w 5207000"/>
                <a:gd name="connsiteY6" fmla="*/ 1220976 h 1513076"/>
                <a:gd name="connsiteX7" fmla="*/ 5207000 w 5207000"/>
                <a:gd name="connsiteY7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1347 h 1511347"/>
                <a:gd name="connsiteX1" fmla="*/ 800100 w 5207000"/>
                <a:gd name="connsiteY1" fmla="*/ 1409747 h 1511347"/>
                <a:gd name="connsiteX2" fmla="*/ 1663700 w 5207000"/>
                <a:gd name="connsiteY2" fmla="*/ 774747 h 1511347"/>
                <a:gd name="connsiteX3" fmla="*/ 2755900 w 5207000"/>
                <a:gd name="connsiteY3" fmla="*/ 47 h 1511347"/>
                <a:gd name="connsiteX4" fmla="*/ 3759200 w 5207000"/>
                <a:gd name="connsiteY4" fmla="*/ 596947 h 1511347"/>
                <a:gd name="connsiteX5" fmla="*/ 4432300 w 5207000"/>
                <a:gd name="connsiteY5" fmla="*/ 1219247 h 1511347"/>
                <a:gd name="connsiteX6" fmla="*/ 5207000 w 5207000"/>
                <a:gd name="connsiteY6" fmla="*/ 1511347 h 1511347"/>
                <a:gd name="connsiteX0" fmla="*/ 0 w 5207000"/>
                <a:gd name="connsiteY0" fmla="*/ 1511331 h 1511331"/>
                <a:gd name="connsiteX1" fmla="*/ 800100 w 5207000"/>
                <a:gd name="connsiteY1" fmla="*/ 1409731 h 1511331"/>
                <a:gd name="connsiteX2" fmla="*/ 1663700 w 5207000"/>
                <a:gd name="connsiteY2" fmla="*/ 774731 h 1511331"/>
                <a:gd name="connsiteX3" fmla="*/ 2755900 w 5207000"/>
                <a:gd name="connsiteY3" fmla="*/ 31 h 1511331"/>
                <a:gd name="connsiteX4" fmla="*/ 3759200 w 5207000"/>
                <a:gd name="connsiteY4" fmla="*/ 596931 h 1511331"/>
                <a:gd name="connsiteX5" fmla="*/ 4432300 w 5207000"/>
                <a:gd name="connsiteY5" fmla="*/ 1219231 h 1511331"/>
                <a:gd name="connsiteX6" fmla="*/ 5207000 w 5207000"/>
                <a:gd name="connsiteY6" fmla="*/ 1511331 h 1511331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7000" h="1511334">
                  <a:moveTo>
                    <a:pt x="0" y="1511334"/>
                  </a:moveTo>
                  <a:cubicBezTo>
                    <a:pt x="385233" y="1506042"/>
                    <a:pt x="587822" y="1493498"/>
                    <a:pt x="800100" y="1409734"/>
                  </a:cubicBezTo>
                  <a:cubicBezTo>
                    <a:pt x="1012378" y="1325970"/>
                    <a:pt x="1363734" y="1148361"/>
                    <a:pt x="1663700" y="774734"/>
                  </a:cubicBezTo>
                  <a:cubicBezTo>
                    <a:pt x="1963666" y="401107"/>
                    <a:pt x="2345979" y="3664"/>
                    <a:pt x="2755900" y="34"/>
                  </a:cubicBezTo>
                  <a:cubicBezTo>
                    <a:pt x="3165821" y="-3596"/>
                    <a:pt x="3484133" y="278531"/>
                    <a:pt x="3759200" y="596934"/>
                  </a:cubicBezTo>
                  <a:cubicBezTo>
                    <a:pt x="4034267" y="915337"/>
                    <a:pt x="4177999" y="1049500"/>
                    <a:pt x="4432300" y="1219234"/>
                  </a:cubicBezTo>
                  <a:cubicBezTo>
                    <a:pt x="4686601" y="1388968"/>
                    <a:pt x="4914900" y="1442542"/>
                    <a:pt x="5207000" y="151133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23990A97-D2D8-AD49-87D2-3E5F085F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568704" y="6012085"/>
              <a:ext cx="216024" cy="315728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39DC2802-9346-B443-99CF-E33B440E3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23412" y="6134502"/>
              <a:ext cx="125412" cy="237623"/>
            </a:xfrm>
            <a:prstGeom prst="rect">
              <a:avLst/>
            </a:prstGeom>
          </p:spPr>
        </p:pic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BE94386-3B80-C547-8369-0CD8D9F66A4F}"/>
                </a:ext>
              </a:extLst>
            </p:cNvPr>
            <p:cNvCxnSpPr/>
            <p:nvPr/>
          </p:nvCxnSpPr>
          <p:spPr bwMode="auto">
            <a:xfrm>
              <a:off x="7848624" y="6012085"/>
              <a:ext cx="18002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triangle"/>
            </a:ln>
          </p:spPr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6F1B5A6B-2CED-9D4C-8AFF-CA3F0C3C9B1E}"/>
                </a:ext>
              </a:extLst>
            </p:cNvPr>
            <p:cNvCxnSpPr/>
            <p:nvPr/>
          </p:nvCxnSpPr>
          <p:spPr bwMode="auto">
            <a:xfrm flipH="1" flipV="1">
              <a:off x="7848624" y="5003973"/>
              <a:ext cx="8384" cy="101649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triangle"/>
            </a:ln>
          </p:spPr>
        </p:cxnSp>
      </p:grpSp>
      <p:sp>
        <p:nvSpPr>
          <p:cNvPr id="122" name="Left Brace 121">
            <a:extLst>
              <a:ext uri="{FF2B5EF4-FFF2-40B4-BE49-F238E27FC236}">
                <a16:creationId xmlns:a16="http://schemas.microsoft.com/office/drawing/2014/main" id="{7ADF41C1-8CF5-1140-81DF-16601EE35093}"/>
              </a:ext>
            </a:extLst>
          </p:cNvPr>
          <p:cNvSpPr/>
          <p:nvPr/>
        </p:nvSpPr>
        <p:spPr bwMode="auto">
          <a:xfrm rot="5400000" flipV="1">
            <a:off x="3325668" y="5400198"/>
            <a:ext cx="138067" cy="1091215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996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Many discrete </a:t>
            </a:r>
            <a:r>
              <a:rPr lang="en-US" sz="4000" i="1" dirty="0">
                <a:latin typeface="Calibri"/>
              </a:rPr>
              <a:t>events</a:t>
            </a:r>
            <a:r>
              <a:rPr lang="en-US" sz="4000" dirty="0">
                <a:latin typeface="Calibri"/>
              </a:rPr>
              <a:t> in continuous time</a:t>
            </a:r>
            <a:endParaRPr lang="en-US" sz="4000" i="1" dirty="0">
              <a:latin typeface="Calibri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</a:t>
            </a:fld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64" y="1547589"/>
            <a:ext cx="3384376" cy="30647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00152" y="4355901"/>
            <a:ext cx="8640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libri"/>
              </a:rPr>
              <a:t>Qmee,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C7BD9B-4FA1-074B-8CA3-82F428DC5315}"/>
              </a:ext>
            </a:extLst>
          </p:cNvPr>
          <p:cNvSpPr/>
          <p:nvPr/>
        </p:nvSpPr>
        <p:spPr>
          <a:xfrm>
            <a:off x="1583928" y="4643933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/>
                <a:cs typeface="Calibri"/>
              </a:rPr>
              <a:t>Online actions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943891-1244-1D4B-A523-BEF374916A22}"/>
              </a:ext>
            </a:extLst>
          </p:cNvPr>
          <p:cNvSpPr/>
          <p:nvPr/>
        </p:nvSpPr>
        <p:spPr>
          <a:xfrm>
            <a:off x="5616376" y="3328625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/>
                <a:cs typeface="Calibri"/>
              </a:rPr>
              <a:t>Disease dynamics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BFD463-8F88-4E4E-A649-67E180E7C444}"/>
              </a:ext>
            </a:extLst>
          </p:cNvPr>
          <p:cNvSpPr/>
          <p:nvPr/>
        </p:nvSpPr>
        <p:spPr>
          <a:xfrm>
            <a:off x="1439912" y="6732165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/>
                <a:cs typeface="Calibri"/>
              </a:rPr>
              <a:t>Financial trading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4B5421-8CE6-514E-B831-23A8C4790EA3}"/>
              </a:ext>
            </a:extLst>
          </p:cNvPr>
          <p:cNvSpPr/>
          <p:nvPr/>
        </p:nvSpPr>
        <p:spPr>
          <a:xfrm>
            <a:off x="5544368" y="6861999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/>
                <a:cs typeface="Calibri"/>
              </a:rPr>
              <a:t>Mobility dynamics</a:t>
            </a:r>
          </a:p>
        </p:txBody>
      </p:sp>
      <p:pic>
        <p:nvPicPr>
          <p:cNvPr id="1026" name="Picture 2" descr="Image result for financial trading">
            <a:extLst>
              <a:ext uri="{FF2B5EF4-FFF2-40B4-BE49-F238E27FC236}">
                <a16:creationId xmlns:a16="http://schemas.microsoft.com/office/drawing/2014/main" id="{A0C2F9FD-1F4B-D946-ACEC-35966E40B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753" y="5425481"/>
            <a:ext cx="2362993" cy="128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heat map from the Electronic Frontier Foundation's study of ALPR hotspots in Oakland">
            <a:extLst>
              <a:ext uri="{FF2B5EF4-FFF2-40B4-BE49-F238E27FC236}">
                <a16:creationId xmlns:a16="http://schemas.microsoft.com/office/drawing/2014/main" id="{ED34F6AD-D957-C148-AE7A-170F2E1E3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54" y="4125827"/>
            <a:ext cx="2626157" cy="262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FB3296-6E81-214F-BADC-6C0B6AAD9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2360" y="1547589"/>
            <a:ext cx="3115681" cy="168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5634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41442"/>
            <a:ext cx="9612312" cy="523220"/>
          </a:xfrm>
        </p:spPr>
        <p:txBody>
          <a:bodyPr wrap="square">
            <a:spAutoFit/>
          </a:bodyPr>
          <a:lstStyle/>
          <a:p>
            <a:pPr eaLnBrk="1"/>
            <a:r>
              <a:rPr lang="en-US" sz="3400" dirty="0">
                <a:latin typeface="Calibri"/>
              </a:rPr>
              <a:t>Fitting &amp; sampling from inhomogeneous Poisson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1798306" y="3120588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72" y="2620222"/>
            <a:ext cx="502410" cy="538728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 bwMode="auto">
          <a:xfrm>
            <a:off x="2053492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49" idx="4"/>
          </p:cNvCxnSpPr>
          <p:nvPr/>
        </p:nvCxnSpPr>
        <p:spPr bwMode="auto">
          <a:xfrm>
            <a:off x="3528144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3456136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709676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55" idx="4"/>
          </p:cNvCxnSpPr>
          <p:nvPr/>
        </p:nvCxnSpPr>
        <p:spPr bwMode="auto">
          <a:xfrm>
            <a:off x="4320232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742124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56" y="3314005"/>
            <a:ext cx="558800" cy="177800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 bwMode="auto">
          <a:xfrm>
            <a:off x="4248224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637668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080" y="3275781"/>
            <a:ext cx="190207" cy="24923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4128" y="3275781"/>
            <a:ext cx="228864" cy="27463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4408" y="3275781"/>
            <a:ext cx="125412" cy="237623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8174172" y="284373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cxnSp>
        <p:nvCxnSpPr>
          <p:cNvPr id="75" name="Straight Connector 74"/>
          <p:cNvCxnSpPr>
            <a:stCxn id="76" idx="4"/>
          </p:cNvCxnSpPr>
          <p:nvPr/>
        </p:nvCxnSpPr>
        <p:spPr bwMode="auto">
          <a:xfrm>
            <a:off x="5112320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5040312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087984" y="1835621"/>
            <a:ext cx="5616624" cy="1296144"/>
            <a:chOff x="3024091" y="2123655"/>
            <a:chExt cx="5616624" cy="1296144"/>
          </a:xfrm>
        </p:grpSpPr>
        <p:cxnSp>
          <p:nvCxnSpPr>
            <p:cNvPr id="32" name="Straight Connector 31"/>
            <p:cNvCxnSpPr>
              <a:endCxn id="33" idx="0"/>
            </p:cNvCxnSpPr>
            <p:nvPr/>
          </p:nvCxnSpPr>
          <p:spPr bwMode="auto">
            <a:xfrm flipV="1">
              <a:off x="3024091" y="2474957"/>
              <a:ext cx="1421484" cy="92772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Arc 32"/>
            <p:cNvSpPr/>
            <p:nvPr/>
          </p:nvSpPr>
          <p:spPr bwMode="auto">
            <a:xfrm>
              <a:off x="4320235" y="2358483"/>
              <a:ext cx="1080120" cy="648073"/>
            </a:xfrm>
            <a:prstGeom prst="arc">
              <a:avLst>
                <a:gd name="adj1" fmla="val 12395245"/>
                <a:gd name="adj2" fmla="val 20915745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Arc 33"/>
            <p:cNvSpPr/>
            <p:nvPr/>
          </p:nvSpPr>
          <p:spPr bwMode="auto">
            <a:xfrm>
              <a:off x="5328347" y="2123655"/>
              <a:ext cx="1080120" cy="648073"/>
            </a:xfrm>
            <a:prstGeom prst="arc">
              <a:avLst>
                <a:gd name="adj1" fmla="val 1650790"/>
                <a:gd name="adj2" fmla="val 1010067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5" name="Straight Connector 34"/>
            <p:cNvCxnSpPr>
              <a:endCxn id="36" idx="2"/>
            </p:cNvCxnSpPr>
            <p:nvPr/>
          </p:nvCxnSpPr>
          <p:spPr bwMode="auto">
            <a:xfrm flipH="1" flipV="1">
              <a:off x="6959475" y="2645912"/>
              <a:ext cx="1681240" cy="7738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Arc 35"/>
            <p:cNvSpPr/>
            <p:nvPr/>
          </p:nvSpPr>
          <p:spPr bwMode="auto">
            <a:xfrm>
              <a:off x="6089904" y="2578608"/>
              <a:ext cx="1080120" cy="648073"/>
            </a:xfrm>
            <a:prstGeom prst="arc">
              <a:avLst>
                <a:gd name="adj1" fmla="val 12832221"/>
                <a:gd name="adj2" fmla="val 1932460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39" name="Straight Connector 38"/>
          <p:cNvCxnSpPr>
            <a:stCxn id="40" idx="4"/>
          </p:cNvCxnSpPr>
          <p:nvPr/>
        </p:nvCxnSpPr>
        <p:spPr bwMode="auto">
          <a:xfrm>
            <a:off x="5472360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Oval 39"/>
          <p:cNvSpPr/>
          <p:nvPr/>
        </p:nvSpPr>
        <p:spPr bwMode="auto">
          <a:xfrm>
            <a:off x="5400352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4" name="Straight Connector 43"/>
          <p:cNvCxnSpPr>
            <a:stCxn id="45" idx="4"/>
          </p:cNvCxnSpPr>
          <p:nvPr/>
        </p:nvCxnSpPr>
        <p:spPr bwMode="auto">
          <a:xfrm>
            <a:off x="5976416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/>
          <p:nvPr/>
        </p:nvSpPr>
        <p:spPr bwMode="auto">
          <a:xfrm>
            <a:off x="5904408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0" name="Straight Connector 49"/>
          <p:cNvCxnSpPr>
            <a:stCxn id="56" idx="4"/>
          </p:cNvCxnSpPr>
          <p:nvPr/>
        </p:nvCxnSpPr>
        <p:spPr bwMode="auto">
          <a:xfrm>
            <a:off x="4032200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/>
          <p:nvPr/>
        </p:nvSpPr>
        <p:spPr bwMode="auto">
          <a:xfrm>
            <a:off x="3960192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2" name="Straight Connector 61"/>
          <p:cNvCxnSpPr>
            <a:stCxn id="63" idx="4"/>
          </p:cNvCxnSpPr>
          <p:nvPr/>
        </p:nvCxnSpPr>
        <p:spPr bwMode="auto">
          <a:xfrm>
            <a:off x="3024088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Oval 62"/>
          <p:cNvSpPr/>
          <p:nvPr/>
        </p:nvSpPr>
        <p:spPr bwMode="auto">
          <a:xfrm>
            <a:off x="2952080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1296" y="3297434"/>
            <a:ext cx="265430" cy="286385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 bwMode="auto">
          <a:xfrm>
            <a:off x="4608264" y="3419797"/>
            <a:ext cx="274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A25FB0F-86DA-454D-A831-2D2FBAD25D14}"/>
              </a:ext>
            </a:extLst>
          </p:cNvPr>
          <p:cNvGrpSpPr>
            <a:grpSpLocks noChangeAspect="1"/>
          </p:cNvGrpSpPr>
          <p:nvPr/>
        </p:nvGrpSpPr>
        <p:grpSpPr>
          <a:xfrm>
            <a:off x="5400352" y="3851845"/>
            <a:ext cx="4536499" cy="762260"/>
            <a:chOff x="1117718" y="4527452"/>
            <a:chExt cx="5040560" cy="846956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24071" y="4795953"/>
              <a:ext cx="469911" cy="36004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85870" y="4527452"/>
              <a:ext cx="484046" cy="79972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4286070" y="4579929"/>
              <a:ext cx="1872208" cy="794479"/>
              <a:chOff x="4896296" y="6444133"/>
              <a:chExt cx="1872208" cy="794479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6296" y="6444133"/>
                <a:ext cx="1872208" cy="794479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 bwMode="auto">
              <a:xfrm>
                <a:off x="5688384" y="6660157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0392" y="6660157"/>
                <a:ext cx="245100" cy="414784"/>
              </a:xfrm>
              <a:prstGeom prst="rect">
                <a:avLst/>
              </a:prstGeom>
            </p:spPr>
          </p:pic>
        </p:grpSp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19124" y="4737965"/>
              <a:ext cx="385757" cy="432048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154625" y="4723945"/>
              <a:ext cx="131445" cy="48196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05766" y="4795953"/>
              <a:ext cx="252868" cy="35699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17718" y="4795953"/>
              <a:ext cx="1224136" cy="244827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491696" y="5056783"/>
              <a:ext cx="457598" cy="315234"/>
            </a:xfrm>
            <a:prstGeom prst="rect">
              <a:avLst/>
            </a:prstGeom>
          </p:spPr>
        </p:pic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E5C2C900-31BA-1A43-9A04-268118A241CA}"/>
              </a:ext>
            </a:extLst>
          </p:cNvPr>
          <p:cNvSpPr/>
          <p:nvPr/>
        </p:nvSpPr>
        <p:spPr>
          <a:xfrm>
            <a:off x="503808" y="392385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charset="0"/>
              </a:rPr>
              <a:t>Fitting by maximum likelihood:</a:t>
            </a:r>
            <a:endParaRPr lang="en-US" sz="2800" b="1" dirty="0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D746BED4-1031-E548-BF57-CBEC41AA18B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75401" y="1895370"/>
            <a:ext cx="1659267" cy="344210"/>
          </a:xfrm>
          <a:prstGeom prst="rect">
            <a:avLst/>
          </a:prstGeom>
        </p:spPr>
      </p:pic>
      <p:sp>
        <p:nvSpPr>
          <p:cNvPr id="98" name="Slide Number Placeholder 3">
            <a:extLst>
              <a:ext uri="{FF2B5EF4-FFF2-40B4-BE49-F238E27FC236}">
                <a16:creationId xmlns:a16="http://schemas.microsoft.com/office/drawing/2014/main" id="{DE3856DD-FF97-A946-9461-909FF46E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865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20</a:t>
            </a:fld>
            <a:endParaRPr lang="fi-FI" dirty="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05D7FE58-88EC-2341-B028-3435C0182855}"/>
              </a:ext>
            </a:extLst>
          </p:cNvPr>
          <p:cNvSpPr/>
          <p:nvPr/>
        </p:nvSpPr>
        <p:spPr>
          <a:xfrm>
            <a:off x="503808" y="4715941"/>
            <a:ext cx="9793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charset="0"/>
              </a:rPr>
              <a:t>Sampling using thinning (reject. sampling) + inverse sampling:</a:t>
            </a:r>
            <a:endParaRPr lang="en-US" sz="2800" b="1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58809B4-F96E-9F45-A5C0-5E01A9340036}"/>
              </a:ext>
            </a:extLst>
          </p:cNvPr>
          <p:cNvSpPr/>
          <p:nvPr/>
        </p:nvSpPr>
        <p:spPr>
          <a:xfrm>
            <a:off x="863848" y="5364013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Sample     from Poisson process with intensity</a:t>
            </a:r>
            <a:br>
              <a:rPr lang="en-US" sz="2400" b="1" dirty="0">
                <a:solidFill>
                  <a:srgbClr val="000000"/>
                </a:solidFill>
                <a:latin typeface="Calibri" charset="0"/>
              </a:rPr>
            </a:b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using inverse sampling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0F8FFE-9140-9543-8AB6-DCC40B7354CC}"/>
              </a:ext>
            </a:extLst>
          </p:cNvPr>
          <p:cNvSpPr/>
          <p:nvPr/>
        </p:nvSpPr>
        <p:spPr>
          <a:xfrm>
            <a:off x="863848" y="6804173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Keep the sample if </a:t>
            </a:r>
          </a:p>
        </p:txBody>
      </p:sp>
      <p:pic>
        <p:nvPicPr>
          <p:cNvPr id="198" name="Picture 197">
            <a:extLst>
              <a:ext uri="{FF2B5EF4-FFF2-40B4-BE49-F238E27FC236}">
                <a16:creationId xmlns:a16="http://schemas.microsoft.com/office/drawing/2014/main" id="{9DE5E4FD-E6BE-BA4C-8FE4-EC7A4ACAF3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6016" y="5495025"/>
            <a:ext cx="144016" cy="272873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B4DC8B54-D3CD-2141-8D83-57656F28A8C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18226" y="5468165"/>
            <a:ext cx="270358" cy="371741"/>
          </a:xfrm>
          <a:prstGeom prst="rect">
            <a:avLst/>
          </a:prstGeom>
        </p:spPr>
      </p:pic>
      <p:sp>
        <p:nvSpPr>
          <p:cNvPr id="218" name="Rectangle 217">
            <a:extLst>
              <a:ext uri="{FF2B5EF4-FFF2-40B4-BE49-F238E27FC236}">
                <a16:creationId xmlns:a16="http://schemas.microsoft.com/office/drawing/2014/main" id="{CEFF68A2-F070-7E49-B3A3-9E8AFE166673}"/>
              </a:ext>
            </a:extLst>
          </p:cNvPr>
          <p:cNvSpPr/>
          <p:nvPr/>
        </p:nvSpPr>
        <p:spPr>
          <a:xfrm>
            <a:off x="863848" y="6228109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Generate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18A99187-601D-F24C-82AF-9AE223F6A5AE}"/>
              </a:ext>
            </a:extLst>
          </p:cNvPr>
          <p:cNvSpPr/>
          <p:nvPr/>
        </p:nvSpPr>
        <p:spPr>
          <a:xfrm>
            <a:off x="6336455" y="6401743"/>
            <a:ext cx="2088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charset="0"/>
              </a:rPr>
              <a:t>Keep sample with prob. </a:t>
            </a:r>
            <a:endParaRPr lang="en-US" sz="2000" b="1" dirty="0"/>
          </a:p>
        </p:txBody>
      </p:sp>
      <p:sp>
        <p:nvSpPr>
          <p:cNvPr id="220" name="Left Brace 219">
            <a:extLst>
              <a:ext uri="{FF2B5EF4-FFF2-40B4-BE49-F238E27FC236}">
                <a16:creationId xmlns:a16="http://schemas.microsoft.com/office/drawing/2014/main" id="{7114DEAC-5D2E-6941-9AA6-FB04D9016A12}"/>
              </a:ext>
            </a:extLst>
          </p:cNvPr>
          <p:cNvSpPr/>
          <p:nvPr/>
        </p:nvSpPr>
        <p:spPr bwMode="auto">
          <a:xfrm rot="10800000">
            <a:off x="5976417" y="6296573"/>
            <a:ext cx="216024" cy="96926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FA71DBD-259E-CB49-B006-1D2361E1790C}"/>
              </a:ext>
            </a:extLst>
          </p:cNvPr>
          <p:cNvGrpSpPr/>
          <p:nvPr/>
        </p:nvGrpSpPr>
        <p:grpSpPr>
          <a:xfrm>
            <a:off x="7128545" y="6761784"/>
            <a:ext cx="792092" cy="360038"/>
            <a:chOff x="8640712" y="6804175"/>
            <a:chExt cx="792092" cy="360038"/>
          </a:xfrm>
        </p:grpSpPr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id="{25F04283-9A39-1042-A3D9-A3B8CB4CB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640712" y="6816974"/>
              <a:ext cx="504056" cy="347239"/>
            </a:xfrm>
            <a:prstGeom prst="rect">
              <a:avLst/>
            </a:prstGeom>
          </p:spPr>
        </p:pic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C1C1D22B-1615-0345-BE2F-43336BAAF4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92336" y="6804175"/>
              <a:ext cx="340468" cy="352839"/>
              <a:chOff x="9432800" y="6846487"/>
              <a:chExt cx="486382" cy="504056"/>
            </a:xfrm>
          </p:grpSpPr>
          <p:pic>
            <p:nvPicPr>
              <p:cNvPr id="224" name="Picture 223">
                <a:extLst>
                  <a:ext uri="{FF2B5EF4-FFF2-40B4-BE49-F238E27FC236}">
                    <a16:creationId xmlns:a16="http://schemas.microsoft.com/office/drawing/2014/main" id="{AAF095E5-412F-2341-ABD5-64F9E0726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32800" y="6846487"/>
                <a:ext cx="238763" cy="504056"/>
              </a:xfrm>
              <a:prstGeom prst="rect">
                <a:avLst/>
              </a:prstGeom>
            </p:spPr>
          </p:pic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04214805-BD9B-5640-9ECA-CF3F1D1FDB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48824" y="6951901"/>
                <a:ext cx="270358" cy="371741"/>
              </a:xfrm>
              <a:prstGeom prst="rect">
                <a:avLst/>
              </a:prstGeom>
            </p:spPr>
          </p:pic>
        </p:grpSp>
      </p:grpSp>
      <p:pic>
        <p:nvPicPr>
          <p:cNvPr id="226" name="Picture 225">
            <a:extLst>
              <a:ext uri="{FF2B5EF4-FFF2-40B4-BE49-F238E27FC236}">
                <a16:creationId xmlns:a16="http://schemas.microsoft.com/office/drawing/2014/main" id="{C051772E-1B8B-E149-86C6-21FED64980D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28144" y="6342011"/>
            <a:ext cx="1656184" cy="334275"/>
          </a:xfrm>
          <a:prstGeom prst="rect">
            <a:avLst/>
          </a:prstGeom>
        </p:spPr>
      </p:pic>
      <p:grpSp>
        <p:nvGrpSpPr>
          <p:cNvPr id="227" name="Group 226">
            <a:extLst>
              <a:ext uri="{FF2B5EF4-FFF2-40B4-BE49-F238E27FC236}">
                <a16:creationId xmlns:a16="http://schemas.microsoft.com/office/drawing/2014/main" id="{DDD0E7F6-CD2A-134F-9C95-423F5EF4AEC4}"/>
              </a:ext>
            </a:extLst>
          </p:cNvPr>
          <p:cNvGrpSpPr/>
          <p:nvPr/>
        </p:nvGrpSpPr>
        <p:grpSpPr>
          <a:xfrm>
            <a:off x="4625938" y="6761782"/>
            <a:ext cx="1062446" cy="504056"/>
            <a:chOff x="5040312" y="6876181"/>
            <a:chExt cx="1062446" cy="504056"/>
          </a:xfrm>
        </p:grpSpPr>
        <p:pic>
          <p:nvPicPr>
            <p:cNvPr id="228" name="Picture 227">
              <a:extLst>
                <a:ext uri="{FF2B5EF4-FFF2-40B4-BE49-F238E27FC236}">
                  <a16:creationId xmlns:a16="http://schemas.microsoft.com/office/drawing/2014/main" id="{6A3BDE74-8924-D144-BCF3-76C724EA5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647971" y="6876181"/>
              <a:ext cx="238763" cy="504056"/>
            </a:xfrm>
            <a:prstGeom prst="rect">
              <a:avLst/>
            </a:prstGeom>
          </p:spPr>
        </p:pic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AC1F90BF-FDF3-4042-B2CF-01A103889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832400" y="6981595"/>
              <a:ext cx="270358" cy="371741"/>
            </a:xfrm>
            <a:prstGeom prst="rect">
              <a:avLst/>
            </a:prstGeom>
          </p:spPr>
        </p:pic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F3FB54E7-5D74-BF4C-91D7-3D35F189A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040312" y="6952877"/>
              <a:ext cx="620361" cy="427360"/>
            </a:xfrm>
            <a:prstGeom prst="rect">
              <a:avLst/>
            </a:prstGeom>
          </p:spPr>
        </p:pic>
      </p:grpSp>
      <p:pic>
        <p:nvPicPr>
          <p:cNvPr id="231" name="Picture 230">
            <a:extLst>
              <a:ext uri="{FF2B5EF4-FFF2-40B4-BE49-F238E27FC236}">
                <a16:creationId xmlns:a16="http://schemas.microsoft.com/office/drawing/2014/main" id="{80D4A187-B0D6-BB4B-8BD5-A710DA39587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056" y="6367907"/>
            <a:ext cx="684999" cy="321867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6833CD30-1095-974F-B611-0178FF5114F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03344" y="6833790"/>
            <a:ext cx="70492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1557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21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Terminating (or survival) process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1798306" y="3120588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72" y="2620222"/>
            <a:ext cx="502410" cy="538728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 bwMode="auto">
          <a:xfrm>
            <a:off x="2053492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742124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56" y="3314005"/>
            <a:ext cx="558800" cy="1778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232" y="3275781"/>
            <a:ext cx="125412" cy="237623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8174172" y="284373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1223888" y="4139877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Intensity of a terminating (or survival) process</a:t>
            </a:r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1295896" y="5436021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Observations: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71960" y="597317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Limited number of occurrences</a:t>
            </a:r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2087984" y="2108547"/>
            <a:ext cx="2707502" cy="1023218"/>
            <a:chOff x="3024091" y="2123655"/>
            <a:chExt cx="3384376" cy="1279022"/>
          </a:xfrm>
        </p:grpSpPr>
        <p:cxnSp>
          <p:nvCxnSpPr>
            <p:cNvPr id="32" name="Straight Connector 31"/>
            <p:cNvCxnSpPr>
              <a:endCxn id="33" idx="0"/>
            </p:cNvCxnSpPr>
            <p:nvPr/>
          </p:nvCxnSpPr>
          <p:spPr bwMode="auto">
            <a:xfrm flipV="1">
              <a:off x="3024091" y="2474957"/>
              <a:ext cx="1421484" cy="92772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Arc 32"/>
            <p:cNvSpPr/>
            <p:nvPr/>
          </p:nvSpPr>
          <p:spPr bwMode="auto">
            <a:xfrm>
              <a:off x="4320235" y="2358483"/>
              <a:ext cx="1080120" cy="648073"/>
            </a:xfrm>
            <a:prstGeom prst="arc">
              <a:avLst>
                <a:gd name="adj1" fmla="val 12395245"/>
                <a:gd name="adj2" fmla="val 20915745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Arc 33"/>
            <p:cNvSpPr/>
            <p:nvPr/>
          </p:nvSpPr>
          <p:spPr bwMode="auto">
            <a:xfrm>
              <a:off x="5328347" y="2123655"/>
              <a:ext cx="1080120" cy="648073"/>
            </a:xfrm>
            <a:prstGeom prst="arc">
              <a:avLst>
                <a:gd name="adj1" fmla="val 4751782"/>
                <a:gd name="adj2" fmla="val 1010067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 bwMode="auto">
          <a:xfrm flipV="1">
            <a:off x="4392240" y="2627709"/>
            <a:ext cx="0" cy="5040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5" idx="4"/>
          </p:cNvCxnSpPr>
          <p:nvPr/>
        </p:nvCxnSpPr>
        <p:spPr bwMode="auto">
          <a:xfrm>
            <a:off x="4392240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4320232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8104" y="4679493"/>
            <a:ext cx="3816424" cy="612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8534" y="4787949"/>
            <a:ext cx="738082" cy="43204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104" y="4703827"/>
            <a:ext cx="3816424" cy="58817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 rot="19918510">
            <a:off x="6844547" y="5603752"/>
            <a:ext cx="2572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accent2"/>
                </a:solidFill>
                <a:latin typeface="Calibri" charset="0"/>
              </a:rPr>
              <a:t>Try sampling and fitting!</a:t>
            </a:r>
            <a:endParaRPr lang="en-US" sz="3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62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71"/>
          <p:cNvSpPr/>
          <p:nvPr/>
        </p:nvSpPr>
        <p:spPr>
          <a:xfrm flipH="1">
            <a:off x="3600152" y="1907629"/>
            <a:ext cx="648072" cy="329184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22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Self-exciting (or Hawkes) process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72" y="1972150"/>
            <a:ext cx="502410" cy="538728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 bwMode="auto">
          <a:xfrm>
            <a:off x="2053492" y="169160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3312120" y="190762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7742124" y="169160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56" y="2665933"/>
            <a:ext cx="558800" cy="177800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 bwMode="auto">
          <a:xfrm>
            <a:off x="3528144" y="190762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7897" y="2627709"/>
            <a:ext cx="190207" cy="24923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280" y="2627709"/>
            <a:ext cx="228864" cy="27463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0192" y="2627709"/>
            <a:ext cx="125412" cy="237623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8174172" y="2195661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359792" y="390884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Intensity of self-exciting </a:t>
            </a:r>
            <a:br>
              <a:rPr lang="en-US" sz="2400" b="1" dirty="0">
                <a:latin typeface="Calibri" charset="0"/>
              </a:rPr>
            </a:br>
            <a:r>
              <a:rPr lang="en-US" sz="2400" b="1" dirty="0">
                <a:latin typeface="Calibri" charset="0"/>
              </a:rPr>
              <a:t>(or Hawkes) process:</a:t>
            </a:r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431800" y="5580037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Observations: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07864" y="6113710"/>
            <a:ext cx="72008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Clustered (or bursty) occurrence of events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Intensity is stochastic and history dependent</a:t>
            </a:r>
          </a:p>
        </p:txBody>
      </p:sp>
      <p:sp>
        <p:nvSpPr>
          <p:cNvPr id="56" name="Oval 55"/>
          <p:cNvSpPr/>
          <p:nvPr/>
        </p:nvSpPr>
        <p:spPr bwMode="auto">
          <a:xfrm>
            <a:off x="3960192" y="190762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2952080" y="190762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3306" y="3995861"/>
            <a:ext cx="6007526" cy="951111"/>
          </a:xfrm>
          <a:prstGeom prst="rect">
            <a:avLst/>
          </a:prstGeom>
        </p:spPr>
      </p:pic>
      <p:sp>
        <p:nvSpPr>
          <p:cNvPr id="41" name="Left Brace 40"/>
          <p:cNvSpPr/>
          <p:nvPr/>
        </p:nvSpPr>
        <p:spPr bwMode="auto">
          <a:xfrm rot="5400000" flipV="1">
            <a:off x="8712720" y="3347789"/>
            <a:ext cx="288032" cy="1584176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24949" y="3246165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History, </a:t>
            </a:r>
            <a:endParaRPr lang="en-US" sz="2400" b="1" dirty="0"/>
          </a:p>
        </p:txBody>
      </p:sp>
      <p:sp>
        <p:nvSpPr>
          <p:cNvPr id="64" name="Left Brace 63"/>
          <p:cNvSpPr/>
          <p:nvPr/>
        </p:nvSpPr>
        <p:spPr bwMode="auto">
          <a:xfrm rot="16200000">
            <a:off x="2806933" y="2052778"/>
            <a:ext cx="429768" cy="201168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5069" y="3335785"/>
            <a:ext cx="655123" cy="372045"/>
          </a:xfrm>
          <a:prstGeom prst="rect">
            <a:avLst/>
          </a:prstGeom>
        </p:spPr>
      </p:pic>
      <p:cxnSp>
        <p:nvCxnSpPr>
          <p:cNvPr id="78" name="Straight Connector 77"/>
          <p:cNvCxnSpPr/>
          <p:nvPr/>
        </p:nvCxnSpPr>
        <p:spPr bwMode="auto">
          <a:xfrm>
            <a:off x="4032200" y="1874520"/>
            <a:ext cx="0" cy="329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Rectangle 79"/>
          <p:cNvSpPr/>
          <p:nvPr/>
        </p:nvSpPr>
        <p:spPr bwMode="auto">
          <a:xfrm>
            <a:off x="4032200" y="2123653"/>
            <a:ext cx="432048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Freeform 69"/>
          <p:cNvSpPr/>
          <p:nvPr/>
        </p:nvSpPr>
        <p:spPr>
          <a:xfrm flipH="1">
            <a:off x="3384128" y="2051645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3600152" y="2221992"/>
            <a:ext cx="432048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0" name="Straight Connector 49"/>
          <p:cNvCxnSpPr>
            <a:stCxn id="56" idx="4"/>
          </p:cNvCxnSpPr>
          <p:nvPr/>
        </p:nvCxnSpPr>
        <p:spPr bwMode="auto">
          <a:xfrm>
            <a:off x="4032200" y="205164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63" idx="4"/>
          </p:cNvCxnSpPr>
          <p:nvPr/>
        </p:nvCxnSpPr>
        <p:spPr bwMode="auto">
          <a:xfrm>
            <a:off x="3024088" y="205164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2087984" y="2411685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Freeform 67"/>
          <p:cNvSpPr/>
          <p:nvPr/>
        </p:nvSpPr>
        <p:spPr>
          <a:xfrm flipH="1">
            <a:off x="3024088" y="2123653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68" idx="2"/>
          </p:cNvCxnSpPr>
          <p:nvPr/>
        </p:nvCxnSpPr>
        <p:spPr bwMode="auto">
          <a:xfrm>
            <a:off x="3024088" y="2123653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Freeform 73"/>
          <p:cNvSpPr/>
          <p:nvPr/>
        </p:nvSpPr>
        <p:spPr>
          <a:xfrm flipH="1">
            <a:off x="4032200" y="1874520"/>
            <a:ext cx="648072" cy="265176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4608264" y="2139696"/>
            <a:ext cx="3096344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384128" y="2339677"/>
            <a:ext cx="432048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8" name="Straight Connector 47"/>
          <p:cNvCxnSpPr>
            <a:stCxn id="49" idx="4"/>
          </p:cNvCxnSpPr>
          <p:nvPr/>
        </p:nvCxnSpPr>
        <p:spPr bwMode="auto">
          <a:xfrm>
            <a:off x="3384128" y="205164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70" idx="2"/>
          </p:cNvCxnSpPr>
          <p:nvPr/>
        </p:nvCxnSpPr>
        <p:spPr bwMode="auto">
          <a:xfrm>
            <a:off x="3384128" y="2051645"/>
            <a:ext cx="0" cy="3108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600152" y="205164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stCxn id="72" idx="2"/>
          </p:cNvCxnSpPr>
          <p:nvPr/>
        </p:nvCxnSpPr>
        <p:spPr bwMode="auto">
          <a:xfrm>
            <a:off x="3600152" y="1907629"/>
            <a:ext cx="0" cy="329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1296" y="2660904"/>
            <a:ext cx="246888" cy="266379"/>
          </a:xfrm>
          <a:prstGeom prst="rect">
            <a:avLst/>
          </a:prstGeom>
        </p:spPr>
      </p:pic>
      <p:sp>
        <p:nvSpPr>
          <p:cNvPr id="82" name="Freeform 81"/>
          <p:cNvSpPr/>
          <p:nvPr/>
        </p:nvSpPr>
        <p:spPr>
          <a:xfrm flipH="1">
            <a:off x="8609850" y="3347789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8609850" y="3347789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Rectangle 83"/>
          <p:cNvSpPr/>
          <p:nvPr/>
        </p:nvSpPr>
        <p:spPr>
          <a:xfrm>
            <a:off x="7848624" y="3595751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charset="0"/>
              </a:rPr>
              <a:t>Triggering kernel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8321818" y="3635821"/>
            <a:ext cx="1224136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86" name="Straight Arrow Connector 85"/>
          <p:cNvCxnSpPr/>
          <p:nvPr/>
        </p:nvCxnSpPr>
        <p:spPr bwMode="auto">
          <a:xfrm flipH="1" flipV="1">
            <a:off x="8321818" y="3203773"/>
            <a:ext cx="8384" cy="4404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2280" y="5003973"/>
            <a:ext cx="3672408" cy="506539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 bwMode="auto">
          <a:xfrm flipV="1">
            <a:off x="1798306" y="2472516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18311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332" y="1615653"/>
            <a:ext cx="373084" cy="363984"/>
          </a:xfrm>
          <a:prstGeom prst="rect">
            <a:avLst/>
          </a:prstGeom>
        </p:spPr>
      </p:pic>
      <p:sp>
        <p:nvSpPr>
          <p:cNvPr id="72" name="Freeform 71"/>
          <p:cNvSpPr/>
          <p:nvPr/>
        </p:nvSpPr>
        <p:spPr>
          <a:xfrm flipH="1">
            <a:off x="3600152" y="2137047"/>
            <a:ext cx="1152128" cy="418653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2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>
                <a:latin typeface="Calibri"/>
              </a:rPr>
              <a:t>Fitting a Hawkes process from a recorded timeline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72" y="2201569"/>
            <a:ext cx="502410" cy="538728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 bwMode="auto">
          <a:xfrm>
            <a:off x="2053492" y="1921024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3312120" y="2137048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7742124" y="1921024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56" y="2893134"/>
            <a:ext cx="558800" cy="177800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 bwMode="auto">
          <a:xfrm>
            <a:off x="3528144" y="2137048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7897" y="2854910"/>
            <a:ext cx="190207" cy="24923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9280" y="2854910"/>
            <a:ext cx="228864" cy="274637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8174172" y="2425080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sp>
        <p:nvSpPr>
          <p:cNvPr id="63" name="Oval 62"/>
          <p:cNvSpPr/>
          <p:nvPr/>
        </p:nvSpPr>
        <p:spPr bwMode="auto">
          <a:xfrm>
            <a:off x="2952080" y="2137048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Freeform 69"/>
          <p:cNvSpPr/>
          <p:nvPr/>
        </p:nvSpPr>
        <p:spPr>
          <a:xfrm flipH="1">
            <a:off x="3384128" y="2281064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3600152" y="2451411"/>
            <a:ext cx="432048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2" name="Straight Connector 61"/>
          <p:cNvCxnSpPr>
            <a:stCxn id="63" idx="4"/>
          </p:cNvCxnSpPr>
          <p:nvPr/>
        </p:nvCxnSpPr>
        <p:spPr bwMode="auto">
          <a:xfrm>
            <a:off x="3024088" y="2281064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2087984" y="2641104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Freeform 67"/>
          <p:cNvSpPr/>
          <p:nvPr/>
        </p:nvSpPr>
        <p:spPr>
          <a:xfrm flipH="1">
            <a:off x="3024088" y="2353072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68" idx="2"/>
          </p:cNvCxnSpPr>
          <p:nvPr/>
        </p:nvCxnSpPr>
        <p:spPr bwMode="auto">
          <a:xfrm>
            <a:off x="3024088" y="2353072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4680272" y="2555701"/>
            <a:ext cx="3024336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384128" y="2569096"/>
            <a:ext cx="432048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8" name="Straight Connector 47"/>
          <p:cNvCxnSpPr>
            <a:stCxn id="49" idx="4"/>
          </p:cNvCxnSpPr>
          <p:nvPr/>
        </p:nvCxnSpPr>
        <p:spPr bwMode="auto">
          <a:xfrm>
            <a:off x="3384128" y="2281064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70" idx="2"/>
          </p:cNvCxnSpPr>
          <p:nvPr/>
        </p:nvCxnSpPr>
        <p:spPr bwMode="auto">
          <a:xfrm>
            <a:off x="3384128" y="2281064"/>
            <a:ext cx="0" cy="3108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600152" y="2281064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stCxn id="72" idx="2"/>
          </p:cNvCxnSpPr>
          <p:nvPr/>
        </p:nvCxnSpPr>
        <p:spPr bwMode="auto">
          <a:xfrm>
            <a:off x="3600152" y="2137047"/>
            <a:ext cx="0" cy="3291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600152" y="2195661"/>
            <a:ext cx="374441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1798306" y="2699717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4260" y="1619597"/>
            <a:ext cx="526212" cy="360040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 bwMode="auto">
          <a:xfrm flipH="1">
            <a:off x="5472360" y="1979637"/>
            <a:ext cx="360040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6336" y="1677203"/>
            <a:ext cx="288032" cy="2304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3880" y="1619597"/>
            <a:ext cx="402456" cy="38926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1296" y="2887286"/>
            <a:ext cx="246888" cy="266379"/>
          </a:xfrm>
          <a:prstGeom prst="rect">
            <a:avLst/>
          </a:prstGeom>
        </p:spPr>
      </p:pic>
      <p:sp>
        <p:nvSpPr>
          <p:cNvPr id="121" name="Rectangle 120"/>
          <p:cNvSpPr/>
          <p:nvPr/>
        </p:nvSpPr>
        <p:spPr>
          <a:xfrm>
            <a:off x="6235057" y="3949080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charset="0"/>
              </a:rPr>
              <a:t>The max. likelihood </a:t>
            </a:r>
            <a:br>
              <a:rPr lang="en-US" sz="2000" b="1" dirty="0">
                <a:latin typeface="Calibri" charset="0"/>
              </a:rPr>
            </a:br>
            <a:r>
              <a:rPr lang="en-US" sz="2000" b="1" dirty="0">
                <a:latin typeface="Calibri" charset="0"/>
              </a:rPr>
              <a:t>is </a:t>
            </a:r>
            <a:r>
              <a:rPr lang="en-US" sz="2000" b="1" dirty="0">
                <a:solidFill>
                  <a:srgbClr val="009900"/>
                </a:solidFill>
                <a:latin typeface="Calibri" charset="0"/>
              </a:rPr>
              <a:t>jointly </a:t>
            </a:r>
            <a:r>
              <a:rPr lang="en-US" sz="2000" b="1" dirty="0">
                <a:solidFill>
                  <a:srgbClr val="008000"/>
                </a:solidFill>
                <a:latin typeface="Calibri" charset="0"/>
              </a:rPr>
              <a:t>convex</a:t>
            </a:r>
            <a:br>
              <a:rPr lang="en-US" sz="2000" b="1" dirty="0">
                <a:solidFill>
                  <a:srgbClr val="008000"/>
                </a:solidFill>
                <a:latin typeface="Calibri" charset="0"/>
              </a:rPr>
            </a:br>
            <a:r>
              <a:rPr lang="en-US" sz="2000" b="1" dirty="0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en-US" sz="2000" b="1" dirty="0">
                <a:latin typeface="Calibri" charset="0"/>
              </a:rPr>
              <a:t>in     and </a:t>
            </a:r>
            <a:endParaRPr lang="en-US" sz="2000" b="1" dirty="0"/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0481" y="4296925"/>
            <a:ext cx="1224136" cy="244827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8513" y="4584958"/>
            <a:ext cx="209479" cy="288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26545" y="4604496"/>
            <a:ext cx="242476" cy="2160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54537" y="4728973"/>
            <a:ext cx="85077" cy="1183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46625" y="4011262"/>
            <a:ext cx="3745208" cy="933736"/>
          </a:xfrm>
          <a:prstGeom prst="rect">
            <a:avLst/>
          </a:prstGeom>
        </p:spPr>
      </p:pic>
      <p:sp>
        <p:nvSpPr>
          <p:cNvPr id="163" name="Left Brace 162"/>
          <p:cNvSpPr/>
          <p:nvPr/>
        </p:nvSpPr>
        <p:spPr bwMode="auto">
          <a:xfrm rot="10800000">
            <a:off x="6307066" y="3975733"/>
            <a:ext cx="216024" cy="96926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4" name="Picture 1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5738" y="4656966"/>
            <a:ext cx="209479" cy="288032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9273" y="4656966"/>
            <a:ext cx="242476" cy="21602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1B6DAECB-38AE-5F4D-AF19-3972AC623E7F}"/>
              </a:ext>
            </a:extLst>
          </p:cNvPr>
          <p:cNvSpPr/>
          <p:nvPr/>
        </p:nvSpPr>
        <p:spPr>
          <a:xfrm>
            <a:off x="518911" y="3325769"/>
            <a:ext cx="4953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charset="0"/>
              </a:rPr>
              <a:t>Fitting by maximum likelihood:</a:t>
            </a:r>
            <a:endParaRPr lang="en-US" sz="2800" b="1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E1FFBDB-228D-E946-A424-05B05080BFF9}"/>
              </a:ext>
            </a:extLst>
          </p:cNvPr>
          <p:cNvSpPr/>
          <p:nvPr/>
        </p:nvSpPr>
        <p:spPr>
          <a:xfrm>
            <a:off x="503808" y="5200833"/>
            <a:ext cx="9793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charset="0"/>
              </a:rPr>
              <a:t>Sampling using thinning (reject. sampling) + inverse sampling:</a:t>
            </a:r>
            <a:endParaRPr lang="en-US" sz="2800" b="1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A0A0B28-9954-E148-A2C3-086ED1FAFF41}"/>
              </a:ext>
            </a:extLst>
          </p:cNvPr>
          <p:cNvSpPr/>
          <p:nvPr/>
        </p:nvSpPr>
        <p:spPr>
          <a:xfrm>
            <a:off x="1019354" y="5842889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Key idea: the maximum of the intensity         changes </a:t>
            </a:r>
            <a:br>
              <a:rPr lang="en-US" sz="2400" b="1" dirty="0">
                <a:solidFill>
                  <a:srgbClr val="000000"/>
                </a:solidFill>
                <a:latin typeface="Calibri" charset="0"/>
              </a:rPr>
            </a:b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over time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383F2289-9A50-5E4B-B6B0-DCC62BBEA5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3070" y="5882914"/>
            <a:ext cx="402456" cy="3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3018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reeform 182"/>
          <p:cNvSpPr/>
          <p:nvPr/>
        </p:nvSpPr>
        <p:spPr>
          <a:xfrm flipH="1">
            <a:off x="6958584" y="6257974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4" name="Group 22533"/>
          <p:cNvGrpSpPr/>
          <p:nvPr/>
        </p:nvGrpSpPr>
        <p:grpSpPr>
          <a:xfrm>
            <a:off x="6120432" y="6103662"/>
            <a:ext cx="2808312" cy="658368"/>
            <a:chOff x="6120432" y="6361829"/>
            <a:chExt cx="4295065" cy="658368"/>
          </a:xfrm>
        </p:grpSpPr>
        <p:sp>
          <p:nvSpPr>
            <p:cNvPr id="169" name="Freeform 168"/>
            <p:cNvSpPr/>
            <p:nvPr/>
          </p:nvSpPr>
          <p:spPr>
            <a:xfrm flipH="1">
              <a:off x="7632600" y="6394938"/>
              <a:ext cx="648072" cy="329184"/>
            </a:xfrm>
            <a:custGeom>
              <a:avLst/>
              <a:gdLst>
                <a:gd name="connsiteX0" fmla="*/ 0 w 3340100"/>
                <a:gd name="connsiteY0" fmla="*/ 2045737 h 2045737"/>
                <a:gd name="connsiteX1" fmla="*/ 1257300 w 3340100"/>
                <a:gd name="connsiteY1" fmla="*/ 1423437 h 2045737"/>
                <a:gd name="connsiteX2" fmla="*/ 2819400 w 3340100"/>
                <a:gd name="connsiteY2" fmla="*/ 89937 h 2045737"/>
                <a:gd name="connsiteX3" fmla="*/ 3340100 w 3340100"/>
                <a:gd name="connsiteY3" fmla="*/ 229637 h 2045737"/>
                <a:gd name="connsiteX0" fmla="*/ 0 w 3340100"/>
                <a:gd name="connsiteY0" fmla="*/ 2045737 h 2045737"/>
                <a:gd name="connsiteX1" fmla="*/ 1257300 w 3340100"/>
                <a:gd name="connsiteY1" fmla="*/ 1423437 h 2045737"/>
                <a:gd name="connsiteX2" fmla="*/ 2819400 w 3340100"/>
                <a:gd name="connsiteY2" fmla="*/ 89937 h 2045737"/>
                <a:gd name="connsiteX3" fmla="*/ 3340100 w 3340100"/>
                <a:gd name="connsiteY3" fmla="*/ 229637 h 2045737"/>
                <a:gd name="connsiteX0" fmla="*/ 0 w 3340100"/>
                <a:gd name="connsiteY0" fmla="*/ 2014567 h 2014567"/>
                <a:gd name="connsiteX1" fmla="*/ 1490382 w 3340100"/>
                <a:gd name="connsiteY1" fmla="*/ 970926 h 2014567"/>
                <a:gd name="connsiteX2" fmla="*/ 2819400 w 3340100"/>
                <a:gd name="connsiteY2" fmla="*/ 58767 h 2014567"/>
                <a:gd name="connsiteX3" fmla="*/ 3340100 w 3340100"/>
                <a:gd name="connsiteY3" fmla="*/ 198467 h 2014567"/>
                <a:gd name="connsiteX0" fmla="*/ 0 w 3340100"/>
                <a:gd name="connsiteY0" fmla="*/ 2014567 h 2014567"/>
                <a:gd name="connsiteX1" fmla="*/ 1490382 w 3340100"/>
                <a:gd name="connsiteY1" fmla="*/ 970926 h 2014567"/>
                <a:gd name="connsiteX2" fmla="*/ 2819400 w 3340100"/>
                <a:gd name="connsiteY2" fmla="*/ 58767 h 2014567"/>
                <a:gd name="connsiteX3" fmla="*/ 3340100 w 3340100"/>
                <a:gd name="connsiteY3" fmla="*/ 198467 h 2014567"/>
                <a:gd name="connsiteX0" fmla="*/ 0 w 3340100"/>
                <a:gd name="connsiteY0" fmla="*/ 1995354 h 1995354"/>
                <a:gd name="connsiteX1" fmla="*/ 1705535 w 3340100"/>
                <a:gd name="connsiteY1" fmla="*/ 691736 h 1995354"/>
                <a:gd name="connsiteX2" fmla="*/ 2819400 w 3340100"/>
                <a:gd name="connsiteY2" fmla="*/ 39554 h 1995354"/>
                <a:gd name="connsiteX3" fmla="*/ 3340100 w 3340100"/>
                <a:gd name="connsiteY3" fmla="*/ 179254 h 1995354"/>
                <a:gd name="connsiteX0" fmla="*/ 0 w 3340100"/>
                <a:gd name="connsiteY0" fmla="*/ 1955800 h 1955800"/>
                <a:gd name="connsiteX1" fmla="*/ 1705535 w 3340100"/>
                <a:gd name="connsiteY1" fmla="*/ 652182 h 1955800"/>
                <a:gd name="connsiteX2" fmla="*/ 2819400 w 3340100"/>
                <a:gd name="connsiteY2" fmla="*/ 0 h 1955800"/>
                <a:gd name="connsiteX3" fmla="*/ 3340100 w 3340100"/>
                <a:gd name="connsiteY3" fmla="*/ 139700 h 1955800"/>
                <a:gd name="connsiteX0" fmla="*/ 0 w 3378670"/>
                <a:gd name="connsiteY0" fmla="*/ 1955800 h 1955800"/>
                <a:gd name="connsiteX1" fmla="*/ 1705535 w 3378670"/>
                <a:gd name="connsiteY1" fmla="*/ 652182 h 1955800"/>
                <a:gd name="connsiteX2" fmla="*/ 2819400 w 3378670"/>
                <a:gd name="connsiteY2" fmla="*/ 0 h 1955800"/>
                <a:gd name="connsiteX3" fmla="*/ 3340100 w 3378670"/>
                <a:gd name="connsiteY3" fmla="*/ 139700 h 1955800"/>
                <a:gd name="connsiteX4" fmla="*/ 3340100 w 3378670"/>
                <a:gd name="connsiteY4" fmla="*/ 133723 h 1955800"/>
                <a:gd name="connsiteX0" fmla="*/ 0 w 3412818"/>
                <a:gd name="connsiteY0" fmla="*/ 1955800 h 1955800"/>
                <a:gd name="connsiteX1" fmla="*/ 1705535 w 3412818"/>
                <a:gd name="connsiteY1" fmla="*/ 652182 h 1955800"/>
                <a:gd name="connsiteX2" fmla="*/ 2819400 w 3412818"/>
                <a:gd name="connsiteY2" fmla="*/ 0 h 1955800"/>
                <a:gd name="connsiteX3" fmla="*/ 3340100 w 3412818"/>
                <a:gd name="connsiteY3" fmla="*/ 139700 h 1955800"/>
                <a:gd name="connsiteX4" fmla="*/ 3411818 w 3412818"/>
                <a:gd name="connsiteY4" fmla="*/ 160617 h 1955800"/>
                <a:gd name="connsiteX0" fmla="*/ 0 w 3411818"/>
                <a:gd name="connsiteY0" fmla="*/ 1974688 h 1974688"/>
                <a:gd name="connsiteX1" fmla="*/ 1705535 w 3411818"/>
                <a:gd name="connsiteY1" fmla="*/ 671070 h 1974688"/>
                <a:gd name="connsiteX2" fmla="*/ 2819400 w 3411818"/>
                <a:gd name="connsiteY2" fmla="*/ 18888 h 1974688"/>
                <a:gd name="connsiteX3" fmla="*/ 3411818 w 3411818"/>
                <a:gd name="connsiteY3" fmla="*/ 179505 h 1974688"/>
                <a:gd name="connsiteX0" fmla="*/ 0 w 3411818"/>
                <a:gd name="connsiteY0" fmla="*/ 1955809 h 1955809"/>
                <a:gd name="connsiteX1" fmla="*/ 1705535 w 3411818"/>
                <a:gd name="connsiteY1" fmla="*/ 652191 h 1955809"/>
                <a:gd name="connsiteX2" fmla="*/ 2819400 w 3411818"/>
                <a:gd name="connsiteY2" fmla="*/ 9 h 1955809"/>
                <a:gd name="connsiteX3" fmla="*/ 3411818 w 3411818"/>
                <a:gd name="connsiteY3" fmla="*/ 160626 h 1955809"/>
                <a:gd name="connsiteX0" fmla="*/ 0 w 3411818"/>
                <a:gd name="connsiteY0" fmla="*/ 1955809 h 1955809"/>
                <a:gd name="connsiteX1" fmla="*/ 1705535 w 3411818"/>
                <a:gd name="connsiteY1" fmla="*/ 652191 h 1955809"/>
                <a:gd name="connsiteX2" fmla="*/ 2819400 w 3411818"/>
                <a:gd name="connsiteY2" fmla="*/ 9 h 1955809"/>
                <a:gd name="connsiteX3" fmla="*/ 3411818 w 3411818"/>
                <a:gd name="connsiteY3" fmla="*/ 160626 h 1955809"/>
                <a:gd name="connsiteX0" fmla="*/ 0 w 3411818"/>
                <a:gd name="connsiteY0" fmla="*/ 1958122 h 1958122"/>
                <a:gd name="connsiteX1" fmla="*/ 1705535 w 3411818"/>
                <a:gd name="connsiteY1" fmla="*/ 654504 h 1958122"/>
                <a:gd name="connsiteX2" fmla="*/ 2819400 w 3411818"/>
                <a:gd name="connsiteY2" fmla="*/ 2322 h 1958122"/>
                <a:gd name="connsiteX3" fmla="*/ 3411818 w 3411818"/>
                <a:gd name="connsiteY3" fmla="*/ 162939 h 1958122"/>
                <a:gd name="connsiteX0" fmla="*/ 0 w 3574813"/>
                <a:gd name="connsiteY0" fmla="*/ 2057364 h 2057364"/>
                <a:gd name="connsiteX1" fmla="*/ 1705535 w 3574813"/>
                <a:gd name="connsiteY1" fmla="*/ 753746 h 2057364"/>
                <a:gd name="connsiteX2" fmla="*/ 2819400 w 3574813"/>
                <a:gd name="connsiteY2" fmla="*/ 101564 h 2057364"/>
                <a:gd name="connsiteX3" fmla="*/ 3574813 w 3574813"/>
                <a:gd name="connsiteY3" fmla="*/ 21569 h 2057364"/>
                <a:gd name="connsiteX0" fmla="*/ 0 w 3574813"/>
                <a:gd name="connsiteY0" fmla="*/ 2077668 h 2077668"/>
                <a:gd name="connsiteX1" fmla="*/ 1705535 w 3574813"/>
                <a:gd name="connsiteY1" fmla="*/ 774050 h 2077668"/>
                <a:gd name="connsiteX2" fmla="*/ 2765069 w 3574813"/>
                <a:gd name="connsiteY2" fmla="*/ 75298 h 2077668"/>
                <a:gd name="connsiteX3" fmla="*/ 3574813 w 3574813"/>
                <a:gd name="connsiteY3" fmla="*/ 41873 h 2077668"/>
                <a:gd name="connsiteX0" fmla="*/ 0 w 3574813"/>
                <a:gd name="connsiteY0" fmla="*/ 2053704 h 2053704"/>
                <a:gd name="connsiteX1" fmla="*/ 1705535 w 3574813"/>
                <a:gd name="connsiteY1" fmla="*/ 750086 h 2053704"/>
                <a:gd name="connsiteX2" fmla="*/ 2765069 w 3574813"/>
                <a:gd name="connsiteY2" fmla="*/ 51334 h 2053704"/>
                <a:gd name="connsiteX3" fmla="*/ 3574813 w 3574813"/>
                <a:gd name="connsiteY3" fmla="*/ 17909 h 2053704"/>
                <a:gd name="connsiteX0" fmla="*/ 0 w 3574813"/>
                <a:gd name="connsiteY0" fmla="*/ 2112935 h 2112935"/>
                <a:gd name="connsiteX1" fmla="*/ 1705535 w 3574813"/>
                <a:gd name="connsiteY1" fmla="*/ 809317 h 2112935"/>
                <a:gd name="connsiteX2" fmla="*/ 2889256 w 3574813"/>
                <a:gd name="connsiteY2" fmla="*/ 17425 h 2112935"/>
                <a:gd name="connsiteX3" fmla="*/ 3574813 w 3574813"/>
                <a:gd name="connsiteY3" fmla="*/ 77140 h 2112935"/>
                <a:gd name="connsiteX0" fmla="*/ 0 w 3574813"/>
                <a:gd name="connsiteY0" fmla="*/ 2142894 h 2142894"/>
                <a:gd name="connsiteX1" fmla="*/ 1705535 w 3574813"/>
                <a:gd name="connsiteY1" fmla="*/ 839276 h 2142894"/>
                <a:gd name="connsiteX2" fmla="*/ 2889256 w 3574813"/>
                <a:gd name="connsiteY2" fmla="*/ 47384 h 2142894"/>
                <a:gd name="connsiteX3" fmla="*/ 3574813 w 3574813"/>
                <a:gd name="connsiteY3" fmla="*/ 107099 h 2142894"/>
                <a:gd name="connsiteX0" fmla="*/ 0 w 3574813"/>
                <a:gd name="connsiteY0" fmla="*/ 2142894 h 2142894"/>
                <a:gd name="connsiteX1" fmla="*/ 1705535 w 3574813"/>
                <a:gd name="connsiteY1" fmla="*/ 839276 h 2142894"/>
                <a:gd name="connsiteX2" fmla="*/ 2889256 w 3574813"/>
                <a:gd name="connsiteY2" fmla="*/ 47384 h 2142894"/>
                <a:gd name="connsiteX3" fmla="*/ 3574813 w 3574813"/>
                <a:gd name="connsiteY3" fmla="*/ 107099 h 2142894"/>
                <a:gd name="connsiteX0" fmla="*/ 0 w 3574813"/>
                <a:gd name="connsiteY0" fmla="*/ 2189467 h 2189467"/>
                <a:gd name="connsiteX1" fmla="*/ 1705535 w 3574813"/>
                <a:gd name="connsiteY1" fmla="*/ 885849 h 2189467"/>
                <a:gd name="connsiteX2" fmla="*/ 2889256 w 3574813"/>
                <a:gd name="connsiteY2" fmla="*/ 93957 h 2189467"/>
                <a:gd name="connsiteX3" fmla="*/ 3574813 w 3574813"/>
                <a:gd name="connsiteY3" fmla="*/ 37247 h 2189467"/>
                <a:gd name="connsiteX0" fmla="*/ 0 w 3574813"/>
                <a:gd name="connsiteY0" fmla="*/ 2175603 h 2175603"/>
                <a:gd name="connsiteX1" fmla="*/ 1705535 w 3574813"/>
                <a:gd name="connsiteY1" fmla="*/ 871985 h 2175603"/>
                <a:gd name="connsiteX2" fmla="*/ 2889256 w 3574813"/>
                <a:gd name="connsiteY2" fmla="*/ 80093 h 2175603"/>
                <a:gd name="connsiteX3" fmla="*/ 3574813 w 3574813"/>
                <a:gd name="connsiteY3" fmla="*/ 23383 h 2175603"/>
                <a:gd name="connsiteX0" fmla="*/ 0 w 3574813"/>
                <a:gd name="connsiteY0" fmla="*/ 2152613 h 2152613"/>
                <a:gd name="connsiteX1" fmla="*/ 1705535 w 3574813"/>
                <a:gd name="connsiteY1" fmla="*/ 848995 h 2152613"/>
                <a:gd name="connsiteX2" fmla="*/ 2780593 w 3574813"/>
                <a:gd name="connsiteY2" fmla="*/ 111434 h 2152613"/>
                <a:gd name="connsiteX3" fmla="*/ 3574813 w 3574813"/>
                <a:gd name="connsiteY3" fmla="*/ 393 h 2152613"/>
                <a:gd name="connsiteX0" fmla="*/ 0 w 3574813"/>
                <a:gd name="connsiteY0" fmla="*/ 2152613 h 2152613"/>
                <a:gd name="connsiteX1" fmla="*/ 1705535 w 3574813"/>
                <a:gd name="connsiteY1" fmla="*/ 848995 h 2152613"/>
                <a:gd name="connsiteX2" fmla="*/ 2757308 w 3574813"/>
                <a:gd name="connsiteY2" fmla="*/ 111434 h 2152613"/>
                <a:gd name="connsiteX3" fmla="*/ 3574813 w 3574813"/>
                <a:gd name="connsiteY3" fmla="*/ 393 h 2152613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1528" h="2284168">
                  <a:moveTo>
                    <a:pt x="0" y="2284168"/>
                  </a:moveTo>
                  <a:cubicBezTo>
                    <a:pt x="1039159" y="2261507"/>
                    <a:pt x="2338197" y="1648425"/>
                    <a:pt x="2820550" y="1161655"/>
                  </a:cubicBezTo>
                  <a:cubicBezTo>
                    <a:pt x="3302903" y="674885"/>
                    <a:pt x="3413374" y="391530"/>
                    <a:pt x="3551528" y="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 bwMode="auto">
            <a:xfrm>
              <a:off x="8064648" y="6361829"/>
              <a:ext cx="0" cy="32918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" name="Rectangle 170"/>
            <p:cNvSpPr/>
            <p:nvPr/>
          </p:nvSpPr>
          <p:spPr bwMode="auto">
            <a:xfrm>
              <a:off x="8064648" y="6610962"/>
              <a:ext cx="432048" cy="3108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7670722" y="6709301"/>
              <a:ext cx="432048" cy="3108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73" name="Straight Connector 172"/>
            <p:cNvCxnSpPr/>
            <p:nvPr/>
          </p:nvCxnSpPr>
          <p:spPr bwMode="auto">
            <a:xfrm>
              <a:off x="6120432" y="6898994"/>
              <a:ext cx="93610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4" name="Freeform 173"/>
            <p:cNvSpPr/>
            <p:nvPr/>
          </p:nvSpPr>
          <p:spPr>
            <a:xfrm flipH="1">
              <a:off x="7056536" y="6610962"/>
              <a:ext cx="495584" cy="265219"/>
            </a:xfrm>
            <a:custGeom>
              <a:avLst/>
              <a:gdLst>
                <a:gd name="connsiteX0" fmla="*/ 0 w 3340100"/>
                <a:gd name="connsiteY0" fmla="*/ 2045737 h 2045737"/>
                <a:gd name="connsiteX1" fmla="*/ 1257300 w 3340100"/>
                <a:gd name="connsiteY1" fmla="*/ 1423437 h 2045737"/>
                <a:gd name="connsiteX2" fmla="*/ 2819400 w 3340100"/>
                <a:gd name="connsiteY2" fmla="*/ 89937 h 2045737"/>
                <a:gd name="connsiteX3" fmla="*/ 3340100 w 3340100"/>
                <a:gd name="connsiteY3" fmla="*/ 229637 h 2045737"/>
                <a:gd name="connsiteX0" fmla="*/ 0 w 3340100"/>
                <a:gd name="connsiteY0" fmla="*/ 2045737 h 2045737"/>
                <a:gd name="connsiteX1" fmla="*/ 1257300 w 3340100"/>
                <a:gd name="connsiteY1" fmla="*/ 1423437 h 2045737"/>
                <a:gd name="connsiteX2" fmla="*/ 2819400 w 3340100"/>
                <a:gd name="connsiteY2" fmla="*/ 89937 h 2045737"/>
                <a:gd name="connsiteX3" fmla="*/ 3340100 w 3340100"/>
                <a:gd name="connsiteY3" fmla="*/ 229637 h 2045737"/>
                <a:gd name="connsiteX0" fmla="*/ 0 w 3340100"/>
                <a:gd name="connsiteY0" fmla="*/ 2014567 h 2014567"/>
                <a:gd name="connsiteX1" fmla="*/ 1490382 w 3340100"/>
                <a:gd name="connsiteY1" fmla="*/ 970926 h 2014567"/>
                <a:gd name="connsiteX2" fmla="*/ 2819400 w 3340100"/>
                <a:gd name="connsiteY2" fmla="*/ 58767 h 2014567"/>
                <a:gd name="connsiteX3" fmla="*/ 3340100 w 3340100"/>
                <a:gd name="connsiteY3" fmla="*/ 198467 h 2014567"/>
                <a:gd name="connsiteX0" fmla="*/ 0 w 3340100"/>
                <a:gd name="connsiteY0" fmla="*/ 2014567 h 2014567"/>
                <a:gd name="connsiteX1" fmla="*/ 1490382 w 3340100"/>
                <a:gd name="connsiteY1" fmla="*/ 970926 h 2014567"/>
                <a:gd name="connsiteX2" fmla="*/ 2819400 w 3340100"/>
                <a:gd name="connsiteY2" fmla="*/ 58767 h 2014567"/>
                <a:gd name="connsiteX3" fmla="*/ 3340100 w 3340100"/>
                <a:gd name="connsiteY3" fmla="*/ 198467 h 2014567"/>
                <a:gd name="connsiteX0" fmla="*/ 0 w 3340100"/>
                <a:gd name="connsiteY0" fmla="*/ 1995354 h 1995354"/>
                <a:gd name="connsiteX1" fmla="*/ 1705535 w 3340100"/>
                <a:gd name="connsiteY1" fmla="*/ 691736 h 1995354"/>
                <a:gd name="connsiteX2" fmla="*/ 2819400 w 3340100"/>
                <a:gd name="connsiteY2" fmla="*/ 39554 h 1995354"/>
                <a:gd name="connsiteX3" fmla="*/ 3340100 w 3340100"/>
                <a:gd name="connsiteY3" fmla="*/ 179254 h 1995354"/>
                <a:gd name="connsiteX0" fmla="*/ 0 w 3340100"/>
                <a:gd name="connsiteY0" fmla="*/ 1955800 h 1955800"/>
                <a:gd name="connsiteX1" fmla="*/ 1705535 w 3340100"/>
                <a:gd name="connsiteY1" fmla="*/ 652182 h 1955800"/>
                <a:gd name="connsiteX2" fmla="*/ 2819400 w 3340100"/>
                <a:gd name="connsiteY2" fmla="*/ 0 h 1955800"/>
                <a:gd name="connsiteX3" fmla="*/ 3340100 w 3340100"/>
                <a:gd name="connsiteY3" fmla="*/ 139700 h 1955800"/>
                <a:gd name="connsiteX0" fmla="*/ 0 w 3378670"/>
                <a:gd name="connsiteY0" fmla="*/ 1955800 h 1955800"/>
                <a:gd name="connsiteX1" fmla="*/ 1705535 w 3378670"/>
                <a:gd name="connsiteY1" fmla="*/ 652182 h 1955800"/>
                <a:gd name="connsiteX2" fmla="*/ 2819400 w 3378670"/>
                <a:gd name="connsiteY2" fmla="*/ 0 h 1955800"/>
                <a:gd name="connsiteX3" fmla="*/ 3340100 w 3378670"/>
                <a:gd name="connsiteY3" fmla="*/ 139700 h 1955800"/>
                <a:gd name="connsiteX4" fmla="*/ 3340100 w 3378670"/>
                <a:gd name="connsiteY4" fmla="*/ 133723 h 1955800"/>
                <a:gd name="connsiteX0" fmla="*/ 0 w 3412818"/>
                <a:gd name="connsiteY0" fmla="*/ 1955800 h 1955800"/>
                <a:gd name="connsiteX1" fmla="*/ 1705535 w 3412818"/>
                <a:gd name="connsiteY1" fmla="*/ 652182 h 1955800"/>
                <a:gd name="connsiteX2" fmla="*/ 2819400 w 3412818"/>
                <a:gd name="connsiteY2" fmla="*/ 0 h 1955800"/>
                <a:gd name="connsiteX3" fmla="*/ 3340100 w 3412818"/>
                <a:gd name="connsiteY3" fmla="*/ 139700 h 1955800"/>
                <a:gd name="connsiteX4" fmla="*/ 3411818 w 3412818"/>
                <a:gd name="connsiteY4" fmla="*/ 160617 h 1955800"/>
                <a:gd name="connsiteX0" fmla="*/ 0 w 3411818"/>
                <a:gd name="connsiteY0" fmla="*/ 1974688 h 1974688"/>
                <a:gd name="connsiteX1" fmla="*/ 1705535 w 3411818"/>
                <a:gd name="connsiteY1" fmla="*/ 671070 h 1974688"/>
                <a:gd name="connsiteX2" fmla="*/ 2819400 w 3411818"/>
                <a:gd name="connsiteY2" fmla="*/ 18888 h 1974688"/>
                <a:gd name="connsiteX3" fmla="*/ 3411818 w 3411818"/>
                <a:gd name="connsiteY3" fmla="*/ 179505 h 1974688"/>
                <a:gd name="connsiteX0" fmla="*/ 0 w 3411818"/>
                <a:gd name="connsiteY0" fmla="*/ 1955809 h 1955809"/>
                <a:gd name="connsiteX1" fmla="*/ 1705535 w 3411818"/>
                <a:gd name="connsiteY1" fmla="*/ 652191 h 1955809"/>
                <a:gd name="connsiteX2" fmla="*/ 2819400 w 3411818"/>
                <a:gd name="connsiteY2" fmla="*/ 9 h 1955809"/>
                <a:gd name="connsiteX3" fmla="*/ 3411818 w 3411818"/>
                <a:gd name="connsiteY3" fmla="*/ 160626 h 1955809"/>
                <a:gd name="connsiteX0" fmla="*/ 0 w 3411818"/>
                <a:gd name="connsiteY0" fmla="*/ 1955809 h 1955809"/>
                <a:gd name="connsiteX1" fmla="*/ 1705535 w 3411818"/>
                <a:gd name="connsiteY1" fmla="*/ 652191 h 1955809"/>
                <a:gd name="connsiteX2" fmla="*/ 2819400 w 3411818"/>
                <a:gd name="connsiteY2" fmla="*/ 9 h 1955809"/>
                <a:gd name="connsiteX3" fmla="*/ 3411818 w 3411818"/>
                <a:gd name="connsiteY3" fmla="*/ 160626 h 1955809"/>
                <a:gd name="connsiteX0" fmla="*/ 0 w 3411818"/>
                <a:gd name="connsiteY0" fmla="*/ 1958122 h 1958122"/>
                <a:gd name="connsiteX1" fmla="*/ 1705535 w 3411818"/>
                <a:gd name="connsiteY1" fmla="*/ 654504 h 1958122"/>
                <a:gd name="connsiteX2" fmla="*/ 2819400 w 3411818"/>
                <a:gd name="connsiteY2" fmla="*/ 2322 h 1958122"/>
                <a:gd name="connsiteX3" fmla="*/ 3411818 w 3411818"/>
                <a:gd name="connsiteY3" fmla="*/ 162939 h 1958122"/>
                <a:gd name="connsiteX0" fmla="*/ 0 w 3574813"/>
                <a:gd name="connsiteY0" fmla="*/ 2057364 h 2057364"/>
                <a:gd name="connsiteX1" fmla="*/ 1705535 w 3574813"/>
                <a:gd name="connsiteY1" fmla="*/ 753746 h 2057364"/>
                <a:gd name="connsiteX2" fmla="*/ 2819400 w 3574813"/>
                <a:gd name="connsiteY2" fmla="*/ 101564 h 2057364"/>
                <a:gd name="connsiteX3" fmla="*/ 3574813 w 3574813"/>
                <a:gd name="connsiteY3" fmla="*/ 21569 h 2057364"/>
                <a:gd name="connsiteX0" fmla="*/ 0 w 3574813"/>
                <a:gd name="connsiteY0" fmla="*/ 2077668 h 2077668"/>
                <a:gd name="connsiteX1" fmla="*/ 1705535 w 3574813"/>
                <a:gd name="connsiteY1" fmla="*/ 774050 h 2077668"/>
                <a:gd name="connsiteX2" fmla="*/ 2765069 w 3574813"/>
                <a:gd name="connsiteY2" fmla="*/ 75298 h 2077668"/>
                <a:gd name="connsiteX3" fmla="*/ 3574813 w 3574813"/>
                <a:gd name="connsiteY3" fmla="*/ 41873 h 2077668"/>
                <a:gd name="connsiteX0" fmla="*/ 0 w 3574813"/>
                <a:gd name="connsiteY0" fmla="*/ 2053704 h 2053704"/>
                <a:gd name="connsiteX1" fmla="*/ 1705535 w 3574813"/>
                <a:gd name="connsiteY1" fmla="*/ 750086 h 2053704"/>
                <a:gd name="connsiteX2" fmla="*/ 2765069 w 3574813"/>
                <a:gd name="connsiteY2" fmla="*/ 51334 h 2053704"/>
                <a:gd name="connsiteX3" fmla="*/ 3574813 w 3574813"/>
                <a:gd name="connsiteY3" fmla="*/ 17909 h 2053704"/>
                <a:gd name="connsiteX0" fmla="*/ 0 w 3574813"/>
                <a:gd name="connsiteY0" fmla="*/ 2112935 h 2112935"/>
                <a:gd name="connsiteX1" fmla="*/ 1705535 w 3574813"/>
                <a:gd name="connsiteY1" fmla="*/ 809317 h 2112935"/>
                <a:gd name="connsiteX2" fmla="*/ 2889256 w 3574813"/>
                <a:gd name="connsiteY2" fmla="*/ 17425 h 2112935"/>
                <a:gd name="connsiteX3" fmla="*/ 3574813 w 3574813"/>
                <a:gd name="connsiteY3" fmla="*/ 77140 h 2112935"/>
                <a:gd name="connsiteX0" fmla="*/ 0 w 3574813"/>
                <a:gd name="connsiteY0" fmla="*/ 2142894 h 2142894"/>
                <a:gd name="connsiteX1" fmla="*/ 1705535 w 3574813"/>
                <a:gd name="connsiteY1" fmla="*/ 839276 h 2142894"/>
                <a:gd name="connsiteX2" fmla="*/ 2889256 w 3574813"/>
                <a:gd name="connsiteY2" fmla="*/ 47384 h 2142894"/>
                <a:gd name="connsiteX3" fmla="*/ 3574813 w 3574813"/>
                <a:gd name="connsiteY3" fmla="*/ 107099 h 2142894"/>
                <a:gd name="connsiteX0" fmla="*/ 0 w 3574813"/>
                <a:gd name="connsiteY0" fmla="*/ 2142894 h 2142894"/>
                <a:gd name="connsiteX1" fmla="*/ 1705535 w 3574813"/>
                <a:gd name="connsiteY1" fmla="*/ 839276 h 2142894"/>
                <a:gd name="connsiteX2" fmla="*/ 2889256 w 3574813"/>
                <a:gd name="connsiteY2" fmla="*/ 47384 h 2142894"/>
                <a:gd name="connsiteX3" fmla="*/ 3574813 w 3574813"/>
                <a:gd name="connsiteY3" fmla="*/ 107099 h 2142894"/>
                <a:gd name="connsiteX0" fmla="*/ 0 w 3574813"/>
                <a:gd name="connsiteY0" fmla="*/ 2189467 h 2189467"/>
                <a:gd name="connsiteX1" fmla="*/ 1705535 w 3574813"/>
                <a:gd name="connsiteY1" fmla="*/ 885849 h 2189467"/>
                <a:gd name="connsiteX2" fmla="*/ 2889256 w 3574813"/>
                <a:gd name="connsiteY2" fmla="*/ 93957 h 2189467"/>
                <a:gd name="connsiteX3" fmla="*/ 3574813 w 3574813"/>
                <a:gd name="connsiteY3" fmla="*/ 37247 h 2189467"/>
                <a:gd name="connsiteX0" fmla="*/ 0 w 3574813"/>
                <a:gd name="connsiteY0" fmla="*/ 2175603 h 2175603"/>
                <a:gd name="connsiteX1" fmla="*/ 1705535 w 3574813"/>
                <a:gd name="connsiteY1" fmla="*/ 871985 h 2175603"/>
                <a:gd name="connsiteX2" fmla="*/ 2889256 w 3574813"/>
                <a:gd name="connsiteY2" fmla="*/ 80093 h 2175603"/>
                <a:gd name="connsiteX3" fmla="*/ 3574813 w 3574813"/>
                <a:gd name="connsiteY3" fmla="*/ 23383 h 2175603"/>
                <a:gd name="connsiteX0" fmla="*/ 0 w 3574813"/>
                <a:gd name="connsiteY0" fmla="*/ 2152613 h 2152613"/>
                <a:gd name="connsiteX1" fmla="*/ 1705535 w 3574813"/>
                <a:gd name="connsiteY1" fmla="*/ 848995 h 2152613"/>
                <a:gd name="connsiteX2" fmla="*/ 2780593 w 3574813"/>
                <a:gd name="connsiteY2" fmla="*/ 111434 h 2152613"/>
                <a:gd name="connsiteX3" fmla="*/ 3574813 w 3574813"/>
                <a:gd name="connsiteY3" fmla="*/ 393 h 2152613"/>
                <a:gd name="connsiteX0" fmla="*/ 0 w 3574813"/>
                <a:gd name="connsiteY0" fmla="*/ 2152613 h 2152613"/>
                <a:gd name="connsiteX1" fmla="*/ 1705535 w 3574813"/>
                <a:gd name="connsiteY1" fmla="*/ 848995 h 2152613"/>
                <a:gd name="connsiteX2" fmla="*/ 2757308 w 3574813"/>
                <a:gd name="connsiteY2" fmla="*/ 111434 h 2152613"/>
                <a:gd name="connsiteX3" fmla="*/ 3574813 w 3574813"/>
                <a:gd name="connsiteY3" fmla="*/ 393 h 2152613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1528" h="2284168">
                  <a:moveTo>
                    <a:pt x="0" y="2284168"/>
                  </a:moveTo>
                  <a:cubicBezTo>
                    <a:pt x="1039159" y="2261507"/>
                    <a:pt x="2338197" y="1648425"/>
                    <a:pt x="2820550" y="1161655"/>
                  </a:cubicBezTo>
                  <a:cubicBezTo>
                    <a:pt x="3302903" y="674885"/>
                    <a:pt x="3413374" y="391530"/>
                    <a:pt x="3551528" y="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5" name="Straight Connector 174"/>
            <p:cNvCxnSpPr>
              <a:stCxn id="174" idx="2"/>
            </p:cNvCxnSpPr>
            <p:nvPr/>
          </p:nvCxnSpPr>
          <p:spPr bwMode="auto">
            <a:xfrm>
              <a:off x="7056536" y="6610962"/>
              <a:ext cx="0" cy="2880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 bwMode="auto">
            <a:xfrm>
              <a:off x="8873679" y="6628256"/>
              <a:ext cx="1541818" cy="720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 bwMode="auto">
            <a:xfrm>
              <a:off x="7416576" y="6538954"/>
              <a:ext cx="0" cy="3108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>
              <a:stCxn id="169" idx="2"/>
            </p:cNvCxnSpPr>
            <p:nvPr/>
          </p:nvCxnSpPr>
          <p:spPr bwMode="auto">
            <a:xfrm>
              <a:off x="7632600" y="6394938"/>
              <a:ext cx="0" cy="32918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24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15553"/>
          </a:xfrm>
        </p:spPr>
        <p:txBody>
          <a:bodyPr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Summary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7824" y="1600433"/>
            <a:ext cx="943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charset="0"/>
              </a:rPr>
              <a:t>Building blocks </a:t>
            </a:r>
            <a:r>
              <a:rPr lang="en-US" sz="2800" dirty="0">
                <a:latin typeface="Calibri" charset="0"/>
              </a:rPr>
              <a:t>to</a:t>
            </a:r>
            <a:r>
              <a:rPr lang="en-US" sz="2800" b="1" dirty="0"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represent </a:t>
            </a:r>
            <a:r>
              <a:rPr lang="en-US" sz="2800" b="1" dirty="0">
                <a:latin typeface="Calibri" charset="0"/>
              </a:rPr>
              <a:t>different dynamic processes: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653306" y="2339677"/>
            <a:ext cx="27169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Calibri" charset="0"/>
              </a:rPr>
              <a:t>Poisson processes:</a:t>
            </a:r>
            <a:endParaRPr lang="en-US" sz="2600" dirty="0"/>
          </a:p>
        </p:txBody>
      </p:sp>
      <p:sp>
        <p:nvSpPr>
          <p:cNvPr id="14" name="Rectangle 13"/>
          <p:cNvSpPr/>
          <p:nvPr/>
        </p:nvSpPr>
        <p:spPr>
          <a:xfrm>
            <a:off x="647824" y="4529782"/>
            <a:ext cx="41105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Calibri" charset="0"/>
              </a:rPr>
              <a:t>Terminating point processes:</a:t>
            </a:r>
            <a:endParaRPr lang="en-US" sz="2600" dirty="0"/>
          </a:p>
        </p:txBody>
      </p:sp>
      <p:sp>
        <p:nvSpPr>
          <p:cNvPr id="15" name="Rectangle 14"/>
          <p:cNvSpPr/>
          <p:nvPr/>
        </p:nvSpPr>
        <p:spPr>
          <a:xfrm>
            <a:off x="719832" y="5690467"/>
            <a:ext cx="41154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Calibri" charset="0"/>
              </a:rPr>
              <a:t>Self-exciting point processes:</a:t>
            </a:r>
            <a:endParaRPr 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911" y="6266531"/>
            <a:ext cx="3847394" cy="855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904" y="5117035"/>
            <a:ext cx="2880320" cy="443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386" y="2884775"/>
            <a:ext cx="1224136" cy="348863"/>
          </a:xfrm>
          <a:prstGeom prst="rect">
            <a:avLst/>
          </a:prstGeom>
        </p:spPr>
      </p:pic>
      <p:cxnSp>
        <p:nvCxnSpPr>
          <p:cNvPr id="85" name="Straight Connector 84"/>
          <p:cNvCxnSpPr/>
          <p:nvPr/>
        </p:nvCxnSpPr>
        <p:spPr bwMode="auto">
          <a:xfrm flipH="1">
            <a:off x="6967728" y="6473998"/>
            <a:ext cx="1646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Oval 85"/>
          <p:cNvSpPr/>
          <p:nvPr/>
        </p:nvSpPr>
        <p:spPr bwMode="auto">
          <a:xfrm>
            <a:off x="6912520" y="6329982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7056536" y="6329982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9" name="Straight Connector 88"/>
          <p:cNvCxnSpPr>
            <a:stCxn id="90" idx="4"/>
          </p:cNvCxnSpPr>
          <p:nvPr/>
        </p:nvCxnSpPr>
        <p:spPr bwMode="auto">
          <a:xfrm flipH="1">
            <a:off x="7414930" y="6473998"/>
            <a:ext cx="1646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/>
          <p:nvPr/>
        </p:nvSpPr>
        <p:spPr bwMode="auto">
          <a:xfrm>
            <a:off x="7344568" y="6329982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1" name="Straight Connector 90"/>
          <p:cNvCxnSpPr>
            <a:stCxn id="92" idx="4"/>
          </p:cNvCxnSpPr>
          <p:nvPr/>
        </p:nvCxnSpPr>
        <p:spPr bwMode="auto">
          <a:xfrm flipH="1">
            <a:off x="6730503" y="6473998"/>
            <a:ext cx="1646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Oval 91"/>
          <p:cNvSpPr/>
          <p:nvPr/>
        </p:nvSpPr>
        <p:spPr bwMode="auto">
          <a:xfrm>
            <a:off x="6660141" y="6329982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 bwMode="auto">
          <a:xfrm flipV="1">
            <a:off x="6120432" y="5416927"/>
            <a:ext cx="3024336" cy="1117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97" name="Straight Connector 96"/>
          <p:cNvCxnSpPr/>
          <p:nvPr/>
        </p:nvCxnSpPr>
        <p:spPr bwMode="auto">
          <a:xfrm>
            <a:off x="8928744" y="5128895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98" name="Group 97"/>
          <p:cNvGrpSpPr>
            <a:grpSpLocks noChangeAspect="1"/>
          </p:cNvGrpSpPr>
          <p:nvPr/>
        </p:nvGrpSpPr>
        <p:grpSpPr>
          <a:xfrm>
            <a:off x="6194086" y="4775608"/>
            <a:ext cx="1726546" cy="652496"/>
            <a:chOff x="3024091" y="2123655"/>
            <a:chExt cx="3384376" cy="1279022"/>
          </a:xfrm>
        </p:grpSpPr>
        <p:cxnSp>
          <p:nvCxnSpPr>
            <p:cNvPr id="99" name="Straight Connector 98"/>
            <p:cNvCxnSpPr>
              <a:endCxn id="100" idx="0"/>
            </p:cNvCxnSpPr>
            <p:nvPr/>
          </p:nvCxnSpPr>
          <p:spPr bwMode="auto">
            <a:xfrm flipV="1">
              <a:off x="3024091" y="2474957"/>
              <a:ext cx="1421484" cy="92772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" name="Arc 99"/>
            <p:cNvSpPr/>
            <p:nvPr/>
          </p:nvSpPr>
          <p:spPr bwMode="auto">
            <a:xfrm>
              <a:off x="4320235" y="2358483"/>
              <a:ext cx="1080120" cy="648073"/>
            </a:xfrm>
            <a:prstGeom prst="arc">
              <a:avLst>
                <a:gd name="adj1" fmla="val 12395245"/>
                <a:gd name="adj2" fmla="val 20915745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" name="Arc 100"/>
            <p:cNvSpPr/>
            <p:nvPr/>
          </p:nvSpPr>
          <p:spPr bwMode="auto">
            <a:xfrm>
              <a:off x="5328347" y="2123655"/>
              <a:ext cx="1080120" cy="648073"/>
            </a:xfrm>
            <a:prstGeom prst="arc">
              <a:avLst>
                <a:gd name="adj1" fmla="val 4751782"/>
                <a:gd name="adj2" fmla="val 1010067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105" name="Straight Connector 104"/>
          <p:cNvCxnSpPr>
            <a:stCxn id="106" idx="4"/>
          </p:cNvCxnSpPr>
          <p:nvPr/>
        </p:nvCxnSpPr>
        <p:spPr bwMode="auto">
          <a:xfrm flipH="1">
            <a:off x="7702962" y="5200903"/>
            <a:ext cx="1646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/>
          <p:nvPr/>
        </p:nvSpPr>
        <p:spPr bwMode="auto">
          <a:xfrm>
            <a:off x="7632600" y="505688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8" name="Straight Connector 107"/>
          <p:cNvCxnSpPr/>
          <p:nvPr/>
        </p:nvCxnSpPr>
        <p:spPr bwMode="auto">
          <a:xfrm>
            <a:off x="6120432" y="5128895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8928744" y="647399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6120432" y="647399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 flipV="1">
            <a:off x="6120432" y="4086364"/>
            <a:ext cx="3024336" cy="1117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112" name="Straight Connector 111"/>
          <p:cNvCxnSpPr/>
          <p:nvPr/>
        </p:nvCxnSpPr>
        <p:spPr bwMode="auto">
          <a:xfrm>
            <a:off x="8928744" y="3798332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4" idx="4"/>
          </p:cNvCxnSpPr>
          <p:nvPr/>
        </p:nvCxnSpPr>
        <p:spPr bwMode="auto">
          <a:xfrm flipH="1">
            <a:off x="6982882" y="3870340"/>
            <a:ext cx="1646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Oval 113"/>
          <p:cNvSpPr/>
          <p:nvPr/>
        </p:nvSpPr>
        <p:spPr bwMode="auto">
          <a:xfrm>
            <a:off x="6912520" y="3726324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5" name="Straight Connector 114"/>
          <p:cNvCxnSpPr/>
          <p:nvPr/>
        </p:nvCxnSpPr>
        <p:spPr bwMode="auto">
          <a:xfrm>
            <a:off x="6120432" y="3798332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flipV="1">
            <a:off x="6120432" y="2915741"/>
            <a:ext cx="3024336" cy="1117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117" name="Straight Connector 116"/>
          <p:cNvCxnSpPr/>
          <p:nvPr/>
        </p:nvCxnSpPr>
        <p:spPr bwMode="auto">
          <a:xfrm>
            <a:off x="8928744" y="2627709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19" idx="4"/>
          </p:cNvCxnSpPr>
          <p:nvPr/>
        </p:nvCxnSpPr>
        <p:spPr bwMode="auto">
          <a:xfrm flipH="1">
            <a:off x="7702962" y="2699717"/>
            <a:ext cx="1646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Oval 118"/>
          <p:cNvSpPr/>
          <p:nvPr/>
        </p:nvSpPr>
        <p:spPr bwMode="auto">
          <a:xfrm>
            <a:off x="7632600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0" name="Straight Connector 119"/>
          <p:cNvCxnSpPr/>
          <p:nvPr/>
        </p:nvCxnSpPr>
        <p:spPr bwMode="auto">
          <a:xfrm>
            <a:off x="6120432" y="2627709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Rectangle 120"/>
          <p:cNvSpPr/>
          <p:nvPr/>
        </p:nvSpPr>
        <p:spPr>
          <a:xfrm>
            <a:off x="647824" y="3366284"/>
            <a:ext cx="49900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Calibri" charset="0"/>
              </a:rPr>
              <a:t>Inhomogeneous Poisson processes:</a:t>
            </a:r>
            <a:endParaRPr lang="en-US" sz="26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904" y="3870340"/>
            <a:ext cx="1728192" cy="515426"/>
          </a:xfrm>
          <a:prstGeom prst="rect">
            <a:avLst/>
          </a:prstGeom>
        </p:spPr>
      </p:pic>
      <p:cxnSp>
        <p:nvCxnSpPr>
          <p:cNvPr id="123" name="Straight Connector 122"/>
          <p:cNvCxnSpPr>
            <a:stCxn id="124" idx="4"/>
          </p:cNvCxnSpPr>
          <p:nvPr/>
        </p:nvCxnSpPr>
        <p:spPr bwMode="auto">
          <a:xfrm>
            <a:off x="6840512" y="3870340"/>
            <a:ext cx="0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Oval 123"/>
          <p:cNvSpPr/>
          <p:nvPr/>
        </p:nvSpPr>
        <p:spPr bwMode="auto">
          <a:xfrm>
            <a:off x="6768504" y="3726324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6" name="Straight Connector 125"/>
          <p:cNvCxnSpPr>
            <a:stCxn id="127" idx="4"/>
          </p:cNvCxnSpPr>
          <p:nvPr/>
        </p:nvCxnSpPr>
        <p:spPr bwMode="auto">
          <a:xfrm>
            <a:off x="7704608" y="3870340"/>
            <a:ext cx="0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Oval 126"/>
          <p:cNvSpPr/>
          <p:nvPr/>
        </p:nvSpPr>
        <p:spPr bwMode="auto">
          <a:xfrm>
            <a:off x="7632600" y="3726324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1" name="Straight Connector 130"/>
          <p:cNvCxnSpPr>
            <a:stCxn id="132" idx="4"/>
          </p:cNvCxnSpPr>
          <p:nvPr/>
        </p:nvCxnSpPr>
        <p:spPr bwMode="auto">
          <a:xfrm>
            <a:off x="7920632" y="3870340"/>
            <a:ext cx="0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Oval 131"/>
          <p:cNvSpPr/>
          <p:nvPr/>
        </p:nvSpPr>
        <p:spPr bwMode="auto">
          <a:xfrm>
            <a:off x="7848624" y="3726324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6120432" y="3438292"/>
            <a:ext cx="2808312" cy="648072"/>
            <a:chOff x="3024091" y="2123655"/>
            <a:chExt cx="5616624" cy="1296144"/>
          </a:xfrm>
        </p:grpSpPr>
        <p:cxnSp>
          <p:nvCxnSpPr>
            <p:cNvPr id="134" name="Straight Connector 133"/>
            <p:cNvCxnSpPr>
              <a:endCxn id="135" idx="0"/>
            </p:cNvCxnSpPr>
            <p:nvPr/>
          </p:nvCxnSpPr>
          <p:spPr bwMode="auto">
            <a:xfrm flipV="1">
              <a:off x="3024091" y="2474957"/>
              <a:ext cx="1421484" cy="92772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5" name="Arc 134"/>
            <p:cNvSpPr/>
            <p:nvPr/>
          </p:nvSpPr>
          <p:spPr bwMode="auto">
            <a:xfrm>
              <a:off x="4320235" y="2358483"/>
              <a:ext cx="1080120" cy="648073"/>
            </a:xfrm>
            <a:prstGeom prst="arc">
              <a:avLst>
                <a:gd name="adj1" fmla="val 12395245"/>
                <a:gd name="adj2" fmla="val 20915745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6" name="Arc 135"/>
            <p:cNvSpPr/>
            <p:nvPr/>
          </p:nvSpPr>
          <p:spPr bwMode="auto">
            <a:xfrm>
              <a:off x="5328347" y="2123655"/>
              <a:ext cx="1080120" cy="648073"/>
            </a:xfrm>
            <a:prstGeom prst="arc">
              <a:avLst>
                <a:gd name="adj1" fmla="val 1650790"/>
                <a:gd name="adj2" fmla="val 1010067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37" name="Straight Connector 136"/>
            <p:cNvCxnSpPr>
              <a:endCxn id="138" idx="2"/>
            </p:cNvCxnSpPr>
            <p:nvPr/>
          </p:nvCxnSpPr>
          <p:spPr bwMode="auto">
            <a:xfrm flipH="1" flipV="1">
              <a:off x="6959475" y="2645912"/>
              <a:ext cx="1681240" cy="7738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" name="Arc 137"/>
            <p:cNvSpPr/>
            <p:nvPr/>
          </p:nvSpPr>
          <p:spPr bwMode="auto">
            <a:xfrm>
              <a:off x="6089904" y="2578608"/>
              <a:ext cx="1080120" cy="648073"/>
            </a:xfrm>
            <a:prstGeom prst="arc">
              <a:avLst>
                <a:gd name="adj1" fmla="val 12832221"/>
                <a:gd name="adj2" fmla="val 1932460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139" name="Straight Connector 138"/>
          <p:cNvCxnSpPr>
            <a:stCxn id="140" idx="4"/>
          </p:cNvCxnSpPr>
          <p:nvPr/>
        </p:nvCxnSpPr>
        <p:spPr bwMode="auto">
          <a:xfrm>
            <a:off x="8496696" y="3870340"/>
            <a:ext cx="0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0" name="Oval 139"/>
          <p:cNvSpPr/>
          <p:nvPr/>
        </p:nvSpPr>
        <p:spPr bwMode="auto">
          <a:xfrm>
            <a:off x="8424688" y="3726324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1" name="Straight Connector 140"/>
          <p:cNvCxnSpPr>
            <a:stCxn id="142" idx="4"/>
          </p:cNvCxnSpPr>
          <p:nvPr/>
        </p:nvCxnSpPr>
        <p:spPr bwMode="auto">
          <a:xfrm>
            <a:off x="7200552" y="3870340"/>
            <a:ext cx="0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2" name="Oval 141"/>
          <p:cNvSpPr/>
          <p:nvPr/>
        </p:nvSpPr>
        <p:spPr bwMode="auto">
          <a:xfrm>
            <a:off x="7128544" y="3726324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3" name="Straight Connector 142"/>
          <p:cNvCxnSpPr>
            <a:stCxn id="144" idx="4"/>
          </p:cNvCxnSpPr>
          <p:nvPr/>
        </p:nvCxnSpPr>
        <p:spPr bwMode="auto">
          <a:xfrm>
            <a:off x="6408464" y="3870340"/>
            <a:ext cx="0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4" name="Oval 143"/>
          <p:cNvSpPr/>
          <p:nvPr/>
        </p:nvSpPr>
        <p:spPr bwMode="auto">
          <a:xfrm>
            <a:off x="6336456" y="3726324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1" name="Straight Connector 150"/>
          <p:cNvCxnSpPr/>
          <p:nvPr/>
        </p:nvCxnSpPr>
        <p:spPr bwMode="auto">
          <a:xfrm>
            <a:off x="6120432" y="2843733"/>
            <a:ext cx="280831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9" name="Freeform 178"/>
          <p:cNvSpPr/>
          <p:nvPr/>
        </p:nvSpPr>
        <p:spPr>
          <a:xfrm flipH="1">
            <a:off x="7388352" y="6113958"/>
            <a:ext cx="648072" cy="265176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 bwMode="auto">
          <a:xfrm>
            <a:off x="6984528" y="6523142"/>
            <a:ext cx="282493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 bwMode="auto">
          <a:xfrm>
            <a:off x="6120432" y="6690022"/>
            <a:ext cx="3024336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87" name="Straight Connector 86"/>
          <p:cNvCxnSpPr>
            <a:stCxn id="88" idx="4"/>
          </p:cNvCxnSpPr>
          <p:nvPr/>
        </p:nvCxnSpPr>
        <p:spPr bwMode="auto">
          <a:xfrm>
            <a:off x="7128544" y="6473998"/>
            <a:ext cx="0" cy="22720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Rounded Rectangle 76"/>
          <p:cNvSpPr>
            <a:spLocks noChangeArrowheads="1"/>
          </p:cNvSpPr>
          <p:nvPr/>
        </p:nvSpPr>
        <p:spPr bwMode="auto">
          <a:xfrm>
            <a:off x="1367904" y="3275781"/>
            <a:ext cx="7416824" cy="2016224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>
                <a:latin typeface="Corbel" charset="0"/>
              </a:rPr>
              <a:t>We know </a:t>
            </a:r>
            <a:r>
              <a:rPr lang="en-US" sz="4000" b="1" dirty="0">
                <a:latin typeface="Corbel" charset="0"/>
              </a:rPr>
              <a:t>how to fit</a:t>
            </a:r>
            <a:r>
              <a:rPr lang="en-US" sz="4000" dirty="0">
                <a:latin typeface="Corbel" charset="0"/>
              </a:rPr>
              <a:t> them </a:t>
            </a:r>
            <a:br>
              <a:rPr lang="en-US" sz="4000" dirty="0">
                <a:latin typeface="Corbel" charset="0"/>
              </a:rPr>
            </a:br>
            <a:r>
              <a:rPr lang="en-US" sz="4000" dirty="0">
                <a:latin typeface="Corbel" charset="0"/>
              </a:rPr>
              <a:t>and </a:t>
            </a:r>
            <a:r>
              <a:rPr lang="en-US" sz="4000" b="1" dirty="0">
                <a:latin typeface="Corbel" charset="0"/>
              </a:rPr>
              <a:t>how to sample</a:t>
            </a:r>
            <a:r>
              <a:rPr lang="en-US" sz="4000" dirty="0">
                <a:latin typeface="Corbel" charset="0"/>
              </a:rPr>
              <a:t> from them</a:t>
            </a:r>
            <a:endParaRPr lang="en-US" sz="4000" b="1" dirty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85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25</a:t>
            </a:fld>
            <a:endParaRPr lang="fi-FI" dirty="0"/>
          </a:p>
        </p:txBody>
      </p:sp>
      <p:sp>
        <p:nvSpPr>
          <p:cNvPr id="23" name="Rectangle 22"/>
          <p:cNvSpPr/>
          <p:nvPr/>
        </p:nvSpPr>
        <p:spPr>
          <a:xfrm>
            <a:off x="2087984" y="4427909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BFBFBF"/>
                </a:solidFill>
                <a:latin typeface="Calibri"/>
              </a:rPr>
              <a:t>1. Intensity function</a:t>
            </a:r>
          </a:p>
          <a:p>
            <a:pPr algn="ctr"/>
            <a:r>
              <a:rPr lang="en-US" sz="3000" b="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2. Basic building blocks</a:t>
            </a:r>
          </a:p>
          <a:p>
            <a:pPr algn="ctr"/>
            <a:r>
              <a:rPr lang="en-US" sz="3000" b="1" dirty="0">
                <a:latin typeface="Calibri"/>
              </a:rPr>
              <a:t>3. Superposition</a:t>
            </a:r>
          </a:p>
          <a:p>
            <a:pPr algn="ctr"/>
            <a:r>
              <a:rPr lang="en-US" sz="3000" b="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4. Marks and SDEs with jumps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705025" y="2843733"/>
            <a:ext cx="6215607" cy="11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>
              <a:lnSpc>
                <a:spcPct val="80000"/>
              </a:lnSpc>
              <a:spcAft>
                <a:spcPts val="1200"/>
              </a:spcAft>
            </a:pPr>
            <a:r>
              <a:rPr lang="en-US" sz="5000" dirty="0">
                <a:solidFill>
                  <a:schemeClr val="tx1"/>
                </a:solidFill>
                <a:latin typeface="Calibri"/>
              </a:rPr>
              <a:t>Representation</a:t>
            </a:r>
            <a:r>
              <a:rPr lang="en-US" dirty="0">
                <a:solidFill>
                  <a:schemeClr val="tx1"/>
                </a:solidFill>
                <a:latin typeface="Calibri"/>
              </a:rPr>
              <a:t>: </a:t>
            </a:r>
            <a:br>
              <a:rPr lang="en-US" dirty="0">
                <a:solidFill>
                  <a:schemeClr val="tx1"/>
                </a:solidFill>
                <a:latin typeface="Calibri"/>
              </a:rPr>
            </a:br>
            <a:r>
              <a:rPr lang="en-US" dirty="0">
                <a:solidFill>
                  <a:srgbClr val="7F7F7F"/>
                </a:solidFill>
                <a:latin typeface="Calibri"/>
              </a:rPr>
              <a:t>Temporal Point Processes</a:t>
            </a:r>
          </a:p>
        </p:txBody>
      </p:sp>
    </p:spTree>
    <p:extLst>
      <p:ext uri="{BB962C8B-B14F-4D97-AF65-F5344CB8AC3E}">
        <p14:creationId xmlns:p14="http://schemas.microsoft.com/office/powerpoint/2010/main" val="83321993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Straight Connector 109"/>
          <p:cNvCxnSpPr>
            <a:stCxn id="103" idx="4"/>
          </p:cNvCxnSpPr>
          <p:nvPr/>
        </p:nvCxnSpPr>
        <p:spPr bwMode="auto">
          <a:xfrm>
            <a:off x="3888184" y="213519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Freeform 111"/>
          <p:cNvSpPr/>
          <p:nvPr/>
        </p:nvSpPr>
        <p:spPr>
          <a:xfrm flipH="1">
            <a:off x="3888184" y="2195661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 bwMode="auto">
          <a:xfrm>
            <a:off x="3888184" y="2207203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1" name="Freeform 220"/>
          <p:cNvSpPr/>
          <p:nvPr/>
        </p:nvSpPr>
        <p:spPr>
          <a:xfrm flipH="1">
            <a:off x="3888184" y="2184119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2" name="Straight Connector 221"/>
          <p:cNvCxnSpPr/>
          <p:nvPr/>
        </p:nvCxnSpPr>
        <p:spPr bwMode="auto">
          <a:xfrm>
            <a:off x="3888184" y="219566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1" name="Freeform 200"/>
          <p:cNvSpPr/>
          <p:nvPr/>
        </p:nvSpPr>
        <p:spPr>
          <a:xfrm flipH="1">
            <a:off x="4032200" y="2051645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 bwMode="auto">
          <a:xfrm>
            <a:off x="4248224" y="2195661"/>
            <a:ext cx="631760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4176216" y="197963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" name="Freeform 208"/>
          <p:cNvSpPr/>
          <p:nvPr/>
        </p:nvSpPr>
        <p:spPr>
          <a:xfrm flipH="1">
            <a:off x="4248224" y="1979637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 bwMode="auto">
          <a:xfrm>
            <a:off x="4408552" y="2123653"/>
            <a:ext cx="631760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" name="Freeform 214"/>
          <p:cNvSpPr/>
          <p:nvPr/>
        </p:nvSpPr>
        <p:spPr>
          <a:xfrm flipH="1">
            <a:off x="4392240" y="1835621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 bwMode="auto">
          <a:xfrm>
            <a:off x="4489704" y="1893149"/>
            <a:ext cx="631760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1" name="Freeform 210"/>
          <p:cNvSpPr/>
          <p:nvPr/>
        </p:nvSpPr>
        <p:spPr>
          <a:xfrm flipH="1">
            <a:off x="4464248" y="1619597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 bwMode="auto">
          <a:xfrm>
            <a:off x="4626864" y="1740749"/>
            <a:ext cx="502920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26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15553"/>
          </a:xfrm>
        </p:spPr>
        <p:txBody>
          <a:bodyPr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Mutually exciting process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755323" y="5170055"/>
            <a:ext cx="7309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Calibri" charset="0"/>
              </a:rPr>
              <a:t>Clustered occurrence affected by neighbors</a:t>
            </a:r>
            <a:endParaRPr lang="en-US" sz="3000" b="1" dirty="0"/>
          </a:p>
        </p:txBody>
      </p:sp>
      <p:sp>
        <p:nvSpPr>
          <p:cNvPr id="92" name="Freeform 91"/>
          <p:cNvSpPr/>
          <p:nvPr/>
        </p:nvSpPr>
        <p:spPr>
          <a:xfrm flipH="1">
            <a:off x="4464248" y="1979637"/>
            <a:ext cx="648072" cy="329184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968" y="2267669"/>
            <a:ext cx="502410" cy="538728"/>
          </a:xfrm>
          <a:prstGeom prst="rect">
            <a:avLst/>
          </a:prstGeom>
        </p:spPr>
      </p:pic>
      <p:cxnSp>
        <p:nvCxnSpPr>
          <p:cNvPr id="94" name="Straight Connector 93"/>
          <p:cNvCxnSpPr/>
          <p:nvPr/>
        </p:nvCxnSpPr>
        <p:spPr bwMode="auto">
          <a:xfrm>
            <a:off x="2917588" y="1464039"/>
            <a:ext cx="34492" cy="29638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Oval 97"/>
          <p:cNvSpPr/>
          <p:nvPr/>
        </p:nvSpPr>
        <p:spPr bwMode="auto">
          <a:xfrm>
            <a:off x="4392240" y="197963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993" y="2627709"/>
            <a:ext cx="190207" cy="24923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376" y="2627709"/>
            <a:ext cx="228864" cy="27463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304" y="2627709"/>
            <a:ext cx="125412" cy="237623"/>
          </a:xfrm>
          <a:prstGeom prst="rect">
            <a:avLst/>
          </a:prstGeom>
        </p:spPr>
      </p:pic>
      <p:sp>
        <p:nvSpPr>
          <p:cNvPr id="102" name="Oval 101"/>
          <p:cNvSpPr/>
          <p:nvPr/>
        </p:nvSpPr>
        <p:spPr bwMode="auto">
          <a:xfrm>
            <a:off x="4968304" y="197963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3816176" y="199117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" name="Freeform 106"/>
          <p:cNvSpPr/>
          <p:nvPr/>
        </p:nvSpPr>
        <p:spPr>
          <a:xfrm flipH="1">
            <a:off x="4248224" y="2123653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 bwMode="auto">
          <a:xfrm>
            <a:off x="4464248" y="2294000"/>
            <a:ext cx="432048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9" name="Straight Connector 108"/>
          <p:cNvCxnSpPr>
            <a:stCxn id="102" idx="4"/>
          </p:cNvCxnSpPr>
          <p:nvPr/>
        </p:nvCxnSpPr>
        <p:spPr bwMode="auto">
          <a:xfrm>
            <a:off x="5040312" y="212365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2952080" y="2483693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5106912" y="2308821"/>
            <a:ext cx="3044952" cy="1028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6" name="Rectangle 115"/>
          <p:cNvSpPr/>
          <p:nvPr/>
        </p:nvSpPr>
        <p:spPr bwMode="auto">
          <a:xfrm>
            <a:off x="4248224" y="2411685"/>
            <a:ext cx="432048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7" name="Straight Connector 116"/>
          <p:cNvCxnSpPr>
            <a:stCxn id="95" idx="4"/>
          </p:cNvCxnSpPr>
          <p:nvPr/>
        </p:nvCxnSpPr>
        <p:spPr bwMode="auto">
          <a:xfrm>
            <a:off x="4248224" y="212365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07" idx="2"/>
          </p:cNvCxnSpPr>
          <p:nvPr/>
        </p:nvCxnSpPr>
        <p:spPr bwMode="auto">
          <a:xfrm>
            <a:off x="4248224" y="2123653"/>
            <a:ext cx="0" cy="3108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4464248" y="212365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stCxn id="92" idx="2"/>
          </p:cNvCxnSpPr>
          <p:nvPr/>
        </p:nvCxnSpPr>
        <p:spPr bwMode="auto">
          <a:xfrm>
            <a:off x="4464248" y="1979637"/>
            <a:ext cx="0" cy="329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1" name="Picture 1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5392" y="2649362"/>
            <a:ext cx="246888" cy="266379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840" y="5709046"/>
            <a:ext cx="6007526" cy="951111"/>
          </a:xfrm>
          <a:prstGeom prst="rect">
            <a:avLst/>
          </a:prstGeom>
        </p:spPr>
      </p:pic>
      <p:sp>
        <p:nvSpPr>
          <p:cNvPr id="128" name="Rectangle 127"/>
          <p:cNvSpPr/>
          <p:nvPr/>
        </p:nvSpPr>
        <p:spPr>
          <a:xfrm>
            <a:off x="8352680" y="2155591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cxnSp>
        <p:nvCxnSpPr>
          <p:cNvPr id="105" name="Straight Arrow Connector 104"/>
          <p:cNvCxnSpPr/>
          <p:nvPr/>
        </p:nvCxnSpPr>
        <p:spPr bwMode="auto">
          <a:xfrm flipV="1">
            <a:off x="2662402" y="2555701"/>
            <a:ext cx="576228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104" name="Straight Connector 103"/>
          <p:cNvCxnSpPr/>
          <p:nvPr/>
        </p:nvCxnSpPr>
        <p:spPr bwMode="auto">
          <a:xfrm>
            <a:off x="8136656" y="1464039"/>
            <a:ext cx="0" cy="29638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Freeform 122"/>
          <p:cNvSpPr/>
          <p:nvPr/>
        </p:nvSpPr>
        <p:spPr>
          <a:xfrm flipH="1">
            <a:off x="4594702" y="3635821"/>
            <a:ext cx="648072" cy="329184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 bwMode="auto">
          <a:xfrm>
            <a:off x="4306670" y="3635821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4522694" y="3635821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447" y="4211885"/>
            <a:ext cx="190207" cy="24923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830" y="4200343"/>
            <a:ext cx="228864" cy="274637"/>
          </a:xfrm>
          <a:prstGeom prst="rect">
            <a:avLst/>
          </a:prstGeom>
        </p:spPr>
      </p:pic>
      <p:sp>
        <p:nvSpPr>
          <p:cNvPr id="156" name="Oval 155"/>
          <p:cNvSpPr/>
          <p:nvPr/>
        </p:nvSpPr>
        <p:spPr bwMode="auto">
          <a:xfrm>
            <a:off x="3946630" y="3647363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7" name="Freeform 156"/>
          <p:cNvSpPr/>
          <p:nvPr/>
        </p:nvSpPr>
        <p:spPr>
          <a:xfrm flipH="1">
            <a:off x="4378678" y="3779837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 bwMode="auto">
          <a:xfrm>
            <a:off x="4594702" y="3950184"/>
            <a:ext cx="432048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0" name="Straight Connector 159"/>
          <p:cNvCxnSpPr>
            <a:stCxn id="156" idx="4"/>
          </p:cNvCxnSpPr>
          <p:nvPr/>
        </p:nvCxnSpPr>
        <p:spPr bwMode="auto">
          <a:xfrm>
            <a:off x="4018638" y="3791379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3082534" y="4139877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1" name="Freeform 170"/>
          <p:cNvSpPr/>
          <p:nvPr/>
        </p:nvSpPr>
        <p:spPr>
          <a:xfrm flipH="1">
            <a:off x="4018638" y="3851845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Connector 172"/>
          <p:cNvCxnSpPr/>
          <p:nvPr/>
        </p:nvCxnSpPr>
        <p:spPr bwMode="auto">
          <a:xfrm>
            <a:off x="4018638" y="3863387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5237366" y="3965005"/>
            <a:ext cx="3044952" cy="1028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7" name="Rectangle 176"/>
          <p:cNvSpPr/>
          <p:nvPr/>
        </p:nvSpPr>
        <p:spPr bwMode="auto">
          <a:xfrm>
            <a:off x="4378678" y="4067869"/>
            <a:ext cx="432048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8" name="Straight Connector 177"/>
          <p:cNvCxnSpPr>
            <a:stCxn id="124" idx="4"/>
          </p:cNvCxnSpPr>
          <p:nvPr/>
        </p:nvCxnSpPr>
        <p:spPr bwMode="auto">
          <a:xfrm>
            <a:off x="4378678" y="3779837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>
            <a:stCxn id="157" idx="2"/>
          </p:cNvCxnSpPr>
          <p:nvPr/>
        </p:nvCxnSpPr>
        <p:spPr bwMode="auto">
          <a:xfrm>
            <a:off x="4378678" y="3779837"/>
            <a:ext cx="0" cy="3108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>
            <a:off x="4594702" y="3779837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>
            <a:stCxn id="123" idx="2"/>
          </p:cNvCxnSpPr>
          <p:nvPr/>
        </p:nvCxnSpPr>
        <p:spPr bwMode="auto">
          <a:xfrm>
            <a:off x="4594702" y="3635821"/>
            <a:ext cx="0" cy="329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1" name="Picture 1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5846" y="4233538"/>
            <a:ext cx="246888" cy="266379"/>
          </a:xfrm>
          <a:prstGeom prst="rect">
            <a:avLst/>
          </a:prstGeom>
        </p:spPr>
      </p:pic>
      <p:cxnSp>
        <p:nvCxnSpPr>
          <p:cNvPr id="114" name="Straight Arrow Connector 113"/>
          <p:cNvCxnSpPr/>
          <p:nvPr/>
        </p:nvCxnSpPr>
        <p:spPr bwMode="auto">
          <a:xfrm flipV="1">
            <a:off x="2664048" y="4139876"/>
            <a:ext cx="576228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202" name="Straight Connector 201"/>
          <p:cNvCxnSpPr/>
          <p:nvPr/>
        </p:nvCxnSpPr>
        <p:spPr bwMode="auto">
          <a:xfrm>
            <a:off x="4032200" y="2051645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/>
          <p:nvPr/>
        </p:nvCxnSpPr>
        <p:spPr bwMode="auto">
          <a:xfrm>
            <a:off x="5235720" y="1763613"/>
            <a:ext cx="2900936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/>
          <p:nvPr/>
        </p:nvCxnSpPr>
        <p:spPr bwMode="auto">
          <a:xfrm>
            <a:off x="4248224" y="1979637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Straight Connector 211"/>
          <p:cNvCxnSpPr/>
          <p:nvPr/>
        </p:nvCxnSpPr>
        <p:spPr bwMode="auto">
          <a:xfrm>
            <a:off x="4464248" y="1619597"/>
            <a:ext cx="0" cy="3108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3" name="Freeform 212"/>
          <p:cNvSpPr/>
          <p:nvPr/>
        </p:nvSpPr>
        <p:spPr>
          <a:xfrm flipH="1">
            <a:off x="4608264" y="1475581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4" name="Straight Connector 213"/>
          <p:cNvCxnSpPr/>
          <p:nvPr/>
        </p:nvCxnSpPr>
        <p:spPr bwMode="auto">
          <a:xfrm>
            <a:off x="4608264" y="147558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/>
          <p:cNvCxnSpPr/>
          <p:nvPr/>
        </p:nvCxnSpPr>
        <p:spPr bwMode="auto">
          <a:xfrm>
            <a:off x="4392240" y="183562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3" name="Picture 22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968" y="3635821"/>
            <a:ext cx="506936" cy="504056"/>
          </a:xfrm>
          <a:prstGeom prst="rect">
            <a:avLst/>
          </a:prstGeom>
        </p:spPr>
      </p:pic>
      <p:sp>
        <p:nvSpPr>
          <p:cNvPr id="224" name="Rectangle 223"/>
          <p:cNvSpPr/>
          <p:nvPr/>
        </p:nvSpPr>
        <p:spPr>
          <a:xfrm>
            <a:off x="1154072" y="2267669"/>
            <a:ext cx="6458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Calibri" charset="0"/>
              </a:rPr>
              <a:t>Bob</a:t>
            </a:r>
            <a:endParaRPr lang="en-US" sz="2200" b="1" dirty="0"/>
          </a:p>
        </p:txBody>
      </p:sp>
      <p:sp>
        <p:nvSpPr>
          <p:cNvPr id="225" name="Rectangle 224"/>
          <p:cNvSpPr/>
          <p:nvPr/>
        </p:nvSpPr>
        <p:spPr>
          <a:xfrm>
            <a:off x="573835" y="3635821"/>
            <a:ext cx="1226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Calibri" charset="0"/>
              </a:rPr>
              <a:t>Christine</a:t>
            </a:r>
            <a:endParaRPr lang="en-US" sz="2200" b="1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2194560" y="2915741"/>
            <a:ext cx="0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2040" y="6588149"/>
            <a:ext cx="1746411" cy="792088"/>
          </a:xfrm>
          <a:prstGeom prst="rect">
            <a:avLst/>
          </a:prstGeom>
        </p:spPr>
      </p:pic>
      <p:sp>
        <p:nvSpPr>
          <p:cNvPr id="227" name="Left Brace 226"/>
          <p:cNvSpPr/>
          <p:nvPr/>
        </p:nvSpPr>
        <p:spPr bwMode="auto">
          <a:xfrm rot="16200000">
            <a:off x="3816176" y="3635822"/>
            <a:ext cx="288031" cy="201622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8352680" y="3811775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sp>
        <p:nvSpPr>
          <p:cNvPr id="231" name="Rectangle 230"/>
          <p:cNvSpPr/>
          <p:nvPr/>
        </p:nvSpPr>
        <p:spPr>
          <a:xfrm>
            <a:off x="3168104" y="3059757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charset="0"/>
              </a:rPr>
              <a:t>History</a:t>
            </a:r>
            <a:endParaRPr lang="en-US" sz="2000" b="1" dirty="0"/>
          </a:p>
        </p:txBody>
      </p:sp>
      <p:sp>
        <p:nvSpPr>
          <p:cNvPr id="233" name="Left Brace 232"/>
          <p:cNvSpPr/>
          <p:nvPr/>
        </p:nvSpPr>
        <p:spPr bwMode="auto">
          <a:xfrm rot="16200000">
            <a:off x="3816177" y="1979637"/>
            <a:ext cx="288031" cy="201622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3168104" y="4715941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charset="0"/>
              </a:rPr>
              <a:t>History</a:t>
            </a:r>
            <a:endParaRPr lang="en-US" sz="20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4113499" y="4787949"/>
            <a:ext cx="618517" cy="288032"/>
            <a:chOff x="4113499" y="4787949"/>
            <a:chExt cx="618517" cy="28803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43984" y="4787949"/>
              <a:ext cx="288032" cy="288032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13499" y="4787949"/>
              <a:ext cx="278741" cy="28803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64551" y="4931965"/>
              <a:ext cx="99697" cy="13957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102408" y="3131765"/>
            <a:ext cx="638752" cy="360041"/>
            <a:chOff x="4102408" y="3131765"/>
            <a:chExt cx="638752" cy="36004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02408" y="3131765"/>
              <a:ext cx="278741" cy="288032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53128" y="3131765"/>
              <a:ext cx="288032" cy="28803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18432" y="3275782"/>
              <a:ext cx="145816" cy="216024"/>
            </a:xfrm>
            <a:prstGeom prst="rect">
              <a:avLst/>
            </a:prstGeom>
          </p:spPr>
        </p:pic>
      </p:grpSp>
      <p:grpSp>
        <p:nvGrpSpPr>
          <p:cNvPr id="243" name="Group 242"/>
          <p:cNvGrpSpPr>
            <a:grpSpLocks noChangeAspect="1"/>
          </p:cNvGrpSpPr>
          <p:nvPr/>
        </p:nvGrpSpPr>
        <p:grpSpPr>
          <a:xfrm>
            <a:off x="4390869" y="7077803"/>
            <a:ext cx="649443" cy="302434"/>
            <a:chOff x="4113499" y="4787949"/>
            <a:chExt cx="618517" cy="288032"/>
          </a:xfrm>
        </p:grpSpPr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43984" y="4787949"/>
              <a:ext cx="288032" cy="288032"/>
            </a:xfrm>
            <a:prstGeom prst="rect">
              <a:avLst/>
            </a:prstGeom>
          </p:spPr>
        </p:pic>
        <p:pic>
          <p:nvPicPr>
            <p:cNvPr id="245" name="Picture 24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13499" y="4787949"/>
              <a:ext cx="278741" cy="288032"/>
            </a:xfrm>
            <a:prstGeom prst="rect">
              <a:avLst/>
            </a:prstGeom>
          </p:spPr>
        </p:pic>
        <p:pic>
          <p:nvPicPr>
            <p:cNvPr id="246" name="Picture 2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64551" y="4931965"/>
              <a:ext cx="99697" cy="139576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2320" y="6700481"/>
            <a:ext cx="1656184" cy="46373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4392240" y="5868069"/>
            <a:ext cx="2448272" cy="7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7" name="Picture 2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2320" y="6012085"/>
            <a:ext cx="1656184" cy="463732"/>
          </a:xfrm>
          <a:prstGeom prst="rect">
            <a:avLst/>
          </a:prstGeom>
        </p:spPr>
      </p:pic>
      <p:grpSp>
        <p:nvGrpSpPr>
          <p:cNvPr id="248" name="Group 247"/>
          <p:cNvGrpSpPr>
            <a:grpSpLocks noChangeAspect="1"/>
          </p:cNvGrpSpPr>
          <p:nvPr/>
        </p:nvGrpSpPr>
        <p:grpSpPr>
          <a:xfrm>
            <a:off x="4392240" y="6300117"/>
            <a:ext cx="648072" cy="378043"/>
            <a:chOff x="4102408" y="3131765"/>
            <a:chExt cx="617211" cy="360041"/>
          </a:xfrm>
        </p:grpSpPr>
        <p:pic>
          <p:nvPicPr>
            <p:cNvPr id="249" name="Picture 24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02408" y="3131765"/>
              <a:ext cx="278741" cy="288032"/>
            </a:xfrm>
            <a:prstGeom prst="rect">
              <a:avLst/>
            </a:prstGeom>
          </p:spPr>
        </p:pic>
        <p:pic>
          <p:nvPicPr>
            <p:cNvPr id="250" name="Picture 24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31587" y="3131765"/>
              <a:ext cx="288032" cy="288032"/>
            </a:xfrm>
            <a:prstGeom prst="rect">
              <a:avLst/>
            </a:prstGeom>
          </p:spPr>
        </p:pic>
        <p:pic>
          <p:nvPicPr>
            <p:cNvPr id="251" name="Picture 25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08145" y="3275782"/>
              <a:ext cx="145816" cy="216024"/>
            </a:xfrm>
            <a:prstGeom prst="rect">
              <a:avLst/>
            </a:prstGeom>
          </p:spPr>
        </p:pic>
      </p:grpSp>
      <p:pic>
        <p:nvPicPr>
          <p:cNvPr id="252" name="Picture 25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52080" y="6732165"/>
            <a:ext cx="2921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9089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reeform 133"/>
          <p:cNvSpPr/>
          <p:nvPr/>
        </p:nvSpPr>
        <p:spPr>
          <a:xfrm flipH="1">
            <a:off x="4032200" y="1763612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 bwMode="auto">
          <a:xfrm>
            <a:off x="4408552" y="2339676"/>
            <a:ext cx="631760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8" name="Rectangle 217"/>
          <p:cNvSpPr/>
          <p:nvPr/>
        </p:nvSpPr>
        <p:spPr bwMode="auto">
          <a:xfrm>
            <a:off x="4489704" y="2109172"/>
            <a:ext cx="631760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7" name="Rectangle 216"/>
          <p:cNvSpPr/>
          <p:nvPr/>
        </p:nvSpPr>
        <p:spPr bwMode="auto">
          <a:xfrm>
            <a:off x="4416552" y="1956772"/>
            <a:ext cx="502920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27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15553"/>
          </a:xfrm>
        </p:spPr>
        <p:txBody>
          <a:bodyPr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Mutually exciting terminating process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755323" y="5436021"/>
            <a:ext cx="7309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Calibri" charset="0"/>
              </a:rPr>
              <a:t>Clustered occurrence affected by neighbors</a:t>
            </a:r>
            <a:endParaRPr lang="en-US" sz="3000" b="1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968" y="2483692"/>
            <a:ext cx="502410" cy="538728"/>
          </a:xfrm>
          <a:prstGeom prst="rect">
            <a:avLst/>
          </a:prstGeom>
        </p:spPr>
      </p:pic>
      <p:cxnSp>
        <p:nvCxnSpPr>
          <p:cNvPr id="94" name="Straight Connector 93"/>
          <p:cNvCxnSpPr/>
          <p:nvPr/>
        </p:nvCxnSpPr>
        <p:spPr bwMode="auto">
          <a:xfrm>
            <a:off x="2917588" y="1680062"/>
            <a:ext cx="34492" cy="29638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924" y="2843732"/>
            <a:ext cx="125412" cy="237623"/>
          </a:xfrm>
          <a:prstGeom prst="rect">
            <a:avLst/>
          </a:prstGeom>
        </p:spPr>
      </p:pic>
      <p:sp>
        <p:nvSpPr>
          <p:cNvPr id="102" name="Oval 101"/>
          <p:cNvSpPr/>
          <p:nvPr/>
        </p:nvSpPr>
        <p:spPr bwMode="auto">
          <a:xfrm>
            <a:off x="4896296" y="2195660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9" name="Straight Connector 108"/>
          <p:cNvCxnSpPr>
            <a:stCxn id="102" idx="4"/>
          </p:cNvCxnSpPr>
          <p:nvPr/>
        </p:nvCxnSpPr>
        <p:spPr bwMode="auto">
          <a:xfrm>
            <a:off x="4968304" y="2339676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8" name="Rectangle 127"/>
          <p:cNvSpPr/>
          <p:nvPr/>
        </p:nvSpPr>
        <p:spPr>
          <a:xfrm>
            <a:off x="8352680" y="2371614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cxnSp>
        <p:nvCxnSpPr>
          <p:cNvPr id="105" name="Straight Arrow Connector 104"/>
          <p:cNvCxnSpPr/>
          <p:nvPr/>
        </p:nvCxnSpPr>
        <p:spPr bwMode="auto">
          <a:xfrm flipV="1">
            <a:off x="2662402" y="2771724"/>
            <a:ext cx="576228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104" name="Straight Connector 103"/>
          <p:cNvCxnSpPr/>
          <p:nvPr/>
        </p:nvCxnSpPr>
        <p:spPr bwMode="auto">
          <a:xfrm>
            <a:off x="8136656" y="1680062"/>
            <a:ext cx="0" cy="29638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Freeform 122"/>
          <p:cNvSpPr/>
          <p:nvPr/>
        </p:nvSpPr>
        <p:spPr>
          <a:xfrm flipH="1">
            <a:off x="4594702" y="3851844"/>
            <a:ext cx="648072" cy="329184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 bwMode="auto">
          <a:xfrm>
            <a:off x="4306670" y="3851844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4522694" y="3851844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447" y="4427908"/>
            <a:ext cx="190207" cy="24923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3830" y="4416366"/>
            <a:ext cx="228864" cy="274637"/>
          </a:xfrm>
          <a:prstGeom prst="rect">
            <a:avLst/>
          </a:prstGeom>
        </p:spPr>
      </p:pic>
      <p:sp>
        <p:nvSpPr>
          <p:cNvPr id="156" name="Oval 155"/>
          <p:cNvSpPr/>
          <p:nvPr/>
        </p:nvSpPr>
        <p:spPr bwMode="auto">
          <a:xfrm>
            <a:off x="3946630" y="3863386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7" name="Freeform 156"/>
          <p:cNvSpPr/>
          <p:nvPr/>
        </p:nvSpPr>
        <p:spPr>
          <a:xfrm flipH="1">
            <a:off x="4378678" y="3995860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 bwMode="auto">
          <a:xfrm>
            <a:off x="4594702" y="4166207"/>
            <a:ext cx="432048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0" name="Straight Connector 159"/>
          <p:cNvCxnSpPr>
            <a:stCxn id="156" idx="4"/>
          </p:cNvCxnSpPr>
          <p:nvPr/>
        </p:nvCxnSpPr>
        <p:spPr bwMode="auto">
          <a:xfrm>
            <a:off x="4018638" y="4007402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3082534" y="4355900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1" name="Freeform 170"/>
          <p:cNvSpPr/>
          <p:nvPr/>
        </p:nvSpPr>
        <p:spPr>
          <a:xfrm flipH="1">
            <a:off x="4018638" y="4067868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Connector 172"/>
          <p:cNvCxnSpPr/>
          <p:nvPr/>
        </p:nvCxnSpPr>
        <p:spPr bwMode="auto">
          <a:xfrm>
            <a:off x="4018638" y="4079410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5237366" y="4181028"/>
            <a:ext cx="3044952" cy="1028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7" name="Rectangle 176"/>
          <p:cNvSpPr/>
          <p:nvPr/>
        </p:nvSpPr>
        <p:spPr bwMode="auto">
          <a:xfrm>
            <a:off x="4378678" y="4283892"/>
            <a:ext cx="432048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8" name="Straight Connector 177"/>
          <p:cNvCxnSpPr>
            <a:stCxn id="124" idx="4"/>
          </p:cNvCxnSpPr>
          <p:nvPr/>
        </p:nvCxnSpPr>
        <p:spPr bwMode="auto">
          <a:xfrm>
            <a:off x="4378678" y="3995860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>
            <a:stCxn id="157" idx="2"/>
          </p:cNvCxnSpPr>
          <p:nvPr/>
        </p:nvCxnSpPr>
        <p:spPr bwMode="auto">
          <a:xfrm>
            <a:off x="4378678" y="3995860"/>
            <a:ext cx="0" cy="3108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>
            <a:off x="4594702" y="3995860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>
            <a:stCxn id="123" idx="2"/>
          </p:cNvCxnSpPr>
          <p:nvPr/>
        </p:nvCxnSpPr>
        <p:spPr bwMode="auto">
          <a:xfrm>
            <a:off x="4594702" y="3851844"/>
            <a:ext cx="0" cy="329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1" name="Picture 1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5846" y="4449561"/>
            <a:ext cx="246888" cy="266379"/>
          </a:xfrm>
          <a:prstGeom prst="rect">
            <a:avLst/>
          </a:prstGeom>
        </p:spPr>
      </p:pic>
      <p:cxnSp>
        <p:nvCxnSpPr>
          <p:cNvPr id="114" name="Straight Arrow Connector 113"/>
          <p:cNvCxnSpPr/>
          <p:nvPr/>
        </p:nvCxnSpPr>
        <p:spPr bwMode="auto">
          <a:xfrm flipV="1">
            <a:off x="2664048" y="4355899"/>
            <a:ext cx="576228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223" name="Picture 2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968" y="3851844"/>
            <a:ext cx="506936" cy="504056"/>
          </a:xfrm>
          <a:prstGeom prst="rect">
            <a:avLst/>
          </a:prstGeom>
        </p:spPr>
      </p:pic>
      <p:sp>
        <p:nvSpPr>
          <p:cNvPr id="224" name="Rectangle 223"/>
          <p:cNvSpPr/>
          <p:nvPr/>
        </p:nvSpPr>
        <p:spPr>
          <a:xfrm>
            <a:off x="1154072" y="2483692"/>
            <a:ext cx="6458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Calibri" charset="0"/>
              </a:rPr>
              <a:t>Bob</a:t>
            </a:r>
            <a:endParaRPr lang="en-US" sz="2200" b="1" dirty="0"/>
          </a:p>
        </p:txBody>
      </p:sp>
      <p:sp>
        <p:nvSpPr>
          <p:cNvPr id="225" name="Rectangle 224"/>
          <p:cNvSpPr/>
          <p:nvPr/>
        </p:nvSpPr>
        <p:spPr>
          <a:xfrm>
            <a:off x="573835" y="3851844"/>
            <a:ext cx="1226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Calibri" charset="0"/>
              </a:rPr>
              <a:t>Christine</a:t>
            </a:r>
            <a:endParaRPr lang="en-US" sz="2200" b="1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2194560" y="3131764"/>
            <a:ext cx="0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7" name="Left Brace 226"/>
          <p:cNvSpPr/>
          <p:nvPr/>
        </p:nvSpPr>
        <p:spPr bwMode="auto">
          <a:xfrm rot="16200000">
            <a:off x="3816176" y="3851845"/>
            <a:ext cx="288031" cy="201622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8352680" y="4027798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sp>
        <p:nvSpPr>
          <p:cNvPr id="234" name="Rectangle 233"/>
          <p:cNvSpPr/>
          <p:nvPr/>
        </p:nvSpPr>
        <p:spPr>
          <a:xfrm>
            <a:off x="3168104" y="496390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charset="0"/>
              </a:rPr>
              <a:t>History</a:t>
            </a:r>
            <a:endParaRPr lang="en-US" sz="20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4113499" y="5035911"/>
            <a:ext cx="618517" cy="288032"/>
            <a:chOff x="4113499" y="4787949"/>
            <a:chExt cx="618517" cy="28803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3984" y="4787949"/>
              <a:ext cx="288032" cy="288032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13499" y="4787949"/>
              <a:ext cx="278741" cy="28803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64551" y="4931965"/>
              <a:ext cx="99697" cy="139576"/>
            </a:xfrm>
            <a:prstGeom prst="rect">
              <a:avLst/>
            </a:prstGeom>
          </p:spPr>
        </p:pic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>
            <a:off x="2952080" y="1900900"/>
            <a:ext cx="2304256" cy="870823"/>
            <a:chOff x="3024091" y="2123655"/>
            <a:chExt cx="3384376" cy="1279022"/>
          </a:xfrm>
        </p:grpSpPr>
        <p:cxnSp>
          <p:nvCxnSpPr>
            <p:cNvPr id="125" name="Straight Connector 124"/>
            <p:cNvCxnSpPr>
              <a:endCxn id="126" idx="0"/>
            </p:cNvCxnSpPr>
            <p:nvPr/>
          </p:nvCxnSpPr>
          <p:spPr bwMode="auto">
            <a:xfrm flipV="1">
              <a:off x="3024091" y="2474957"/>
              <a:ext cx="1421484" cy="92772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6" name="Arc 125"/>
            <p:cNvSpPr/>
            <p:nvPr/>
          </p:nvSpPr>
          <p:spPr bwMode="auto">
            <a:xfrm>
              <a:off x="4320235" y="2358483"/>
              <a:ext cx="1080120" cy="648073"/>
            </a:xfrm>
            <a:prstGeom prst="arc">
              <a:avLst>
                <a:gd name="adj1" fmla="val 12395245"/>
                <a:gd name="adj2" fmla="val 20915745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" name="Arc 130"/>
            <p:cNvSpPr/>
            <p:nvPr/>
          </p:nvSpPr>
          <p:spPr bwMode="auto">
            <a:xfrm>
              <a:off x="5328347" y="2123655"/>
              <a:ext cx="1080120" cy="648073"/>
            </a:xfrm>
            <a:prstGeom prst="arc">
              <a:avLst>
                <a:gd name="adj1" fmla="val 4751782"/>
                <a:gd name="adj2" fmla="val 1010067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32" name="Freeform 131"/>
          <p:cNvSpPr/>
          <p:nvPr/>
        </p:nvSpPr>
        <p:spPr>
          <a:xfrm flipH="1">
            <a:off x="4392240" y="1691604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/>
          <p:nvPr/>
        </p:nvCxnSpPr>
        <p:spPr bwMode="auto">
          <a:xfrm>
            <a:off x="4032200" y="1775154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>
            <a:stCxn id="132" idx="2"/>
          </p:cNvCxnSpPr>
          <p:nvPr/>
        </p:nvCxnSpPr>
        <p:spPr bwMode="auto">
          <a:xfrm>
            <a:off x="4392240" y="1691604"/>
            <a:ext cx="0" cy="3108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/>
          <p:cNvCxnSpPr/>
          <p:nvPr/>
        </p:nvCxnSpPr>
        <p:spPr bwMode="auto">
          <a:xfrm flipV="1">
            <a:off x="2952080" y="2051644"/>
            <a:ext cx="1080120" cy="7200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2" name="Rectangle 141"/>
          <p:cNvSpPr/>
          <p:nvPr/>
        </p:nvSpPr>
        <p:spPr bwMode="auto">
          <a:xfrm>
            <a:off x="4537392" y="1763612"/>
            <a:ext cx="502920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0" name="Arc 139"/>
          <p:cNvSpPr/>
          <p:nvPr/>
        </p:nvSpPr>
        <p:spPr bwMode="auto">
          <a:xfrm>
            <a:off x="4520935" y="1547588"/>
            <a:ext cx="735401" cy="441241"/>
          </a:xfrm>
          <a:prstGeom prst="arc">
            <a:avLst>
              <a:gd name="adj1" fmla="val 4751782"/>
              <a:gd name="adj2" fmla="val 9904053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" name="Arc 142"/>
          <p:cNvSpPr/>
          <p:nvPr/>
        </p:nvSpPr>
        <p:spPr bwMode="auto">
          <a:xfrm rot="553900">
            <a:off x="3913632" y="1761359"/>
            <a:ext cx="735401" cy="441241"/>
          </a:xfrm>
          <a:prstGeom prst="arc">
            <a:avLst>
              <a:gd name="adj1" fmla="val 19093104"/>
              <a:gd name="adj2" fmla="val 19906587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3848" y="6134035"/>
            <a:ext cx="8475612" cy="792088"/>
            <a:chOff x="863848" y="5990019"/>
            <a:chExt cx="8475612" cy="79208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96296" y="5990019"/>
              <a:ext cx="1746411" cy="792088"/>
            </a:xfrm>
            <a:prstGeom prst="rect">
              <a:avLst/>
            </a:prstGeom>
          </p:spPr>
        </p:pic>
        <p:grpSp>
          <p:nvGrpSpPr>
            <p:cNvPr id="243" name="Group 242"/>
            <p:cNvGrpSpPr>
              <a:grpSpLocks noChangeAspect="1"/>
            </p:cNvGrpSpPr>
            <p:nvPr/>
          </p:nvGrpSpPr>
          <p:grpSpPr>
            <a:xfrm>
              <a:off x="6695125" y="6479673"/>
              <a:ext cx="649443" cy="302434"/>
              <a:chOff x="4113499" y="4787949"/>
              <a:chExt cx="618517" cy="288032"/>
            </a:xfrm>
          </p:grpSpPr>
          <p:pic>
            <p:nvPicPr>
              <p:cNvPr id="244" name="Picture 24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3984" y="4787949"/>
                <a:ext cx="288032" cy="288032"/>
              </a:xfrm>
              <a:prstGeom prst="rect">
                <a:avLst/>
              </a:prstGeom>
            </p:spPr>
          </p:pic>
          <p:pic>
            <p:nvPicPr>
              <p:cNvPr id="245" name="Picture 24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13499" y="4787949"/>
                <a:ext cx="278741" cy="288032"/>
              </a:xfrm>
              <a:prstGeom prst="rect">
                <a:avLst/>
              </a:prstGeom>
            </p:spPr>
          </p:pic>
          <p:pic>
            <p:nvPicPr>
              <p:cNvPr id="246" name="Picture 24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64551" y="4931965"/>
                <a:ext cx="99697" cy="139576"/>
              </a:xfrm>
              <a:prstGeom prst="rect">
                <a:avLst/>
              </a:prstGeom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16576" y="6102351"/>
              <a:ext cx="1656184" cy="463732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63848" y="6134035"/>
              <a:ext cx="1296144" cy="478690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56336" y="6134035"/>
              <a:ext cx="292100" cy="4953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28073" y="6134035"/>
              <a:ext cx="1732119" cy="50405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167215" y="6134035"/>
              <a:ext cx="657073" cy="50405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960192" y="6062027"/>
              <a:ext cx="266700" cy="685800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 flipH="1">
              <a:off x="9072760" y="5990019"/>
              <a:ext cx="2667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239056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28</a:t>
            </a:fld>
            <a:endParaRPr lang="fi-FI" dirty="0"/>
          </a:p>
        </p:txBody>
      </p:sp>
      <p:sp>
        <p:nvSpPr>
          <p:cNvPr id="23" name="Rectangle 22"/>
          <p:cNvSpPr/>
          <p:nvPr/>
        </p:nvSpPr>
        <p:spPr>
          <a:xfrm>
            <a:off x="2087984" y="4427909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BFBFBF"/>
                </a:solidFill>
                <a:latin typeface="Calibri"/>
              </a:rPr>
              <a:t>1. Intensity function</a:t>
            </a:r>
          </a:p>
          <a:p>
            <a:pPr algn="ctr"/>
            <a:r>
              <a:rPr lang="en-US" sz="3000" b="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2. Basic building blocks</a:t>
            </a:r>
          </a:p>
          <a:p>
            <a:pPr algn="ctr"/>
            <a:r>
              <a:rPr lang="en-US" sz="3000" b="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3. Superposition</a:t>
            </a:r>
          </a:p>
          <a:p>
            <a:pPr algn="ctr"/>
            <a:r>
              <a:rPr lang="en-US" sz="3000" b="1" dirty="0">
                <a:latin typeface="Calibri"/>
              </a:rPr>
              <a:t>4. Marks and SDEs with jumps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705025" y="2843733"/>
            <a:ext cx="6215607" cy="11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>
              <a:lnSpc>
                <a:spcPct val="80000"/>
              </a:lnSpc>
              <a:spcAft>
                <a:spcPts val="1200"/>
              </a:spcAft>
            </a:pPr>
            <a:r>
              <a:rPr lang="en-US" sz="5000" dirty="0">
                <a:solidFill>
                  <a:schemeClr val="tx1"/>
                </a:solidFill>
                <a:latin typeface="Calibri"/>
              </a:rPr>
              <a:t>Representation</a:t>
            </a:r>
            <a:r>
              <a:rPr lang="en-US" dirty="0">
                <a:solidFill>
                  <a:schemeClr val="tx1"/>
                </a:solidFill>
                <a:latin typeface="Calibri"/>
              </a:rPr>
              <a:t>: </a:t>
            </a:r>
            <a:br>
              <a:rPr lang="en-US" dirty="0">
                <a:solidFill>
                  <a:schemeClr val="tx1"/>
                </a:solidFill>
                <a:latin typeface="Calibri"/>
              </a:rPr>
            </a:br>
            <a:r>
              <a:rPr lang="en-US" dirty="0">
                <a:solidFill>
                  <a:srgbClr val="7F7F7F"/>
                </a:solidFill>
                <a:latin typeface="Calibri"/>
              </a:rPr>
              <a:t>Temporal Point Processes</a:t>
            </a:r>
          </a:p>
        </p:txBody>
      </p:sp>
    </p:spTree>
    <p:extLst>
      <p:ext uri="{BB962C8B-B14F-4D97-AF65-F5344CB8AC3E}">
        <p14:creationId xmlns:p14="http://schemas.microsoft.com/office/powerpoint/2010/main" val="179044928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29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Marked temporal point processes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575816" y="1475581"/>
            <a:ext cx="9433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charset="0"/>
              </a:rPr>
              <a:t>Marked temporal point process: </a:t>
            </a:r>
            <a:br>
              <a:rPr lang="en-US" sz="2800" b="1" dirty="0">
                <a:latin typeface="Calibri" charset="0"/>
              </a:rPr>
            </a:b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A random process whose realization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consists of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discrete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marked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events localized in time 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 flipV="1">
            <a:off x="1510274" y="3768660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840" y="3268294"/>
            <a:ext cx="502410" cy="538728"/>
          </a:xfrm>
          <a:prstGeom prst="rect">
            <a:avLst/>
          </a:prstGeom>
        </p:spPr>
      </p:pic>
      <p:cxnSp>
        <p:nvCxnSpPr>
          <p:cNvPr id="103" name="Straight Connector 102"/>
          <p:cNvCxnSpPr/>
          <p:nvPr/>
        </p:nvCxnSpPr>
        <p:spPr bwMode="auto">
          <a:xfrm>
            <a:off x="1765460" y="2987749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>
            <a:stCxn id="105" idx="4"/>
          </p:cNvCxnSpPr>
          <p:nvPr/>
        </p:nvCxnSpPr>
        <p:spPr bwMode="auto">
          <a:xfrm>
            <a:off x="2269516" y="3347789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Oval 104"/>
          <p:cNvSpPr/>
          <p:nvPr/>
        </p:nvSpPr>
        <p:spPr bwMode="auto">
          <a:xfrm>
            <a:off x="2197508" y="3203773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6" name="Straight Connector 105"/>
          <p:cNvCxnSpPr/>
          <p:nvPr/>
        </p:nvCxnSpPr>
        <p:spPr bwMode="auto">
          <a:xfrm>
            <a:off x="3205620" y="3347789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>
            <a:stCxn id="119" idx="4"/>
          </p:cNvCxnSpPr>
          <p:nvPr/>
        </p:nvCxnSpPr>
        <p:spPr bwMode="auto">
          <a:xfrm>
            <a:off x="3925700" y="3347789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7454092" y="2987749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09" name="Picture 10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324" y="3962077"/>
            <a:ext cx="558800" cy="177800"/>
          </a:xfrm>
          <a:prstGeom prst="rect">
            <a:avLst/>
          </a:prstGeom>
        </p:spPr>
      </p:pic>
      <p:cxnSp>
        <p:nvCxnSpPr>
          <p:cNvPr id="110" name="Straight Connector 109"/>
          <p:cNvCxnSpPr/>
          <p:nvPr/>
        </p:nvCxnSpPr>
        <p:spPr bwMode="auto">
          <a:xfrm>
            <a:off x="2269516" y="3614152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flipH="1">
            <a:off x="2286948" y="3635821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3205620" y="3440416"/>
            <a:ext cx="0" cy="1817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flipH="1">
            <a:off x="3205620" y="3458704"/>
            <a:ext cx="7406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Oval 118"/>
          <p:cNvSpPr/>
          <p:nvPr/>
        </p:nvSpPr>
        <p:spPr bwMode="auto">
          <a:xfrm>
            <a:off x="3853692" y="3203773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3133612" y="3203773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1" name="Straight Connector 120"/>
          <p:cNvCxnSpPr/>
          <p:nvPr/>
        </p:nvCxnSpPr>
        <p:spPr bwMode="auto">
          <a:xfrm>
            <a:off x="3925700" y="3257536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 flipH="1">
            <a:off x="3905436" y="3257536"/>
            <a:ext cx="6583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3" name="Picture 1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000" y="3851845"/>
            <a:ext cx="190207" cy="249237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6096" y="3851845"/>
            <a:ext cx="228864" cy="274637"/>
          </a:xfrm>
          <a:prstGeom prst="rect">
            <a:avLst/>
          </a:prstGeom>
        </p:spPr>
      </p:pic>
      <p:cxnSp>
        <p:nvCxnSpPr>
          <p:cNvPr id="126" name="Straight Connector 125"/>
          <p:cNvCxnSpPr/>
          <p:nvPr/>
        </p:nvCxnSpPr>
        <p:spPr bwMode="auto">
          <a:xfrm flipH="1">
            <a:off x="4645780" y="3257536"/>
            <a:ext cx="2011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27" name="Picture 1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7788" y="3923853"/>
            <a:ext cx="125412" cy="237623"/>
          </a:xfrm>
          <a:prstGeom prst="rect">
            <a:avLst/>
          </a:prstGeom>
        </p:spPr>
      </p:pic>
      <p:grpSp>
        <p:nvGrpSpPr>
          <p:cNvPr id="128" name="Group 127"/>
          <p:cNvGrpSpPr/>
          <p:nvPr/>
        </p:nvGrpSpPr>
        <p:grpSpPr>
          <a:xfrm>
            <a:off x="4883172" y="3059756"/>
            <a:ext cx="1922848" cy="386216"/>
            <a:chOff x="5760392" y="2051644"/>
            <a:chExt cx="1922848" cy="386216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0392" y="2051644"/>
              <a:ext cx="576064" cy="372333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36456" y="2123653"/>
              <a:ext cx="204654" cy="288032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51192" y="2064353"/>
              <a:ext cx="432048" cy="347332"/>
            </a:xfrm>
            <a:prstGeom prst="rect">
              <a:avLst/>
            </a:prstGeom>
          </p:spPr>
        </p:pic>
        <p:grpSp>
          <p:nvGrpSpPr>
            <p:cNvPr id="140" name="Group 139"/>
            <p:cNvGrpSpPr/>
            <p:nvPr/>
          </p:nvGrpSpPr>
          <p:grpSpPr>
            <a:xfrm>
              <a:off x="6552480" y="2093976"/>
              <a:ext cx="420489" cy="336042"/>
              <a:chOff x="6636047" y="2051649"/>
              <a:chExt cx="420489" cy="336042"/>
            </a:xfrm>
          </p:grpSpPr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36047" y="2051649"/>
                <a:ext cx="261361" cy="336042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84784" y="2051649"/>
                <a:ext cx="171752" cy="336042"/>
              </a:xfrm>
              <a:prstGeom prst="rect">
                <a:avLst/>
              </a:prstGeom>
            </p:spPr>
          </p:pic>
        </p:grpSp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49440" y="2103120"/>
              <a:ext cx="288032" cy="334740"/>
            </a:xfrm>
            <a:prstGeom prst="rect">
              <a:avLst/>
            </a:prstGeom>
          </p:spPr>
        </p:pic>
      </p:grpSp>
      <p:sp>
        <p:nvSpPr>
          <p:cNvPr id="144" name="Rectangle 143"/>
          <p:cNvSpPr/>
          <p:nvPr/>
        </p:nvSpPr>
        <p:spPr>
          <a:xfrm>
            <a:off x="2664048" y="7062588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History, </a:t>
            </a:r>
            <a:endParaRPr lang="en-US" sz="2400" b="1" dirty="0"/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44168" y="7152208"/>
            <a:ext cx="655123" cy="372045"/>
          </a:xfrm>
          <a:prstGeom prst="rect">
            <a:avLst/>
          </a:prstGeom>
        </p:spPr>
      </p:pic>
      <p:sp>
        <p:nvSpPr>
          <p:cNvPr id="146" name="Left Brace 145"/>
          <p:cNvSpPr/>
          <p:nvPr/>
        </p:nvSpPr>
        <p:spPr bwMode="auto">
          <a:xfrm rot="16200000">
            <a:off x="3093828" y="5366281"/>
            <a:ext cx="429768" cy="301752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7" name="Straight Arrow Connector 146"/>
          <p:cNvCxnSpPr/>
          <p:nvPr/>
        </p:nvCxnSpPr>
        <p:spPr bwMode="auto">
          <a:xfrm flipV="1">
            <a:off x="1511920" y="4715941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148" name="Straight Connector 147"/>
          <p:cNvCxnSpPr>
            <a:endCxn id="149" idx="0"/>
          </p:cNvCxnSpPr>
          <p:nvPr/>
        </p:nvCxnSpPr>
        <p:spPr bwMode="auto">
          <a:xfrm>
            <a:off x="2271162" y="4713653"/>
            <a:ext cx="0" cy="1463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9" name="Oval 148"/>
          <p:cNvSpPr/>
          <p:nvPr/>
        </p:nvSpPr>
        <p:spPr bwMode="auto">
          <a:xfrm>
            <a:off x="2199154" y="4859957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0" name="Straight Connector 149"/>
          <p:cNvCxnSpPr/>
          <p:nvPr/>
        </p:nvCxnSpPr>
        <p:spPr bwMode="auto">
          <a:xfrm>
            <a:off x="3207266" y="4571925"/>
            <a:ext cx="0" cy="137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>
            <a:stCxn id="152" idx="4"/>
          </p:cNvCxnSpPr>
          <p:nvPr/>
        </p:nvCxnSpPr>
        <p:spPr bwMode="auto">
          <a:xfrm>
            <a:off x="3927346" y="4643933"/>
            <a:ext cx="0" cy="822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/>
          <p:nvPr/>
        </p:nvSpPr>
        <p:spPr bwMode="auto">
          <a:xfrm>
            <a:off x="3855338" y="4499917"/>
            <a:ext cx="144016" cy="14401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3135258" y="4427909"/>
            <a:ext cx="144016" cy="14401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602" y="4394696"/>
            <a:ext cx="190207" cy="249237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256" y="4801344"/>
            <a:ext cx="228864" cy="274637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876" y="4427909"/>
            <a:ext cx="125412" cy="237623"/>
          </a:xfrm>
          <a:prstGeom prst="rect">
            <a:avLst/>
          </a:prstGeom>
        </p:spPr>
      </p:pic>
      <p:sp>
        <p:nvSpPr>
          <p:cNvPr id="157" name="Rectangle 156"/>
          <p:cNvSpPr/>
          <p:nvPr/>
        </p:nvSpPr>
        <p:spPr>
          <a:xfrm>
            <a:off x="7920632" y="4918570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cxnSp>
        <p:nvCxnSpPr>
          <p:cNvPr id="158" name="Straight Arrow Connector 157"/>
          <p:cNvCxnSpPr/>
          <p:nvPr/>
        </p:nvCxnSpPr>
        <p:spPr bwMode="auto">
          <a:xfrm flipV="1">
            <a:off x="1511920" y="4283893"/>
            <a:ext cx="0" cy="87527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triangle"/>
          </a:ln>
        </p:spPr>
      </p:cxnSp>
      <p:cxnSp>
        <p:nvCxnSpPr>
          <p:cNvPr id="159" name="Straight Connector 158"/>
          <p:cNvCxnSpPr>
            <a:stCxn id="160" idx="4"/>
          </p:cNvCxnSpPr>
          <p:nvPr/>
        </p:nvCxnSpPr>
        <p:spPr bwMode="auto">
          <a:xfrm>
            <a:off x="2271162" y="5796061"/>
            <a:ext cx="0" cy="28346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0" name="Oval 159"/>
          <p:cNvSpPr/>
          <p:nvPr/>
        </p:nvSpPr>
        <p:spPr bwMode="auto">
          <a:xfrm>
            <a:off x="2199154" y="5652045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1" name="Straight Connector 160"/>
          <p:cNvCxnSpPr/>
          <p:nvPr/>
        </p:nvCxnSpPr>
        <p:spPr bwMode="auto">
          <a:xfrm>
            <a:off x="3207266" y="5940077"/>
            <a:ext cx="0" cy="1463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3" name="Oval 162"/>
          <p:cNvSpPr/>
          <p:nvPr/>
        </p:nvSpPr>
        <p:spPr bwMode="auto">
          <a:xfrm>
            <a:off x="3855338" y="6228109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3135258" y="5796061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5" name="Picture 1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160" y="6122888"/>
            <a:ext cx="190207" cy="249237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256" y="6097488"/>
            <a:ext cx="228864" cy="274637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434" y="6385520"/>
            <a:ext cx="125412" cy="237623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7920632" y="6228109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cxnSp>
        <p:nvCxnSpPr>
          <p:cNvPr id="169" name="Straight Arrow Connector 168"/>
          <p:cNvCxnSpPr/>
          <p:nvPr/>
        </p:nvCxnSpPr>
        <p:spPr bwMode="auto">
          <a:xfrm flipV="1">
            <a:off x="1511920" y="5593432"/>
            <a:ext cx="0" cy="87527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triangle"/>
          </a:ln>
        </p:spPr>
      </p:cxnSp>
      <p:cxnSp>
        <p:nvCxnSpPr>
          <p:cNvPr id="170" name="Straight Arrow Connector 169"/>
          <p:cNvCxnSpPr/>
          <p:nvPr/>
        </p:nvCxnSpPr>
        <p:spPr bwMode="auto">
          <a:xfrm flipV="1">
            <a:off x="1511920" y="6072916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71" name="Picture 17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66770" y="3872488"/>
            <a:ext cx="265430" cy="286385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95618" y="4809744"/>
            <a:ext cx="265430" cy="286385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16176" y="5724053"/>
            <a:ext cx="265430" cy="286385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1840" y="4283893"/>
            <a:ext cx="613963" cy="402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1840" y="5580037"/>
            <a:ext cx="599292" cy="432048"/>
          </a:xfrm>
          <a:prstGeom prst="rect">
            <a:avLst/>
          </a:prstGeom>
        </p:spPr>
      </p:pic>
      <p:cxnSp>
        <p:nvCxnSpPr>
          <p:cNvPr id="178" name="Straight Connector 177"/>
          <p:cNvCxnSpPr/>
          <p:nvPr/>
        </p:nvCxnSpPr>
        <p:spPr bwMode="auto">
          <a:xfrm>
            <a:off x="3922776" y="6071616"/>
            <a:ext cx="0" cy="1463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6971177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Variety of processes behind these events</a:t>
            </a:r>
            <a:endParaRPr lang="en-US" sz="4000" i="1" dirty="0">
              <a:latin typeface="Calibri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</a:t>
            </a:fld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1017438" y="3233514"/>
            <a:ext cx="1502594" cy="80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70000"/>
              </a:lnSpc>
              <a:buSzTx/>
            </a:pPr>
            <a:r>
              <a:rPr lang="en-US" sz="3200" b="1" dirty="0">
                <a:latin typeface="Calibri" charset="0"/>
              </a:rPr>
              <a:t>Stock</a:t>
            </a:r>
            <a:br>
              <a:rPr lang="en-US" sz="3200" b="1" dirty="0">
                <a:latin typeface="Calibri" charset="0"/>
              </a:rPr>
            </a:br>
            <a:r>
              <a:rPr lang="en-US" sz="3200" b="1" dirty="0">
                <a:latin typeface="Calibri" charset="0"/>
              </a:rPr>
              <a:t>trading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800" y="1475581"/>
            <a:ext cx="91450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latin typeface="Calibri"/>
              </a:rPr>
              <a:t>Events are (noisy) observations of a variety of complex dynamic processes…</a:t>
            </a:r>
            <a:endParaRPr lang="en-US" sz="4200" dirty="0"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3888" y="6516141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latin typeface="Calibri"/>
              </a:rPr>
              <a:t>…in a wide range of temporal scales.</a:t>
            </a:r>
            <a:endParaRPr lang="en-US" sz="4200" dirty="0"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8706" y="3263995"/>
            <a:ext cx="2941903" cy="80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70000"/>
              </a:lnSpc>
              <a:buSzTx/>
            </a:pPr>
            <a:r>
              <a:rPr lang="en-US" sz="3200" b="1" dirty="0">
                <a:latin typeface="Calibri" charset="0"/>
              </a:rPr>
              <a:t>Article creation in Wikipedia</a:t>
            </a:r>
          </a:p>
        </p:txBody>
      </p:sp>
      <p:sp>
        <p:nvSpPr>
          <p:cNvPr id="8" name="Rectangle 7"/>
          <p:cNvSpPr/>
          <p:nvPr/>
        </p:nvSpPr>
        <p:spPr>
          <a:xfrm>
            <a:off x="2902620" y="5280680"/>
            <a:ext cx="3145804" cy="80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70000"/>
              </a:lnSpc>
              <a:buSzTx/>
            </a:pPr>
            <a:r>
              <a:rPr lang="en-US" sz="3200" b="1" dirty="0">
                <a:latin typeface="Calibri" charset="0"/>
              </a:rPr>
              <a:t>Ride-sharing requests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4322" y="4309361"/>
            <a:ext cx="3145804" cy="80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70000"/>
              </a:lnSpc>
              <a:buSzTx/>
            </a:pPr>
            <a:r>
              <a:rPr lang="en-US" sz="3200" b="1" dirty="0">
                <a:latin typeface="Calibri" charset="0"/>
              </a:rPr>
              <a:t>News spread in Twitter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02488" y="5232193"/>
            <a:ext cx="3294408" cy="759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70000"/>
              </a:lnSpc>
              <a:buSzTx/>
            </a:pPr>
            <a:r>
              <a:rPr lang="en-US" sz="3000" b="1" dirty="0">
                <a:latin typeface="Calibri" charset="0"/>
              </a:rPr>
              <a:t>A user’s reputation in Quora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503808" y="6300117"/>
            <a:ext cx="8712968" cy="288032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" y="5956627"/>
            <a:ext cx="7920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70000"/>
              </a:lnSpc>
              <a:buSzTx/>
            </a:pPr>
            <a:r>
              <a:rPr lang="en-US" sz="2800" b="1" cap="small" dirty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Fast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64648" y="5956627"/>
            <a:ext cx="100811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70000"/>
              </a:lnSpc>
              <a:buSzTx/>
            </a:pPr>
            <a:r>
              <a:rPr lang="en-US" sz="2800" b="1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Slow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826" y="5219997"/>
            <a:ext cx="642693" cy="642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400" y="3264455"/>
            <a:ext cx="678485" cy="6784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0" y="4402118"/>
            <a:ext cx="585638" cy="476451"/>
          </a:xfrm>
          <a:prstGeom prst="rect">
            <a:avLst/>
          </a:prstGeom>
        </p:spPr>
      </p:pic>
      <p:pic>
        <p:nvPicPr>
          <p:cNvPr id="3074" name="Picture 2" descr="Image result for uber">
            <a:extLst>
              <a:ext uri="{FF2B5EF4-FFF2-40B4-BE49-F238E27FC236}">
                <a16:creationId xmlns:a16="http://schemas.microsoft.com/office/drawing/2014/main" id="{A876D181-F515-0547-A1BA-89852F50B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18" y="5285393"/>
            <a:ext cx="654381" cy="65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560B54-A695-634C-9170-396269B82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00" y="3115369"/>
            <a:ext cx="457200" cy="952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12C5A58-45A3-7142-96FF-9D07B49CC963}"/>
              </a:ext>
            </a:extLst>
          </p:cNvPr>
          <p:cNvSpPr/>
          <p:nvPr/>
        </p:nvSpPr>
        <p:spPr>
          <a:xfrm>
            <a:off x="3766716" y="3399940"/>
            <a:ext cx="3145804" cy="80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70000"/>
              </a:lnSpc>
              <a:buSzTx/>
            </a:pPr>
            <a:r>
              <a:rPr lang="en-US" sz="3200" b="1" dirty="0">
                <a:latin typeface="Calibri" charset="0"/>
              </a:rPr>
              <a:t>Flu </a:t>
            </a:r>
            <a:br>
              <a:rPr lang="en-US" sz="3200" b="1" dirty="0">
                <a:latin typeface="Calibri" charset="0"/>
              </a:rPr>
            </a:br>
            <a:r>
              <a:rPr lang="en-US" sz="3200" b="1" dirty="0">
                <a:latin typeface="Calibri" charset="0"/>
              </a:rPr>
              <a:t>spreading</a:t>
            </a:r>
          </a:p>
        </p:txBody>
      </p:sp>
      <p:pic>
        <p:nvPicPr>
          <p:cNvPr id="3076" name="Picture 4" descr="Image result for flu">
            <a:extLst>
              <a:ext uri="{FF2B5EF4-FFF2-40B4-BE49-F238E27FC236}">
                <a16:creationId xmlns:a16="http://schemas.microsoft.com/office/drawing/2014/main" id="{D3D8C03E-01B3-4F46-BB82-C80BC1CF2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09" y="3275781"/>
            <a:ext cx="1004557" cy="88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B53B2C-BBDA-2E40-AA58-4AC183821C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8264" y="4312010"/>
            <a:ext cx="604244" cy="60424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AE8AAF7-0BD2-C641-B882-C95486686CD0}"/>
              </a:ext>
            </a:extLst>
          </p:cNvPr>
          <p:cNvSpPr/>
          <p:nvPr/>
        </p:nvSpPr>
        <p:spPr>
          <a:xfrm>
            <a:off x="5212508" y="4283893"/>
            <a:ext cx="3145804" cy="80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70000"/>
              </a:lnSpc>
              <a:buSzTx/>
            </a:pPr>
            <a:r>
              <a:rPr lang="en-US" sz="3200" b="1" dirty="0">
                <a:latin typeface="Calibri" charset="0"/>
              </a:rPr>
              <a:t>Reviews and sales in Amazon</a:t>
            </a:r>
          </a:p>
        </p:txBody>
      </p:sp>
    </p:spTree>
    <p:extLst>
      <p:ext uri="{BB962C8B-B14F-4D97-AF65-F5344CB8AC3E}">
        <p14:creationId xmlns:p14="http://schemas.microsoft.com/office/powerpoint/2010/main" val="3207054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21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30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Independent identically distributed marks</a:t>
            </a:r>
          </a:p>
        </p:txBody>
      </p:sp>
      <p:cxnSp>
        <p:nvCxnSpPr>
          <p:cNvPr id="154" name="Straight Arrow Connector 153"/>
          <p:cNvCxnSpPr/>
          <p:nvPr/>
        </p:nvCxnSpPr>
        <p:spPr bwMode="auto">
          <a:xfrm flipV="1">
            <a:off x="1871960" y="3624644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sp>
        <p:nvSpPr>
          <p:cNvPr id="164" name="Rectangle 163"/>
          <p:cNvSpPr/>
          <p:nvPr/>
        </p:nvSpPr>
        <p:spPr>
          <a:xfrm>
            <a:off x="8280672" y="3406402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cxnSp>
        <p:nvCxnSpPr>
          <p:cNvPr id="165" name="Straight Arrow Connector 164"/>
          <p:cNvCxnSpPr/>
          <p:nvPr/>
        </p:nvCxnSpPr>
        <p:spPr bwMode="auto">
          <a:xfrm flipV="1">
            <a:off x="1871960" y="2771725"/>
            <a:ext cx="0" cy="87527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81" name="Picture 1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916" y="3707829"/>
            <a:ext cx="125412" cy="237623"/>
          </a:xfrm>
          <a:prstGeom prst="rect">
            <a:avLst/>
          </a:prstGeom>
        </p:spPr>
      </p:pic>
      <p:cxnSp>
        <p:nvCxnSpPr>
          <p:cNvPr id="182" name="Straight Arrow Connector 181"/>
          <p:cNvCxnSpPr/>
          <p:nvPr/>
        </p:nvCxnSpPr>
        <p:spPr bwMode="auto">
          <a:xfrm flipV="1">
            <a:off x="1870314" y="2378909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83" name="Picture 18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1880" y="1878543"/>
            <a:ext cx="502410" cy="538728"/>
          </a:xfrm>
          <a:prstGeom prst="rect">
            <a:avLst/>
          </a:prstGeom>
        </p:spPr>
      </p:pic>
      <p:cxnSp>
        <p:nvCxnSpPr>
          <p:cNvPr id="184" name="Straight Connector 183"/>
          <p:cNvCxnSpPr/>
          <p:nvPr/>
        </p:nvCxnSpPr>
        <p:spPr bwMode="auto">
          <a:xfrm>
            <a:off x="2125500" y="1597998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6" idx="4"/>
          </p:cNvCxnSpPr>
          <p:nvPr/>
        </p:nvCxnSpPr>
        <p:spPr bwMode="auto">
          <a:xfrm>
            <a:off x="2629556" y="1958038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6" name="Oval 185"/>
          <p:cNvSpPr/>
          <p:nvPr/>
        </p:nvSpPr>
        <p:spPr bwMode="auto">
          <a:xfrm>
            <a:off x="2557548" y="1814022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7" name="Straight Connector 186"/>
          <p:cNvCxnSpPr/>
          <p:nvPr/>
        </p:nvCxnSpPr>
        <p:spPr bwMode="auto">
          <a:xfrm>
            <a:off x="3565660" y="1958038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95" idx="4"/>
          </p:cNvCxnSpPr>
          <p:nvPr/>
        </p:nvCxnSpPr>
        <p:spPr bwMode="auto">
          <a:xfrm>
            <a:off x="4285740" y="1958038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>
            <a:off x="7814132" y="1597998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90" name="Picture 18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64" y="2572326"/>
            <a:ext cx="558800" cy="177800"/>
          </a:xfrm>
          <a:prstGeom prst="rect">
            <a:avLst/>
          </a:prstGeom>
        </p:spPr>
      </p:pic>
      <p:cxnSp>
        <p:nvCxnSpPr>
          <p:cNvPr id="191" name="Straight Connector 190"/>
          <p:cNvCxnSpPr/>
          <p:nvPr/>
        </p:nvCxnSpPr>
        <p:spPr bwMode="auto">
          <a:xfrm>
            <a:off x="2629556" y="2224401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/>
          <p:cNvCxnSpPr/>
          <p:nvPr/>
        </p:nvCxnSpPr>
        <p:spPr bwMode="auto">
          <a:xfrm flipH="1">
            <a:off x="2646988" y="2246070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/>
          <p:nvPr/>
        </p:nvCxnSpPr>
        <p:spPr bwMode="auto">
          <a:xfrm>
            <a:off x="3565660" y="2050665"/>
            <a:ext cx="0" cy="1817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/>
          <p:nvPr/>
        </p:nvCxnSpPr>
        <p:spPr bwMode="auto">
          <a:xfrm flipH="1">
            <a:off x="3565660" y="2068953"/>
            <a:ext cx="7406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/>
          <p:nvPr/>
        </p:nvSpPr>
        <p:spPr bwMode="auto">
          <a:xfrm>
            <a:off x="4213732" y="1814022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6" name="Oval 195"/>
          <p:cNvSpPr/>
          <p:nvPr/>
        </p:nvSpPr>
        <p:spPr bwMode="auto">
          <a:xfrm>
            <a:off x="3493652" y="1814022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97" name="Straight Connector 196"/>
          <p:cNvCxnSpPr/>
          <p:nvPr/>
        </p:nvCxnSpPr>
        <p:spPr bwMode="auto">
          <a:xfrm>
            <a:off x="4285740" y="1867785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 flipH="1">
            <a:off x="4265476" y="1867785"/>
            <a:ext cx="6583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9" name="Picture 1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040" y="2462094"/>
            <a:ext cx="190207" cy="249237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6136" y="2462094"/>
            <a:ext cx="228864" cy="274637"/>
          </a:xfrm>
          <a:prstGeom prst="rect">
            <a:avLst/>
          </a:prstGeom>
        </p:spPr>
      </p:pic>
      <p:cxnSp>
        <p:nvCxnSpPr>
          <p:cNvPr id="201" name="Straight Connector 200"/>
          <p:cNvCxnSpPr/>
          <p:nvPr/>
        </p:nvCxnSpPr>
        <p:spPr bwMode="auto">
          <a:xfrm flipH="1">
            <a:off x="5005820" y="1867785"/>
            <a:ext cx="2011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202" name="Picture 2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828" y="2534102"/>
            <a:ext cx="125412" cy="237623"/>
          </a:xfrm>
          <a:prstGeom prst="rect">
            <a:avLst/>
          </a:prstGeom>
        </p:spPr>
      </p:pic>
      <p:grpSp>
        <p:nvGrpSpPr>
          <p:cNvPr id="203" name="Group 202"/>
          <p:cNvGrpSpPr/>
          <p:nvPr/>
        </p:nvGrpSpPr>
        <p:grpSpPr>
          <a:xfrm>
            <a:off x="5243212" y="1670005"/>
            <a:ext cx="1922848" cy="386216"/>
            <a:chOff x="5760392" y="2051644"/>
            <a:chExt cx="1922848" cy="386216"/>
          </a:xfrm>
        </p:grpSpPr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0392" y="2051644"/>
              <a:ext cx="576064" cy="372333"/>
            </a:xfrm>
            <a:prstGeom prst="rect">
              <a:avLst/>
            </a:prstGeom>
          </p:spPr>
        </p:pic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36456" y="2123653"/>
              <a:ext cx="204654" cy="288032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51192" y="2064353"/>
              <a:ext cx="432048" cy="347332"/>
            </a:xfrm>
            <a:prstGeom prst="rect">
              <a:avLst/>
            </a:prstGeom>
          </p:spPr>
        </p:pic>
        <p:grpSp>
          <p:nvGrpSpPr>
            <p:cNvPr id="207" name="Group 206"/>
            <p:cNvGrpSpPr/>
            <p:nvPr/>
          </p:nvGrpSpPr>
          <p:grpSpPr>
            <a:xfrm>
              <a:off x="6552480" y="2093976"/>
              <a:ext cx="420489" cy="336042"/>
              <a:chOff x="6636047" y="2051649"/>
              <a:chExt cx="420489" cy="336042"/>
            </a:xfrm>
          </p:grpSpPr>
          <p:pic>
            <p:nvPicPr>
              <p:cNvPr id="209" name="Picture 20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36047" y="2051649"/>
                <a:ext cx="261361" cy="336042"/>
              </a:xfrm>
              <a:prstGeom prst="rect">
                <a:avLst/>
              </a:prstGeom>
            </p:spPr>
          </p:pic>
          <p:pic>
            <p:nvPicPr>
              <p:cNvPr id="210" name="Picture 209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84784" y="2051649"/>
                <a:ext cx="171752" cy="336042"/>
              </a:xfrm>
              <a:prstGeom prst="rect">
                <a:avLst/>
              </a:prstGeom>
            </p:spPr>
          </p:pic>
        </p:grpSp>
        <p:pic>
          <p:nvPicPr>
            <p:cNvPr id="208" name="Picture 20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49440" y="2103120"/>
              <a:ext cx="288032" cy="334740"/>
            </a:xfrm>
            <a:prstGeom prst="rect">
              <a:avLst/>
            </a:prstGeom>
          </p:spPr>
        </p:pic>
      </p:grpSp>
      <p:pic>
        <p:nvPicPr>
          <p:cNvPr id="211" name="Picture 2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26810" y="2482737"/>
            <a:ext cx="265430" cy="286385"/>
          </a:xfrm>
          <a:prstGeom prst="rect">
            <a:avLst/>
          </a:prstGeom>
        </p:spPr>
      </p:pic>
      <p:sp>
        <p:nvSpPr>
          <p:cNvPr id="212" name="Rectangle 211"/>
          <p:cNvSpPr/>
          <p:nvPr/>
        </p:nvSpPr>
        <p:spPr>
          <a:xfrm>
            <a:off x="1223888" y="4211885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Distribution for the marks:</a:t>
            </a:r>
            <a:endParaRPr lang="en-US" sz="2400" b="1" dirty="0"/>
          </a:p>
        </p:txBody>
      </p:sp>
      <p:sp>
        <p:nvSpPr>
          <p:cNvPr id="213" name="Rectangle 212"/>
          <p:cNvSpPr/>
          <p:nvPr/>
        </p:nvSpPr>
        <p:spPr>
          <a:xfrm>
            <a:off x="1223888" y="5445020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Observations: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1799952" y="5968240"/>
            <a:ext cx="648072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Marks independent of the temporal dynamics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Independent identically distributed (I.I.D.)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59992" y="4879121"/>
            <a:ext cx="936104" cy="408482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68104" y="4938677"/>
            <a:ext cx="283313" cy="30048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00152" y="4879121"/>
            <a:ext cx="819571" cy="432048"/>
            <a:chOff x="3619354" y="5075981"/>
            <a:chExt cx="819571" cy="4320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913787" y="5075981"/>
              <a:ext cx="360040" cy="42004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273825" y="5082920"/>
              <a:ext cx="165100" cy="40449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19354" y="5075981"/>
              <a:ext cx="268830" cy="432048"/>
            </a:xfrm>
            <a:prstGeom prst="rect">
              <a:avLst/>
            </a:prstGeom>
          </p:spPr>
        </p:pic>
      </p:grpSp>
      <p:pic>
        <p:nvPicPr>
          <p:cNvPr id="216" name="Picture 21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1880" y="2627709"/>
            <a:ext cx="613963" cy="402252"/>
          </a:xfrm>
          <a:prstGeom prst="rect">
            <a:avLst/>
          </a:prstGeom>
        </p:spPr>
      </p:pic>
      <p:cxnSp>
        <p:nvCxnSpPr>
          <p:cNvPr id="217" name="Straight Connector 216"/>
          <p:cNvCxnSpPr/>
          <p:nvPr/>
        </p:nvCxnSpPr>
        <p:spPr bwMode="auto">
          <a:xfrm>
            <a:off x="2615184" y="3633533"/>
            <a:ext cx="0" cy="1463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Oval 217"/>
          <p:cNvSpPr/>
          <p:nvPr/>
        </p:nvSpPr>
        <p:spPr bwMode="auto">
          <a:xfrm>
            <a:off x="2551176" y="3779837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19" name="Straight Connector 218"/>
          <p:cNvCxnSpPr/>
          <p:nvPr/>
        </p:nvCxnSpPr>
        <p:spPr bwMode="auto">
          <a:xfrm>
            <a:off x="3566160" y="3471657"/>
            <a:ext cx="0" cy="1554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Straight Connector 219"/>
          <p:cNvCxnSpPr/>
          <p:nvPr/>
        </p:nvCxnSpPr>
        <p:spPr bwMode="auto">
          <a:xfrm>
            <a:off x="4288536" y="3563813"/>
            <a:ext cx="0" cy="822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1" name="Oval 220"/>
          <p:cNvSpPr/>
          <p:nvPr/>
        </p:nvSpPr>
        <p:spPr bwMode="auto">
          <a:xfrm>
            <a:off x="4215384" y="3419797"/>
            <a:ext cx="144016" cy="14401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2" name="Oval 221"/>
          <p:cNvSpPr/>
          <p:nvPr/>
        </p:nvSpPr>
        <p:spPr bwMode="auto">
          <a:xfrm>
            <a:off x="3493008" y="3347789"/>
            <a:ext cx="144016" cy="14401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3" name="Picture 2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0032" y="3294428"/>
            <a:ext cx="190207" cy="249237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4686" y="3701076"/>
            <a:ext cx="228864" cy="274637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7048" y="3709476"/>
            <a:ext cx="265430" cy="28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105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31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Dependent marks: SDEs with jumps</a:t>
            </a:r>
          </a:p>
        </p:txBody>
      </p:sp>
      <p:cxnSp>
        <p:nvCxnSpPr>
          <p:cNvPr id="121" name="Straight Arrow Connector 120"/>
          <p:cNvCxnSpPr/>
          <p:nvPr/>
        </p:nvCxnSpPr>
        <p:spPr bwMode="auto">
          <a:xfrm flipV="1">
            <a:off x="1870314" y="2378909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22" name="Picture 1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1880" y="1878543"/>
            <a:ext cx="502410" cy="538728"/>
          </a:xfrm>
          <a:prstGeom prst="rect">
            <a:avLst/>
          </a:prstGeom>
        </p:spPr>
      </p:pic>
      <p:cxnSp>
        <p:nvCxnSpPr>
          <p:cNvPr id="123" name="Straight Connector 122"/>
          <p:cNvCxnSpPr/>
          <p:nvPr/>
        </p:nvCxnSpPr>
        <p:spPr bwMode="auto">
          <a:xfrm>
            <a:off x="2125500" y="1597998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>
            <a:stCxn id="125" idx="4"/>
          </p:cNvCxnSpPr>
          <p:nvPr/>
        </p:nvCxnSpPr>
        <p:spPr bwMode="auto">
          <a:xfrm>
            <a:off x="2629556" y="1958038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Oval 124"/>
          <p:cNvSpPr/>
          <p:nvPr/>
        </p:nvSpPr>
        <p:spPr bwMode="auto">
          <a:xfrm>
            <a:off x="2557548" y="1814022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6" name="Straight Connector 125"/>
          <p:cNvCxnSpPr/>
          <p:nvPr/>
        </p:nvCxnSpPr>
        <p:spPr bwMode="auto">
          <a:xfrm>
            <a:off x="3565660" y="1958038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>
            <a:stCxn id="135" idx="4"/>
          </p:cNvCxnSpPr>
          <p:nvPr/>
        </p:nvCxnSpPr>
        <p:spPr bwMode="auto">
          <a:xfrm>
            <a:off x="4285740" y="1958038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7814132" y="1597998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29" name="Picture 12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64" y="2572326"/>
            <a:ext cx="558800" cy="177800"/>
          </a:xfrm>
          <a:prstGeom prst="rect">
            <a:avLst/>
          </a:prstGeom>
        </p:spPr>
      </p:pic>
      <p:cxnSp>
        <p:nvCxnSpPr>
          <p:cNvPr id="130" name="Straight Connector 129"/>
          <p:cNvCxnSpPr/>
          <p:nvPr/>
        </p:nvCxnSpPr>
        <p:spPr bwMode="auto">
          <a:xfrm>
            <a:off x="2629556" y="2224401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 flipH="1">
            <a:off x="2646988" y="2246070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/>
          <p:nvPr/>
        </p:nvCxnSpPr>
        <p:spPr bwMode="auto">
          <a:xfrm>
            <a:off x="3565660" y="2050665"/>
            <a:ext cx="0" cy="1817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 flipH="1">
            <a:off x="3565660" y="2068953"/>
            <a:ext cx="7406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Oval 134"/>
          <p:cNvSpPr/>
          <p:nvPr/>
        </p:nvSpPr>
        <p:spPr bwMode="auto">
          <a:xfrm>
            <a:off x="4213732" y="1814022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3493652" y="1814022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0" name="Straight Connector 139"/>
          <p:cNvCxnSpPr/>
          <p:nvPr/>
        </p:nvCxnSpPr>
        <p:spPr bwMode="auto">
          <a:xfrm>
            <a:off x="4285740" y="1867785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 flipH="1">
            <a:off x="4265476" y="1867785"/>
            <a:ext cx="6583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2" name="Picture 1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40" y="2462094"/>
            <a:ext cx="190207" cy="249237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6136" y="2462094"/>
            <a:ext cx="228864" cy="274637"/>
          </a:xfrm>
          <a:prstGeom prst="rect">
            <a:avLst/>
          </a:prstGeom>
        </p:spPr>
      </p:pic>
      <p:cxnSp>
        <p:nvCxnSpPr>
          <p:cNvPr id="144" name="Straight Connector 143"/>
          <p:cNvCxnSpPr/>
          <p:nvPr/>
        </p:nvCxnSpPr>
        <p:spPr bwMode="auto">
          <a:xfrm flipH="1">
            <a:off x="5005820" y="1867785"/>
            <a:ext cx="2011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45" name="Picture 1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7828" y="2534102"/>
            <a:ext cx="125412" cy="237623"/>
          </a:xfrm>
          <a:prstGeom prst="rect">
            <a:avLst/>
          </a:prstGeom>
        </p:spPr>
      </p:pic>
      <p:grpSp>
        <p:nvGrpSpPr>
          <p:cNvPr id="146" name="Group 145"/>
          <p:cNvGrpSpPr/>
          <p:nvPr/>
        </p:nvGrpSpPr>
        <p:grpSpPr>
          <a:xfrm>
            <a:off x="5243212" y="1670005"/>
            <a:ext cx="1922848" cy="386216"/>
            <a:chOff x="5760392" y="2051644"/>
            <a:chExt cx="1922848" cy="386216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0392" y="2051644"/>
              <a:ext cx="576064" cy="372333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36456" y="2123653"/>
              <a:ext cx="204654" cy="288032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51192" y="2064353"/>
              <a:ext cx="432048" cy="347332"/>
            </a:xfrm>
            <a:prstGeom prst="rect">
              <a:avLst/>
            </a:prstGeom>
          </p:spPr>
        </p:pic>
        <p:grpSp>
          <p:nvGrpSpPr>
            <p:cNvPr id="150" name="Group 149"/>
            <p:cNvGrpSpPr/>
            <p:nvPr/>
          </p:nvGrpSpPr>
          <p:grpSpPr>
            <a:xfrm>
              <a:off x="6552480" y="2093976"/>
              <a:ext cx="420489" cy="336042"/>
              <a:chOff x="6636047" y="2051649"/>
              <a:chExt cx="420489" cy="336042"/>
            </a:xfrm>
          </p:grpSpPr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36047" y="2051649"/>
                <a:ext cx="261361" cy="336042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84784" y="2051649"/>
                <a:ext cx="171752" cy="336042"/>
              </a:xfrm>
              <a:prstGeom prst="rect">
                <a:avLst/>
              </a:prstGeom>
            </p:spPr>
          </p:pic>
        </p:grpSp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49440" y="2103120"/>
              <a:ext cx="288032" cy="334740"/>
            </a:xfrm>
            <a:prstGeom prst="rect">
              <a:avLst/>
            </a:prstGeom>
          </p:spPr>
        </p:pic>
      </p:grpSp>
      <p:pic>
        <p:nvPicPr>
          <p:cNvPr id="154" name="Picture 15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26810" y="2482737"/>
            <a:ext cx="265430" cy="286385"/>
          </a:xfrm>
          <a:prstGeom prst="rect">
            <a:avLst/>
          </a:prstGeom>
        </p:spPr>
      </p:pic>
      <p:sp>
        <p:nvSpPr>
          <p:cNvPr id="155" name="Rectangle 154"/>
          <p:cNvSpPr/>
          <p:nvPr/>
        </p:nvSpPr>
        <p:spPr>
          <a:xfrm>
            <a:off x="863848" y="6012085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Observations: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439912" y="6472296"/>
            <a:ext cx="741682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Marks dependent of the temporal dynamics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Defined for all values of t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91840" y="4686324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Marks given by stochastic differential equation with jumps: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40112" y="5219997"/>
            <a:ext cx="5904656" cy="60895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03808" y="5347833"/>
            <a:ext cx="2664296" cy="406195"/>
            <a:chOff x="503808" y="4882896"/>
            <a:chExt cx="2664296" cy="4061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03808" y="4882896"/>
              <a:ext cx="1309978" cy="40619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194101" y="4882896"/>
              <a:ext cx="613963" cy="4022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799952" y="5029497"/>
              <a:ext cx="368301" cy="190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880072" y="4956048"/>
              <a:ext cx="288032" cy="216024"/>
            </a:xfrm>
            <a:prstGeom prst="rect">
              <a:avLst/>
            </a:prstGeom>
          </p:spPr>
        </p:pic>
      </p:grpSp>
      <p:sp>
        <p:nvSpPr>
          <p:cNvPr id="169" name="Rectangle 168"/>
          <p:cNvSpPr/>
          <p:nvPr/>
        </p:nvSpPr>
        <p:spPr>
          <a:xfrm>
            <a:off x="5112320" y="6054477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Drift</a:t>
            </a:r>
            <a:endParaRPr lang="en-US" sz="2400" b="1" dirty="0"/>
          </a:p>
        </p:txBody>
      </p:sp>
      <p:sp>
        <p:nvSpPr>
          <p:cNvPr id="170" name="Left Brace 169"/>
          <p:cNvSpPr/>
          <p:nvPr/>
        </p:nvSpPr>
        <p:spPr bwMode="auto">
          <a:xfrm rot="16200000">
            <a:off x="5235772" y="4952530"/>
            <a:ext cx="429768" cy="18288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984528" y="6054478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Event influence</a:t>
            </a:r>
            <a:endParaRPr lang="en-US" sz="2400" b="1" dirty="0"/>
          </a:p>
        </p:txBody>
      </p:sp>
      <p:sp>
        <p:nvSpPr>
          <p:cNvPr id="172" name="Left Brace 171"/>
          <p:cNvSpPr/>
          <p:nvPr/>
        </p:nvSpPr>
        <p:spPr bwMode="auto">
          <a:xfrm rot="16200000">
            <a:off x="7716052" y="4632491"/>
            <a:ext cx="429768" cy="246888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2670864" y="4182268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History, </a:t>
            </a:r>
            <a:endParaRPr lang="en-US" sz="2400" b="1" dirty="0"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9125" y="4271888"/>
            <a:ext cx="655123" cy="372045"/>
          </a:xfrm>
          <a:prstGeom prst="rect">
            <a:avLst/>
          </a:prstGeom>
        </p:spPr>
      </p:pic>
      <p:sp>
        <p:nvSpPr>
          <p:cNvPr id="175" name="Left Brace 174"/>
          <p:cNvSpPr/>
          <p:nvPr/>
        </p:nvSpPr>
        <p:spPr bwMode="auto">
          <a:xfrm rot="16200000">
            <a:off x="3309853" y="2600360"/>
            <a:ext cx="429768" cy="301752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680272" y="4499917"/>
            <a:ext cx="396044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6" name="Straight Arrow Connector 175"/>
          <p:cNvCxnSpPr/>
          <p:nvPr/>
        </p:nvCxnSpPr>
        <p:spPr bwMode="auto">
          <a:xfrm>
            <a:off x="8640712" y="4499917"/>
            <a:ext cx="0" cy="720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7" name="Straight Arrow Connector 176"/>
          <p:cNvCxnSpPr/>
          <p:nvPr/>
        </p:nvCxnSpPr>
        <p:spPr bwMode="auto">
          <a:xfrm flipV="1">
            <a:off x="1871960" y="3624644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sp>
        <p:nvSpPr>
          <p:cNvPr id="178" name="Rectangle 177"/>
          <p:cNvSpPr/>
          <p:nvPr/>
        </p:nvSpPr>
        <p:spPr>
          <a:xfrm>
            <a:off x="8280672" y="3406402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cxnSp>
        <p:nvCxnSpPr>
          <p:cNvPr id="179" name="Straight Arrow Connector 178"/>
          <p:cNvCxnSpPr/>
          <p:nvPr/>
        </p:nvCxnSpPr>
        <p:spPr bwMode="auto">
          <a:xfrm flipV="1">
            <a:off x="1871960" y="2771725"/>
            <a:ext cx="0" cy="172819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triangle"/>
          </a:ln>
        </p:spPr>
      </p:cxnSp>
      <p:pic>
        <p:nvPicPr>
          <p:cNvPr id="180" name="Picture 1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8916" y="3707829"/>
            <a:ext cx="125412" cy="237623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1880" y="2627709"/>
            <a:ext cx="613963" cy="402252"/>
          </a:xfrm>
          <a:prstGeom prst="rect">
            <a:avLst/>
          </a:prstGeom>
        </p:spPr>
      </p:pic>
      <p:cxnSp>
        <p:nvCxnSpPr>
          <p:cNvPr id="182" name="Straight Connector 181"/>
          <p:cNvCxnSpPr/>
          <p:nvPr/>
        </p:nvCxnSpPr>
        <p:spPr bwMode="auto">
          <a:xfrm>
            <a:off x="2615184" y="3633533"/>
            <a:ext cx="0" cy="1463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3" name="Oval 182"/>
          <p:cNvSpPr/>
          <p:nvPr/>
        </p:nvSpPr>
        <p:spPr bwMode="auto">
          <a:xfrm>
            <a:off x="2551176" y="3779837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4" name="Straight Connector 183"/>
          <p:cNvCxnSpPr/>
          <p:nvPr/>
        </p:nvCxnSpPr>
        <p:spPr bwMode="auto">
          <a:xfrm>
            <a:off x="3566160" y="3471657"/>
            <a:ext cx="0" cy="1554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 bwMode="auto">
          <a:xfrm>
            <a:off x="4288536" y="3563813"/>
            <a:ext cx="0" cy="822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6" name="Oval 185"/>
          <p:cNvSpPr/>
          <p:nvPr/>
        </p:nvSpPr>
        <p:spPr bwMode="auto">
          <a:xfrm>
            <a:off x="4215384" y="3419797"/>
            <a:ext cx="144016" cy="14401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7" name="Oval 186"/>
          <p:cNvSpPr/>
          <p:nvPr/>
        </p:nvSpPr>
        <p:spPr bwMode="auto">
          <a:xfrm>
            <a:off x="3493008" y="3347789"/>
            <a:ext cx="144016" cy="14401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8" name="Picture 1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48" y="3347789"/>
            <a:ext cx="190207" cy="249237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4686" y="3701076"/>
            <a:ext cx="228864" cy="274637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7048" y="3709476"/>
            <a:ext cx="265430" cy="286385"/>
          </a:xfrm>
          <a:prstGeom prst="rect">
            <a:avLst/>
          </a:prstGeom>
        </p:spPr>
      </p:pic>
      <p:cxnSp>
        <p:nvCxnSpPr>
          <p:cNvPr id="191" name="Straight Connector 190"/>
          <p:cNvCxnSpPr>
            <a:stCxn id="183" idx="1"/>
          </p:cNvCxnSpPr>
          <p:nvPr/>
        </p:nvCxnSpPr>
        <p:spPr bwMode="auto">
          <a:xfrm flipH="1" flipV="1">
            <a:off x="1871960" y="3347789"/>
            <a:ext cx="700307" cy="4531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/>
          <p:nvPr/>
        </p:nvCxnSpPr>
        <p:spPr bwMode="auto">
          <a:xfrm flipH="1" flipV="1">
            <a:off x="2592040" y="2843733"/>
            <a:ext cx="988340" cy="5760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/>
          <p:nvPr/>
        </p:nvCxnSpPr>
        <p:spPr bwMode="auto">
          <a:xfrm flipH="1" flipV="1">
            <a:off x="3528144" y="2987749"/>
            <a:ext cx="772316" cy="50405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>
            <a:stCxn id="183" idx="0"/>
          </p:cNvCxnSpPr>
          <p:nvPr/>
        </p:nvCxnSpPr>
        <p:spPr bwMode="auto">
          <a:xfrm flipH="1" flipV="1">
            <a:off x="2592040" y="2843734"/>
            <a:ext cx="31144" cy="9361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 bwMode="auto">
          <a:xfrm flipH="1" flipV="1">
            <a:off x="3528144" y="2987749"/>
            <a:ext cx="31144" cy="432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 flipH="1" flipV="1">
            <a:off x="4267996" y="3059757"/>
            <a:ext cx="772316" cy="50405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 flipH="1" flipV="1">
            <a:off x="4267996" y="3059757"/>
            <a:ext cx="31144" cy="432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4004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32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2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>
                <a:latin typeface="Calibri"/>
              </a:rPr>
              <a:t>Dependent marks: distribution + SDE with jumps</a:t>
            </a:r>
          </a:p>
        </p:txBody>
      </p:sp>
      <p:cxnSp>
        <p:nvCxnSpPr>
          <p:cNvPr id="130" name="Straight Arrow Connector 129"/>
          <p:cNvCxnSpPr/>
          <p:nvPr/>
        </p:nvCxnSpPr>
        <p:spPr bwMode="auto">
          <a:xfrm flipV="1">
            <a:off x="1870314" y="2234893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1880" y="1734527"/>
            <a:ext cx="502410" cy="538728"/>
          </a:xfrm>
          <a:prstGeom prst="rect">
            <a:avLst/>
          </a:prstGeom>
        </p:spPr>
      </p:pic>
      <p:cxnSp>
        <p:nvCxnSpPr>
          <p:cNvPr id="133" name="Straight Connector 132"/>
          <p:cNvCxnSpPr/>
          <p:nvPr/>
        </p:nvCxnSpPr>
        <p:spPr bwMode="auto">
          <a:xfrm>
            <a:off x="2087984" y="1453982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>
            <a:stCxn id="135" idx="4"/>
          </p:cNvCxnSpPr>
          <p:nvPr/>
        </p:nvCxnSpPr>
        <p:spPr bwMode="auto">
          <a:xfrm>
            <a:off x="2629556" y="1814022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Oval 134"/>
          <p:cNvSpPr/>
          <p:nvPr/>
        </p:nvSpPr>
        <p:spPr bwMode="auto">
          <a:xfrm>
            <a:off x="2557548" y="1670006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9" name="Straight Connector 138"/>
          <p:cNvCxnSpPr/>
          <p:nvPr/>
        </p:nvCxnSpPr>
        <p:spPr bwMode="auto">
          <a:xfrm>
            <a:off x="3565660" y="1814022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>
            <a:stCxn id="147" idx="4"/>
          </p:cNvCxnSpPr>
          <p:nvPr/>
        </p:nvCxnSpPr>
        <p:spPr bwMode="auto">
          <a:xfrm>
            <a:off x="4285740" y="1814022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>
            <a:off x="7814132" y="1453982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42" name="Picture 14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64" y="2428310"/>
            <a:ext cx="558800" cy="177800"/>
          </a:xfrm>
          <a:prstGeom prst="rect">
            <a:avLst/>
          </a:prstGeom>
        </p:spPr>
      </p:pic>
      <p:cxnSp>
        <p:nvCxnSpPr>
          <p:cNvPr id="143" name="Straight Connector 142"/>
          <p:cNvCxnSpPr/>
          <p:nvPr/>
        </p:nvCxnSpPr>
        <p:spPr bwMode="auto">
          <a:xfrm>
            <a:off x="2629556" y="2080385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/>
          <p:cNvCxnSpPr/>
          <p:nvPr/>
        </p:nvCxnSpPr>
        <p:spPr bwMode="auto">
          <a:xfrm flipH="1">
            <a:off x="2646988" y="2102054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>
            <a:off x="3565660" y="1906649"/>
            <a:ext cx="0" cy="1817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 flipH="1">
            <a:off x="3565660" y="1924937"/>
            <a:ext cx="7406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Oval 146"/>
          <p:cNvSpPr/>
          <p:nvPr/>
        </p:nvSpPr>
        <p:spPr bwMode="auto">
          <a:xfrm>
            <a:off x="4213732" y="1670006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3493652" y="1670006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9" name="Straight Connector 148"/>
          <p:cNvCxnSpPr/>
          <p:nvPr/>
        </p:nvCxnSpPr>
        <p:spPr bwMode="auto">
          <a:xfrm>
            <a:off x="4285740" y="1723769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 flipH="1">
            <a:off x="4265476" y="1723769"/>
            <a:ext cx="6583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1" name="Picture 1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40" y="2318078"/>
            <a:ext cx="190207" cy="249237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6136" y="2318078"/>
            <a:ext cx="228864" cy="274637"/>
          </a:xfrm>
          <a:prstGeom prst="rect">
            <a:avLst/>
          </a:prstGeom>
        </p:spPr>
      </p:pic>
      <p:cxnSp>
        <p:nvCxnSpPr>
          <p:cNvPr id="153" name="Straight Connector 152"/>
          <p:cNvCxnSpPr/>
          <p:nvPr/>
        </p:nvCxnSpPr>
        <p:spPr bwMode="auto">
          <a:xfrm flipH="1">
            <a:off x="5005820" y="1723769"/>
            <a:ext cx="2011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54" name="Picture 1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7828" y="2390086"/>
            <a:ext cx="125412" cy="237623"/>
          </a:xfrm>
          <a:prstGeom prst="rect">
            <a:avLst/>
          </a:prstGeom>
        </p:spPr>
      </p:pic>
      <p:grpSp>
        <p:nvGrpSpPr>
          <p:cNvPr id="155" name="Group 154"/>
          <p:cNvGrpSpPr/>
          <p:nvPr/>
        </p:nvGrpSpPr>
        <p:grpSpPr>
          <a:xfrm>
            <a:off x="5243212" y="1525989"/>
            <a:ext cx="1922848" cy="386216"/>
            <a:chOff x="5760392" y="2051644"/>
            <a:chExt cx="1922848" cy="386216"/>
          </a:xfrm>
        </p:grpSpPr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0392" y="2051644"/>
              <a:ext cx="576064" cy="372333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36456" y="2123653"/>
              <a:ext cx="204654" cy="288032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51192" y="2064353"/>
              <a:ext cx="432048" cy="347332"/>
            </a:xfrm>
            <a:prstGeom prst="rect">
              <a:avLst/>
            </a:prstGeom>
          </p:spPr>
        </p:pic>
        <p:grpSp>
          <p:nvGrpSpPr>
            <p:cNvPr id="159" name="Group 158"/>
            <p:cNvGrpSpPr/>
            <p:nvPr/>
          </p:nvGrpSpPr>
          <p:grpSpPr>
            <a:xfrm>
              <a:off x="6552480" y="2093976"/>
              <a:ext cx="420489" cy="336042"/>
              <a:chOff x="6636047" y="2051649"/>
              <a:chExt cx="420489" cy="336042"/>
            </a:xfrm>
          </p:grpSpPr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36047" y="2051649"/>
                <a:ext cx="261361" cy="336042"/>
              </a:xfrm>
              <a:prstGeom prst="rect">
                <a:avLst/>
              </a:prstGeom>
            </p:spPr>
          </p:pic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84784" y="2051649"/>
                <a:ext cx="171752" cy="336042"/>
              </a:xfrm>
              <a:prstGeom prst="rect">
                <a:avLst/>
              </a:prstGeom>
            </p:spPr>
          </p:pic>
        </p:grpSp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49440" y="2103120"/>
              <a:ext cx="288032" cy="334740"/>
            </a:xfrm>
            <a:prstGeom prst="rect">
              <a:avLst/>
            </a:prstGeom>
          </p:spPr>
        </p:pic>
      </p:grpSp>
      <p:pic>
        <p:nvPicPr>
          <p:cNvPr id="163" name="Picture 16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26810" y="2338721"/>
            <a:ext cx="265430" cy="286385"/>
          </a:xfrm>
          <a:prstGeom prst="rect">
            <a:avLst/>
          </a:prstGeom>
        </p:spPr>
      </p:pic>
      <p:sp>
        <p:nvSpPr>
          <p:cNvPr id="165" name="Rectangle 164"/>
          <p:cNvSpPr/>
          <p:nvPr/>
        </p:nvSpPr>
        <p:spPr>
          <a:xfrm>
            <a:off x="1440159" y="6472296"/>
            <a:ext cx="8280673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Marks dependent on the temporal dynamics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Distribution represents additional source of uncertainty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791840" y="4686324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Distribution for the marks:</a:t>
            </a:r>
            <a:endParaRPr lang="en-US" sz="2400" b="1" dirty="0"/>
          </a:p>
        </p:txBody>
      </p:sp>
      <p:pic>
        <p:nvPicPr>
          <p:cNvPr id="178" name="Picture 17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32200" y="5187107"/>
            <a:ext cx="5904656" cy="608953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3808" y="5292004"/>
            <a:ext cx="936104" cy="408482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4631" y="5351560"/>
            <a:ext cx="283313" cy="300484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12120" y="5298943"/>
            <a:ext cx="165100" cy="404495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27944" y="5292004"/>
            <a:ext cx="268830" cy="432048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36056" y="5292004"/>
            <a:ext cx="613963" cy="402252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1994892" y="5319557"/>
            <a:ext cx="165100" cy="40449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>
            <a:off x="3672160" y="5364012"/>
            <a:ext cx="28803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7632600" y="5982467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Event influence</a:t>
            </a:r>
            <a:endParaRPr lang="en-US" sz="2400" b="1" dirty="0"/>
          </a:p>
        </p:txBody>
      </p:sp>
      <p:sp>
        <p:nvSpPr>
          <p:cNvPr id="186" name="Left Brace 185"/>
          <p:cNvSpPr/>
          <p:nvPr/>
        </p:nvSpPr>
        <p:spPr bwMode="auto">
          <a:xfrm rot="16200000">
            <a:off x="8508140" y="4634767"/>
            <a:ext cx="429768" cy="246888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904408" y="5982468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Drift</a:t>
            </a:r>
            <a:endParaRPr lang="en-US" sz="2400" b="1" dirty="0"/>
          </a:p>
        </p:txBody>
      </p:sp>
      <p:sp>
        <p:nvSpPr>
          <p:cNvPr id="188" name="Left Brace 187"/>
          <p:cNvSpPr/>
          <p:nvPr/>
        </p:nvSpPr>
        <p:spPr bwMode="auto">
          <a:xfrm rot="16200000">
            <a:off x="6027860" y="4954808"/>
            <a:ext cx="429768" cy="18288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59992" y="5292004"/>
            <a:ext cx="432048" cy="408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92040" y="5311519"/>
            <a:ext cx="90429" cy="432048"/>
          </a:xfrm>
          <a:prstGeom prst="rect">
            <a:avLst/>
          </a:prstGeom>
        </p:spPr>
      </p:pic>
      <p:sp>
        <p:nvSpPr>
          <p:cNvPr id="189" name="Rectangle 188"/>
          <p:cNvSpPr/>
          <p:nvPr/>
        </p:nvSpPr>
        <p:spPr>
          <a:xfrm>
            <a:off x="863848" y="6012085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Observations: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190" name="Straight Arrow Connector 189"/>
          <p:cNvCxnSpPr/>
          <p:nvPr/>
        </p:nvCxnSpPr>
        <p:spPr bwMode="auto">
          <a:xfrm flipH="1">
            <a:off x="4680272" y="4283893"/>
            <a:ext cx="46805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>
            <a:off x="9360792" y="4283893"/>
            <a:ext cx="0" cy="720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2" name="Rectangle 191"/>
          <p:cNvSpPr/>
          <p:nvPr/>
        </p:nvSpPr>
        <p:spPr>
          <a:xfrm>
            <a:off x="2670864" y="3966244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History, </a:t>
            </a:r>
            <a:endParaRPr lang="en-US" sz="2400" b="1" dirty="0"/>
          </a:p>
        </p:txBody>
      </p:sp>
      <p:pic>
        <p:nvPicPr>
          <p:cNvPr id="193" name="Picture 19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9125" y="4055864"/>
            <a:ext cx="655123" cy="372045"/>
          </a:xfrm>
          <a:prstGeom prst="rect">
            <a:avLst/>
          </a:prstGeom>
        </p:spPr>
      </p:pic>
      <p:sp>
        <p:nvSpPr>
          <p:cNvPr id="194" name="Left Brace 193"/>
          <p:cNvSpPr/>
          <p:nvPr/>
        </p:nvSpPr>
        <p:spPr bwMode="auto">
          <a:xfrm rot="16200000">
            <a:off x="3309853" y="2384336"/>
            <a:ext cx="429768" cy="301752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95" name="Straight Arrow Connector 194"/>
          <p:cNvCxnSpPr/>
          <p:nvPr/>
        </p:nvCxnSpPr>
        <p:spPr bwMode="auto">
          <a:xfrm flipV="1">
            <a:off x="1871960" y="3408620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sp>
        <p:nvSpPr>
          <p:cNvPr id="196" name="Rectangle 195"/>
          <p:cNvSpPr/>
          <p:nvPr/>
        </p:nvSpPr>
        <p:spPr>
          <a:xfrm>
            <a:off x="8280672" y="3190378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cxnSp>
        <p:nvCxnSpPr>
          <p:cNvPr id="197" name="Straight Arrow Connector 196"/>
          <p:cNvCxnSpPr/>
          <p:nvPr/>
        </p:nvCxnSpPr>
        <p:spPr bwMode="auto">
          <a:xfrm flipV="1">
            <a:off x="1871960" y="2555701"/>
            <a:ext cx="0" cy="87527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98" name="Picture 1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8916" y="3491805"/>
            <a:ext cx="125412" cy="237623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1880" y="2411685"/>
            <a:ext cx="613963" cy="402252"/>
          </a:xfrm>
          <a:prstGeom prst="rect">
            <a:avLst/>
          </a:prstGeom>
        </p:spPr>
      </p:pic>
      <p:cxnSp>
        <p:nvCxnSpPr>
          <p:cNvPr id="200" name="Straight Connector 199"/>
          <p:cNvCxnSpPr/>
          <p:nvPr/>
        </p:nvCxnSpPr>
        <p:spPr bwMode="auto">
          <a:xfrm>
            <a:off x="2615184" y="3417509"/>
            <a:ext cx="0" cy="1463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1" name="Oval 200"/>
          <p:cNvSpPr/>
          <p:nvPr/>
        </p:nvSpPr>
        <p:spPr bwMode="auto">
          <a:xfrm>
            <a:off x="2551176" y="3563813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2" name="Straight Connector 201"/>
          <p:cNvCxnSpPr/>
          <p:nvPr/>
        </p:nvCxnSpPr>
        <p:spPr bwMode="auto">
          <a:xfrm>
            <a:off x="3566160" y="3255633"/>
            <a:ext cx="0" cy="1554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/>
          <p:nvPr/>
        </p:nvCxnSpPr>
        <p:spPr bwMode="auto">
          <a:xfrm>
            <a:off x="4288536" y="3347789"/>
            <a:ext cx="0" cy="822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4" name="Oval 203"/>
          <p:cNvSpPr/>
          <p:nvPr/>
        </p:nvSpPr>
        <p:spPr bwMode="auto">
          <a:xfrm>
            <a:off x="4215384" y="3203773"/>
            <a:ext cx="144016" cy="14401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3493008" y="3131765"/>
            <a:ext cx="144016" cy="14401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6" name="Picture 2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032" y="3078404"/>
            <a:ext cx="190207" cy="249237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4686" y="3485052"/>
            <a:ext cx="228864" cy="274637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7048" y="3493452"/>
            <a:ext cx="265430" cy="286385"/>
          </a:xfrm>
          <a:prstGeom prst="rect">
            <a:avLst/>
          </a:prstGeom>
        </p:spPr>
      </p:pic>
      <p:cxnSp>
        <p:nvCxnSpPr>
          <p:cNvPr id="210" name="Straight Connector 209"/>
          <p:cNvCxnSpPr/>
          <p:nvPr/>
        </p:nvCxnSpPr>
        <p:spPr bwMode="auto">
          <a:xfrm flipH="1" flipV="1">
            <a:off x="1871962" y="3347791"/>
            <a:ext cx="720078" cy="4320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/>
          <p:cNvCxnSpPr/>
          <p:nvPr/>
        </p:nvCxnSpPr>
        <p:spPr bwMode="auto">
          <a:xfrm flipH="1" flipV="1">
            <a:off x="2592040" y="2843733"/>
            <a:ext cx="988340" cy="5760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Straight Connector 211"/>
          <p:cNvCxnSpPr/>
          <p:nvPr/>
        </p:nvCxnSpPr>
        <p:spPr bwMode="auto">
          <a:xfrm flipH="1" flipV="1">
            <a:off x="3528144" y="2987749"/>
            <a:ext cx="772316" cy="50405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/>
          <p:cNvCxnSpPr/>
          <p:nvPr/>
        </p:nvCxnSpPr>
        <p:spPr bwMode="auto">
          <a:xfrm flipH="1" flipV="1">
            <a:off x="2592040" y="2843734"/>
            <a:ext cx="31144" cy="9361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Straight Connector 213"/>
          <p:cNvCxnSpPr/>
          <p:nvPr/>
        </p:nvCxnSpPr>
        <p:spPr bwMode="auto">
          <a:xfrm flipH="1" flipV="1">
            <a:off x="3528144" y="2987749"/>
            <a:ext cx="31144" cy="432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/>
          <p:cNvCxnSpPr/>
          <p:nvPr/>
        </p:nvCxnSpPr>
        <p:spPr bwMode="auto">
          <a:xfrm flipH="1" flipV="1">
            <a:off x="4267996" y="3059757"/>
            <a:ext cx="772316" cy="50405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/>
          <p:cNvCxnSpPr/>
          <p:nvPr/>
        </p:nvCxnSpPr>
        <p:spPr bwMode="auto">
          <a:xfrm flipH="1" flipV="1">
            <a:off x="4267996" y="3059757"/>
            <a:ext cx="31144" cy="432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71850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8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33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Mutually</a:t>
            </a:r>
            <a:r>
              <a:rPr lang="en-US" sz="3600" dirty="0">
                <a:latin typeface="Calibri"/>
              </a:rPr>
              <a:t> </a:t>
            </a:r>
            <a:r>
              <a:rPr lang="en-US" sz="4000" dirty="0">
                <a:latin typeface="Calibri"/>
              </a:rPr>
              <a:t>exciting + marks</a:t>
            </a:r>
          </a:p>
        </p:txBody>
      </p:sp>
      <p:cxnSp>
        <p:nvCxnSpPr>
          <p:cNvPr id="130" name="Straight Arrow Connector 129"/>
          <p:cNvCxnSpPr/>
          <p:nvPr/>
        </p:nvCxnSpPr>
        <p:spPr bwMode="auto">
          <a:xfrm flipV="1">
            <a:off x="1870314" y="2234893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638" y="2411685"/>
            <a:ext cx="502410" cy="538728"/>
          </a:xfrm>
          <a:prstGeom prst="rect">
            <a:avLst/>
          </a:prstGeom>
        </p:spPr>
      </p:pic>
      <p:cxnSp>
        <p:nvCxnSpPr>
          <p:cNvPr id="133" name="Straight Connector 132"/>
          <p:cNvCxnSpPr/>
          <p:nvPr/>
        </p:nvCxnSpPr>
        <p:spPr bwMode="auto">
          <a:xfrm>
            <a:off x="2087984" y="1453982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>
            <a:stCxn id="135" idx="4"/>
          </p:cNvCxnSpPr>
          <p:nvPr/>
        </p:nvCxnSpPr>
        <p:spPr bwMode="auto">
          <a:xfrm>
            <a:off x="2629556" y="1814022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Oval 134"/>
          <p:cNvSpPr/>
          <p:nvPr/>
        </p:nvSpPr>
        <p:spPr bwMode="auto">
          <a:xfrm>
            <a:off x="2557548" y="1670006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9" name="Straight Connector 138"/>
          <p:cNvCxnSpPr/>
          <p:nvPr/>
        </p:nvCxnSpPr>
        <p:spPr bwMode="auto">
          <a:xfrm>
            <a:off x="3565660" y="1814022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>
            <a:stCxn id="147" idx="4"/>
          </p:cNvCxnSpPr>
          <p:nvPr/>
        </p:nvCxnSpPr>
        <p:spPr bwMode="auto">
          <a:xfrm>
            <a:off x="4285740" y="1814022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>
            <a:off x="7814132" y="1453982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42" name="Picture 14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64" y="2428310"/>
            <a:ext cx="558800" cy="177800"/>
          </a:xfrm>
          <a:prstGeom prst="rect">
            <a:avLst/>
          </a:prstGeom>
        </p:spPr>
      </p:pic>
      <p:cxnSp>
        <p:nvCxnSpPr>
          <p:cNvPr id="143" name="Straight Connector 142"/>
          <p:cNvCxnSpPr/>
          <p:nvPr/>
        </p:nvCxnSpPr>
        <p:spPr bwMode="auto">
          <a:xfrm>
            <a:off x="2629556" y="2080385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/>
          <p:cNvCxnSpPr/>
          <p:nvPr/>
        </p:nvCxnSpPr>
        <p:spPr bwMode="auto">
          <a:xfrm flipH="1">
            <a:off x="2646988" y="2102054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>
            <a:off x="3565660" y="1906649"/>
            <a:ext cx="0" cy="1817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 flipH="1">
            <a:off x="3565660" y="1924937"/>
            <a:ext cx="7406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Oval 146"/>
          <p:cNvSpPr/>
          <p:nvPr/>
        </p:nvSpPr>
        <p:spPr bwMode="auto">
          <a:xfrm>
            <a:off x="4213732" y="1670006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3493652" y="1670006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9" name="Straight Connector 148"/>
          <p:cNvCxnSpPr/>
          <p:nvPr/>
        </p:nvCxnSpPr>
        <p:spPr bwMode="auto">
          <a:xfrm>
            <a:off x="4285740" y="1723769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 flipH="1">
            <a:off x="4265476" y="1723769"/>
            <a:ext cx="6583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1" name="Picture 1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40" y="2318078"/>
            <a:ext cx="190207" cy="249237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6136" y="2318078"/>
            <a:ext cx="228864" cy="274637"/>
          </a:xfrm>
          <a:prstGeom prst="rect">
            <a:avLst/>
          </a:prstGeom>
        </p:spPr>
      </p:pic>
      <p:cxnSp>
        <p:nvCxnSpPr>
          <p:cNvPr id="153" name="Straight Connector 152"/>
          <p:cNvCxnSpPr/>
          <p:nvPr/>
        </p:nvCxnSpPr>
        <p:spPr bwMode="auto">
          <a:xfrm flipH="1">
            <a:off x="5005820" y="1723769"/>
            <a:ext cx="2011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54" name="Picture 1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7828" y="2390086"/>
            <a:ext cx="125412" cy="237623"/>
          </a:xfrm>
          <a:prstGeom prst="rect">
            <a:avLst/>
          </a:prstGeom>
        </p:spPr>
      </p:pic>
      <p:grpSp>
        <p:nvGrpSpPr>
          <p:cNvPr id="155" name="Group 154"/>
          <p:cNvGrpSpPr/>
          <p:nvPr/>
        </p:nvGrpSpPr>
        <p:grpSpPr>
          <a:xfrm>
            <a:off x="5243212" y="1525989"/>
            <a:ext cx="1922848" cy="386216"/>
            <a:chOff x="5760392" y="2051644"/>
            <a:chExt cx="1922848" cy="386216"/>
          </a:xfrm>
        </p:grpSpPr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0392" y="2051644"/>
              <a:ext cx="576064" cy="372333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36456" y="2123653"/>
              <a:ext cx="204654" cy="288032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51192" y="2064353"/>
              <a:ext cx="432048" cy="347332"/>
            </a:xfrm>
            <a:prstGeom prst="rect">
              <a:avLst/>
            </a:prstGeom>
          </p:spPr>
        </p:pic>
        <p:grpSp>
          <p:nvGrpSpPr>
            <p:cNvPr id="159" name="Group 158"/>
            <p:cNvGrpSpPr/>
            <p:nvPr/>
          </p:nvGrpSpPr>
          <p:grpSpPr>
            <a:xfrm>
              <a:off x="6552480" y="2093976"/>
              <a:ext cx="420489" cy="336042"/>
              <a:chOff x="6636047" y="2051649"/>
              <a:chExt cx="420489" cy="336042"/>
            </a:xfrm>
          </p:grpSpPr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36047" y="2051649"/>
                <a:ext cx="261361" cy="336042"/>
              </a:xfrm>
              <a:prstGeom prst="rect">
                <a:avLst/>
              </a:prstGeom>
            </p:spPr>
          </p:pic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84784" y="2051649"/>
                <a:ext cx="171752" cy="336042"/>
              </a:xfrm>
              <a:prstGeom prst="rect">
                <a:avLst/>
              </a:prstGeom>
            </p:spPr>
          </p:pic>
        </p:grpSp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49440" y="2103120"/>
              <a:ext cx="288032" cy="334740"/>
            </a:xfrm>
            <a:prstGeom prst="rect">
              <a:avLst/>
            </a:prstGeom>
          </p:spPr>
        </p:pic>
      </p:grpSp>
      <p:pic>
        <p:nvPicPr>
          <p:cNvPr id="163" name="Picture 16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26810" y="2338721"/>
            <a:ext cx="265430" cy="286385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840" y="6267227"/>
            <a:ext cx="5904656" cy="608953"/>
          </a:xfrm>
          <a:prstGeom prst="rect">
            <a:avLst/>
          </a:prstGeom>
        </p:spPr>
      </p:pic>
      <p:sp>
        <p:nvSpPr>
          <p:cNvPr id="185" name="Rectangle 184"/>
          <p:cNvSpPr/>
          <p:nvPr/>
        </p:nvSpPr>
        <p:spPr>
          <a:xfrm>
            <a:off x="4248224" y="7062587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Neighbor influence</a:t>
            </a:r>
            <a:endParaRPr lang="en-US" sz="2400" b="1" dirty="0"/>
          </a:p>
        </p:txBody>
      </p:sp>
      <p:sp>
        <p:nvSpPr>
          <p:cNvPr id="187" name="Rectangle 186"/>
          <p:cNvSpPr/>
          <p:nvPr/>
        </p:nvSpPr>
        <p:spPr>
          <a:xfrm>
            <a:off x="2664048" y="7062588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Drift</a:t>
            </a:r>
            <a:endParaRPr lang="en-US" sz="2400" b="1" dirty="0"/>
          </a:p>
        </p:txBody>
      </p:sp>
      <p:sp>
        <p:nvSpPr>
          <p:cNvPr id="188" name="Left Brace 187"/>
          <p:cNvSpPr/>
          <p:nvPr/>
        </p:nvSpPr>
        <p:spPr bwMode="auto">
          <a:xfrm rot="16200000">
            <a:off x="2787500" y="6034928"/>
            <a:ext cx="429768" cy="18288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55323" y="5547147"/>
            <a:ext cx="47314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Calibri" charset="0"/>
              </a:rPr>
              <a:t>Marks affected by neighbors</a:t>
            </a:r>
            <a:endParaRPr lang="en-US" sz="3000" b="1" dirty="0"/>
          </a:p>
        </p:txBody>
      </p:sp>
      <p:cxnSp>
        <p:nvCxnSpPr>
          <p:cNvPr id="76" name="Straight Arrow Connector 75"/>
          <p:cNvCxnSpPr/>
          <p:nvPr/>
        </p:nvCxnSpPr>
        <p:spPr bwMode="auto">
          <a:xfrm flipV="1">
            <a:off x="2087984" y="3480629"/>
            <a:ext cx="6015826" cy="1117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sp>
        <p:nvSpPr>
          <p:cNvPr id="77" name="Rectangle 76"/>
          <p:cNvSpPr/>
          <p:nvPr/>
        </p:nvSpPr>
        <p:spPr>
          <a:xfrm>
            <a:off x="8280672" y="3262386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cxnSp>
        <p:nvCxnSpPr>
          <p:cNvPr id="78" name="Straight Arrow Connector 77"/>
          <p:cNvCxnSpPr/>
          <p:nvPr/>
        </p:nvCxnSpPr>
        <p:spPr bwMode="auto">
          <a:xfrm flipV="1">
            <a:off x="2087984" y="2627709"/>
            <a:ext cx="0" cy="87527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79" name="Picture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8916" y="3563813"/>
            <a:ext cx="125412" cy="2376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83928" y="2483693"/>
            <a:ext cx="439627" cy="288032"/>
          </a:xfrm>
          <a:prstGeom prst="rect">
            <a:avLst/>
          </a:prstGeom>
        </p:spPr>
      </p:pic>
      <p:cxnSp>
        <p:nvCxnSpPr>
          <p:cNvPr id="81" name="Straight Connector 80"/>
          <p:cNvCxnSpPr/>
          <p:nvPr/>
        </p:nvCxnSpPr>
        <p:spPr bwMode="auto">
          <a:xfrm>
            <a:off x="2615184" y="3489517"/>
            <a:ext cx="0" cy="1463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Oval 81"/>
          <p:cNvSpPr/>
          <p:nvPr/>
        </p:nvSpPr>
        <p:spPr bwMode="auto">
          <a:xfrm>
            <a:off x="2551176" y="3635821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3566160" y="3327641"/>
            <a:ext cx="0" cy="1554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4288536" y="3419797"/>
            <a:ext cx="0" cy="822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Oval 84"/>
          <p:cNvSpPr/>
          <p:nvPr/>
        </p:nvSpPr>
        <p:spPr bwMode="auto">
          <a:xfrm>
            <a:off x="4215384" y="3275781"/>
            <a:ext cx="144016" cy="14401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3493008" y="3203773"/>
            <a:ext cx="144016" cy="14401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032" y="3150412"/>
            <a:ext cx="190207" cy="24923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4686" y="3557060"/>
            <a:ext cx="228864" cy="27463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7048" y="3565460"/>
            <a:ext cx="265430" cy="286385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773" y="4427909"/>
            <a:ext cx="506936" cy="504056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-248" y="3995860"/>
            <a:ext cx="1226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Calibri" charset="0"/>
              </a:rPr>
              <a:t>Christine</a:t>
            </a:r>
            <a:endParaRPr lang="en-US" sz="2200" b="1" dirty="0"/>
          </a:p>
        </p:txBody>
      </p:sp>
      <p:cxnSp>
        <p:nvCxnSpPr>
          <p:cNvPr id="92" name="Straight Arrow Connector 91"/>
          <p:cNvCxnSpPr/>
          <p:nvPr/>
        </p:nvCxnSpPr>
        <p:spPr bwMode="auto">
          <a:xfrm flipV="1">
            <a:off x="647824" y="3131765"/>
            <a:ext cx="2192" cy="7920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6" name="Rectangle 95"/>
          <p:cNvSpPr/>
          <p:nvPr/>
        </p:nvSpPr>
        <p:spPr>
          <a:xfrm>
            <a:off x="361984" y="1907629"/>
            <a:ext cx="6458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latin typeface="Calibri" charset="0"/>
              </a:rPr>
              <a:t>Bob</a:t>
            </a:r>
            <a:endParaRPr lang="en-US" sz="2200" b="1" dirty="0"/>
          </a:p>
        </p:txBody>
      </p:sp>
      <p:sp>
        <p:nvSpPr>
          <p:cNvPr id="98" name="Left Brace 97"/>
          <p:cNvSpPr/>
          <p:nvPr/>
        </p:nvSpPr>
        <p:spPr bwMode="auto">
          <a:xfrm>
            <a:off x="1151880" y="1403573"/>
            <a:ext cx="429768" cy="246888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9" name="Straight Arrow Connector 98"/>
          <p:cNvCxnSpPr/>
          <p:nvPr/>
        </p:nvCxnSpPr>
        <p:spPr bwMode="auto">
          <a:xfrm flipV="1">
            <a:off x="1871960" y="5064804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100" name="Straight Connector 99"/>
          <p:cNvCxnSpPr/>
          <p:nvPr/>
        </p:nvCxnSpPr>
        <p:spPr bwMode="auto">
          <a:xfrm>
            <a:off x="2089630" y="4283893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stCxn id="102" idx="4"/>
          </p:cNvCxnSpPr>
          <p:nvPr/>
        </p:nvCxnSpPr>
        <p:spPr bwMode="auto">
          <a:xfrm>
            <a:off x="3024088" y="464393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/>
          <p:nvPr/>
        </p:nvSpPr>
        <p:spPr bwMode="auto">
          <a:xfrm>
            <a:off x="2952080" y="4499917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3" name="Straight Connector 102"/>
          <p:cNvCxnSpPr/>
          <p:nvPr/>
        </p:nvCxnSpPr>
        <p:spPr bwMode="auto">
          <a:xfrm>
            <a:off x="3240112" y="464393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3888184" y="464393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7815778" y="4283893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06" name="Picture 10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10" y="5258221"/>
            <a:ext cx="558800" cy="177800"/>
          </a:xfrm>
          <a:prstGeom prst="rect">
            <a:avLst/>
          </a:prstGeom>
        </p:spPr>
      </p:pic>
      <p:cxnSp>
        <p:nvCxnSpPr>
          <p:cNvPr id="107" name="Straight Connector 106"/>
          <p:cNvCxnSpPr/>
          <p:nvPr/>
        </p:nvCxnSpPr>
        <p:spPr bwMode="auto">
          <a:xfrm>
            <a:off x="3017867" y="4910296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flipH="1">
            <a:off x="3024088" y="4931965"/>
            <a:ext cx="2160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3240112" y="4736560"/>
            <a:ext cx="0" cy="1817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flipH="1">
            <a:off x="3240112" y="4754848"/>
            <a:ext cx="6492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Oval 111"/>
          <p:cNvSpPr/>
          <p:nvPr/>
        </p:nvSpPr>
        <p:spPr bwMode="auto">
          <a:xfrm>
            <a:off x="3816176" y="4499917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3168104" y="4499917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5" name="Straight Connector 114"/>
          <p:cNvCxnSpPr/>
          <p:nvPr/>
        </p:nvCxnSpPr>
        <p:spPr bwMode="auto">
          <a:xfrm>
            <a:off x="3888184" y="4571925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>
            <a:off x="3888184" y="4571925"/>
            <a:ext cx="996696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8" name="Picture 1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686" y="5147989"/>
            <a:ext cx="190207" cy="249237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782" y="5147989"/>
            <a:ext cx="228864" cy="274637"/>
          </a:xfrm>
          <a:prstGeom prst="rect">
            <a:avLst/>
          </a:prstGeom>
        </p:spPr>
      </p:pic>
      <p:cxnSp>
        <p:nvCxnSpPr>
          <p:cNvPr id="131" name="Straight Connector 130"/>
          <p:cNvCxnSpPr/>
          <p:nvPr/>
        </p:nvCxnSpPr>
        <p:spPr bwMode="auto">
          <a:xfrm flipH="1">
            <a:off x="5007466" y="4553680"/>
            <a:ext cx="2011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36" name="Picture 1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9474" y="5219997"/>
            <a:ext cx="125412" cy="237623"/>
          </a:xfrm>
          <a:prstGeom prst="rect">
            <a:avLst/>
          </a:prstGeom>
        </p:spPr>
      </p:pic>
      <p:grpSp>
        <p:nvGrpSpPr>
          <p:cNvPr id="137" name="Group 136"/>
          <p:cNvGrpSpPr/>
          <p:nvPr/>
        </p:nvGrpSpPr>
        <p:grpSpPr>
          <a:xfrm>
            <a:off x="5820922" y="4368609"/>
            <a:ext cx="1346784" cy="373507"/>
            <a:chOff x="6336456" y="2064353"/>
            <a:chExt cx="1346784" cy="373507"/>
          </a:xfrm>
        </p:grpSpPr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36456" y="2123653"/>
              <a:ext cx="204654" cy="288032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51192" y="2064353"/>
              <a:ext cx="432048" cy="347332"/>
            </a:xfrm>
            <a:prstGeom prst="rect">
              <a:avLst/>
            </a:prstGeom>
          </p:spPr>
        </p:pic>
        <p:grpSp>
          <p:nvGrpSpPr>
            <p:cNvPr id="168" name="Group 167"/>
            <p:cNvGrpSpPr/>
            <p:nvPr/>
          </p:nvGrpSpPr>
          <p:grpSpPr>
            <a:xfrm>
              <a:off x="6552480" y="2093976"/>
              <a:ext cx="420489" cy="336042"/>
              <a:chOff x="6636047" y="2051649"/>
              <a:chExt cx="420489" cy="336042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36047" y="2051649"/>
                <a:ext cx="261361" cy="336042"/>
              </a:xfrm>
              <a:prstGeom prst="rect">
                <a:avLst/>
              </a:prstGeom>
            </p:spPr>
          </p:pic>
          <p:pic>
            <p:nvPicPr>
              <p:cNvPr id="177" name="Picture 176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84784" y="2051649"/>
                <a:ext cx="171752" cy="336042"/>
              </a:xfrm>
              <a:prstGeom prst="rect">
                <a:avLst/>
              </a:prstGeom>
            </p:spPr>
          </p:pic>
        </p:grpSp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49440" y="2103120"/>
              <a:ext cx="288032" cy="334740"/>
            </a:xfrm>
            <a:prstGeom prst="rect">
              <a:avLst/>
            </a:prstGeom>
          </p:spPr>
        </p:pic>
      </p:grpSp>
      <p:pic>
        <p:nvPicPr>
          <p:cNvPr id="192" name="Picture 19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28456" y="5168632"/>
            <a:ext cx="265430" cy="286385"/>
          </a:xfrm>
          <a:prstGeom prst="rect">
            <a:avLst/>
          </a:prstGeom>
        </p:spPr>
      </p:pic>
      <p:sp>
        <p:nvSpPr>
          <p:cNvPr id="193" name="Left Brace 192"/>
          <p:cNvSpPr/>
          <p:nvPr/>
        </p:nvSpPr>
        <p:spPr bwMode="auto">
          <a:xfrm>
            <a:off x="1151880" y="4088477"/>
            <a:ext cx="423664" cy="93610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56336" y="4416066"/>
            <a:ext cx="544388" cy="299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88184" y="6300117"/>
            <a:ext cx="2880320" cy="599165"/>
          </a:xfrm>
          <a:prstGeom prst="rect">
            <a:avLst/>
          </a:prstGeom>
        </p:spPr>
      </p:pic>
      <p:sp>
        <p:nvSpPr>
          <p:cNvPr id="186" name="Left Brace 185"/>
          <p:cNvSpPr/>
          <p:nvPr/>
        </p:nvSpPr>
        <p:spPr bwMode="auto">
          <a:xfrm rot="16200000">
            <a:off x="5267780" y="5714887"/>
            <a:ext cx="429768" cy="246888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" name="Freeform 193"/>
          <p:cNvSpPr/>
          <p:nvPr/>
        </p:nvSpPr>
        <p:spPr>
          <a:xfrm flipH="1">
            <a:off x="3240112" y="2987749"/>
            <a:ext cx="360040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 flipH="1">
            <a:off x="3024088" y="2915741"/>
            <a:ext cx="216024" cy="360040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6" name="Straight Connector 195"/>
          <p:cNvCxnSpPr>
            <a:stCxn id="194" idx="2"/>
            <a:endCxn id="195" idx="0"/>
          </p:cNvCxnSpPr>
          <p:nvPr/>
        </p:nvCxnSpPr>
        <p:spPr bwMode="auto">
          <a:xfrm>
            <a:off x="3240112" y="2987749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97" name="Freeform 196"/>
          <p:cNvSpPr/>
          <p:nvPr/>
        </p:nvSpPr>
        <p:spPr>
          <a:xfrm flipH="1">
            <a:off x="3888184" y="3059757"/>
            <a:ext cx="360040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8" name="Straight Connector 197"/>
          <p:cNvCxnSpPr>
            <a:stCxn id="197" idx="2"/>
          </p:cNvCxnSpPr>
          <p:nvPr/>
        </p:nvCxnSpPr>
        <p:spPr bwMode="auto">
          <a:xfrm>
            <a:off x="3888184" y="3059757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flipH="1">
            <a:off x="3621024" y="3275781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/>
          <p:cNvCxnSpPr/>
          <p:nvPr/>
        </p:nvCxnSpPr>
        <p:spPr bwMode="auto">
          <a:xfrm flipH="1">
            <a:off x="4320232" y="3347789"/>
            <a:ext cx="5040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/>
          <p:nvPr/>
        </p:nvCxnSpPr>
        <p:spPr bwMode="auto">
          <a:xfrm>
            <a:off x="3024088" y="2915741"/>
            <a:ext cx="0" cy="792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/>
          <p:nvPr/>
        </p:nvCxnSpPr>
        <p:spPr bwMode="auto">
          <a:xfrm flipH="1">
            <a:off x="2087984" y="3707829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9421437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1DB1907-9874-924A-90BD-134DFFB30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377" y="4350972"/>
            <a:ext cx="5013165" cy="509238"/>
          </a:xfrm>
          <a:prstGeom prst="rect">
            <a:avLst/>
          </a:prstGeom>
        </p:spPr>
      </p:pic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34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Marked TPPs as stochastic dynamical systems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6423714" y="3215967"/>
            <a:ext cx="1267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charset="0"/>
              </a:rPr>
              <a:t>It gets infected</a:t>
            </a:r>
            <a:endParaRPr lang="en-US" sz="2000" b="1" dirty="0"/>
          </a:p>
        </p:txBody>
      </p:sp>
      <p:sp>
        <p:nvSpPr>
          <p:cNvPr id="188" name="Left Brace 187"/>
          <p:cNvSpPr/>
          <p:nvPr/>
        </p:nvSpPr>
        <p:spPr bwMode="auto">
          <a:xfrm rot="16200000">
            <a:off x="6912036" y="2771344"/>
            <a:ext cx="274320" cy="73152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5980F4F-A5AF-C94C-83E8-60B53AE43ECE}"/>
              </a:ext>
            </a:extLst>
          </p:cNvPr>
          <p:cNvSpPr/>
          <p:nvPr/>
        </p:nvSpPr>
        <p:spPr>
          <a:xfrm>
            <a:off x="772853" y="1353631"/>
            <a:ext cx="1645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5C287B7-E925-6F4E-AE58-64B59E4FBA40}"/>
              </a:ext>
            </a:extLst>
          </p:cNvPr>
          <p:cNvSpPr/>
          <p:nvPr/>
        </p:nvSpPr>
        <p:spPr>
          <a:xfrm>
            <a:off x="2528113" y="1351604"/>
            <a:ext cx="61650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Susceptible-Infected-Susceptible (SIS)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EFA514-4707-EA4F-9A10-7D60BB8FF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360" y="2587803"/>
            <a:ext cx="3240360" cy="4159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118BFC-EE74-F142-BDC0-A0AC2961A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95" y="6993646"/>
            <a:ext cx="2338877" cy="386591"/>
          </a:xfrm>
          <a:prstGeom prst="rect">
            <a:avLst/>
          </a:prstGeom>
        </p:spPr>
      </p:pic>
      <p:sp>
        <p:nvSpPr>
          <p:cNvPr id="119" name="Left Brace 118">
            <a:extLst>
              <a:ext uri="{FF2B5EF4-FFF2-40B4-BE49-F238E27FC236}">
                <a16:creationId xmlns:a16="http://schemas.microsoft.com/office/drawing/2014/main" id="{F61A629C-A5C6-5E44-9223-1FBF1A70B191}"/>
              </a:ext>
            </a:extLst>
          </p:cNvPr>
          <p:cNvSpPr/>
          <p:nvPr/>
        </p:nvSpPr>
        <p:spPr bwMode="auto">
          <a:xfrm rot="16200000">
            <a:off x="7959815" y="2606427"/>
            <a:ext cx="250606" cy="108506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6FFD40F-D6C6-584D-B12E-9EF3B9EC1378}"/>
              </a:ext>
            </a:extLst>
          </p:cNvPr>
          <p:cNvSpPr/>
          <p:nvPr/>
        </p:nvSpPr>
        <p:spPr>
          <a:xfrm>
            <a:off x="7128544" y="3235875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charset="0"/>
              </a:rPr>
              <a:t>It recovers</a:t>
            </a:r>
            <a:endParaRPr lang="en-US" sz="1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A1D51-164A-A647-A494-66055494E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04" y="2829041"/>
            <a:ext cx="986872" cy="304362"/>
          </a:xfrm>
          <a:prstGeom prst="rect">
            <a:avLst/>
          </a:prstGeom>
        </p:spPr>
      </p:pic>
      <p:sp>
        <p:nvSpPr>
          <p:cNvPr id="122" name="Rectangle 121">
            <a:extLst>
              <a:ext uri="{FF2B5EF4-FFF2-40B4-BE49-F238E27FC236}">
                <a16:creationId xmlns:a16="http://schemas.microsoft.com/office/drawing/2014/main" id="{09ABD5A9-C191-634B-B2B0-AA6E4E5D36BC}"/>
              </a:ext>
            </a:extLst>
          </p:cNvPr>
          <p:cNvSpPr/>
          <p:nvPr/>
        </p:nvSpPr>
        <p:spPr>
          <a:xfrm>
            <a:off x="335400" y="3093491"/>
            <a:ext cx="14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charset="0"/>
              </a:rPr>
              <a:t>Susceptible</a:t>
            </a:r>
            <a:endParaRPr lang="en-US" sz="2000" b="1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F3C390A-23B3-2F45-9773-F9B5AEA7E9E3}"/>
              </a:ext>
            </a:extLst>
          </p:cNvPr>
          <p:cNvSpPr/>
          <p:nvPr/>
        </p:nvSpPr>
        <p:spPr>
          <a:xfrm>
            <a:off x="1888136" y="3093491"/>
            <a:ext cx="14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charset="0"/>
              </a:rPr>
              <a:t>Infected</a:t>
            </a:r>
            <a:endParaRPr lang="en-US" sz="2000" b="1" dirty="0"/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F72FFF3F-FF61-E646-B33A-5EBBE57EAE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408" y="2829041"/>
            <a:ext cx="986872" cy="304362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F8852914-E96D-D94F-A9A6-C8875287A7E8}"/>
              </a:ext>
            </a:extLst>
          </p:cNvPr>
          <p:cNvSpPr/>
          <p:nvPr/>
        </p:nvSpPr>
        <p:spPr>
          <a:xfrm>
            <a:off x="3496704" y="3093491"/>
            <a:ext cx="14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charset="0"/>
              </a:rPr>
              <a:t>Susceptible</a:t>
            </a:r>
            <a:endParaRPr lang="en-US" sz="2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99CE1A-9113-4049-B24C-96395C53F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0296" y="2820697"/>
            <a:ext cx="1013416" cy="298596"/>
          </a:xfrm>
          <a:prstGeom prst="rect">
            <a:avLst/>
          </a:prstGeom>
        </p:spPr>
      </p:pic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E906F300-1050-424D-9BA8-D333A43D47A0}"/>
              </a:ext>
            </a:extLst>
          </p:cNvPr>
          <p:cNvCxnSpPr>
            <a:cxnSpLocks/>
          </p:cNvCxnSpPr>
          <p:nvPr/>
        </p:nvCxnSpPr>
        <p:spPr bwMode="auto">
          <a:xfrm>
            <a:off x="1531745" y="2401287"/>
            <a:ext cx="576064" cy="121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28025C66-3FCC-3D40-9802-EB1868C39E2D}"/>
              </a:ext>
            </a:extLst>
          </p:cNvPr>
          <p:cNvCxnSpPr>
            <a:cxnSpLocks/>
          </p:cNvCxnSpPr>
          <p:nvPr/>
        </p:nvCxnSpPr>
        <p:spPr bwMode="auto">
          <a:xfrm>
            <a:off x="3154769" y="2407384"/>
            <a:ext cx="576064" cy="121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3" name="Left Brace 172">
            <a:extLst>
              <a:ext uri="{FF2B5EF4-FFF2-40B4-BE49-F238E27FC236}">
                <a16:creationId xmlns:a16="http://schemas.microsoft.com/office/drawing/2014/main" id="{6CAFE4DC-FC0F-2948-B8C4-BEA812A89019}"/>
              </a:ext>
            </a:extLst>
          </p:cNvPr>
          <p:cNvSpPr/>
          <p:nvPr/>
        </p:nvSpPr>
        <p:spPr bwMode="auto">
          <a:xfrm rot="5400000">
            <a:off x="6949694" y="806352"/>
            <a:ext cx="301564" cy="32004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29394C0-1DC4-9642-A013-5A6C8D3D92DD}"/>
              </a:ext>
            </a:extLst>
          </p:cNvPr>
          <p:cNvSpPr/>
          <p:nvPr/>
        </p:nvSpPr>
        <p:spPr>
          <a:xfrm>
            <a:off x="6108388" y="1865927"/>
            <a:ext cx="2212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charset="0"/>
              </a:rPr>
              <a:t>SDE with jumps</a:t>
            </a:r>
            <a:endParaRPr lang="en-US" sz="2000" b="1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F8C3F12-C5DD-6446-9997-AD976BA087F9}"/>
              </a:ext>
            </a:extLst>
          </p:cNvPr>
          <p:cNvSpPr/>
          <p:nvPr/>
        </p:nvSpPr>
        <p:spPr>
          <a:xfrm>
            <a:off x="4795174" y="4963903"/>
            <a:ext cx="4709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charset="0"/>
              </a:rPr>
              <a:t>If friends are infected, higher infection rate</a:t>
            </a:r>
            <a:endParaRPr lang="en-US" sz="2000" b="1" dirty="0"/>
          </a:p>
        </p:txBody>
      </p:sp>
      <p:sp>
        <p:nvSpPr>
          <p:cNvPr id="176" name="Left Brace 175">
            <a:extLst>
              <a:ext uri="{FF2B5EF4-FFF2-40B4-BE49-F238E27FC236}">
                <a16:creationId xmlns:a16="http://schemas.microsoft.com/office/drawing/2014/main" id="{D7D351DE-FE9E-4F44-B62E-409A1AD86F41}"/>
              </a:ext>
            </a:extLst>
          </p:cNvPr>
          <p:cNvSpPr/>
          <p:nvPr/>
        </p:nvSpPr>
        <p:spPr bwMode="auto">
          <a:xfrm rot="16200000">
            <a:off x="6777544" y="4059377"/>
            <a:ext cx="274320" cy="173736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9" name="Left Brace 178">
            <a:extLst>
              <a:ext uri="{FF2B5EF4-FFF2-40B4-BE49-F238E27FC236}">
                <a16:creationId xmlns:a16="http://schemas.microsoft.com/office/drawing/2014/main" id="{45372591-ACDB-AB48-BD0B-C657CAD4E6C3}"/>
              </a:ext>
            </a:extLst>
          </p:cNvPr>
          <p:cNvSpPr/>
          <p:nvPr/>
        </p:nvSpPr>
        <p:spPr bwMode="auto">
          <a:xfrm rot="5400000">
            <a:off x="4987931" y="3687509"/>
            <a:ext cx="291362" cy="1339347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5FA89B17-DECB-F24F-A83A-5B467DF97F4F}"/>
              </a:ext>
            </a:extLst>
          </p:cNvPr>
          <p:cNvCxnSpPr>
            <a:cxnSpLocks/>
          </p:cNvCxnSpPr>
          <p:nvPr/>
        </p:nvCxnSpPr>
        <p:spPr bwMode="auto">
          <a:xfrm>
            <a:off x="1269145" y="4149672"/>
            <a:ext cx="576064" cy="121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9" name="Rectangle 188">
            <a:extLst>
              <a:ext uri="{FF2B5EF4-FFF2-40B4-BE49-F238E27FC236}">
                <a16:creationId xmlns:a16="http://schemas.microsoft.com/office/drawing/2014/main" id="{5D1638A9-9DA1-5541-A7C7-15609F1C52DC}"/>
              </a:ext>
            </a:extLst>
          </p:cNvPr>
          <p:cNvSpPr/>
          <p:nvPr/>
        </p:nvSpPr>
        <p:spPr>
          <a:xfrm>
            <a:off x="4075094" y="3781213"/>
            <a:ext cx="2258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charset="0"/>
              </a:rPr>
              <a:t>Node is susceptible</a:t>
            </a:r>
            <a:endParaRPr lang="en-US" sz="2000" b="1" dirty="0"/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FA9AE311-B639-8A42-B208-96B191D31B03}"/>
              </a:ext>
            </a:extLst>
          </p:cNvPr>
          <p:cNvCxnSpPr>
            <a:cxnSpLocks/>
          </p:cNvCxnSpPr>
          <p:nvPr/>
        </p:nvCxnSpPr>
        <p:spPr bwMode="auto">
          <a:xfrm>
            <a:off x="1368547" y="6137507"/>
            <a:ext cx="576064" cy="121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" name="Rectangle 205">
            <a:extLst>
              <a:ext uri="{FF2B5EF4-FFF2-40B4-BE49-F238E27FC236}">
                <a16:creationId xmlns:a16="http://schemas.microsoft.com/office/drawing/2014/main" id="{982D7272-4C00-2D43-97F8-88974ADB1B35}"/>
              </a:ext>
            </a:extLst>
          </p:cNvPr>
          <p:cNvSpPr/>
          <p:nvPr/>
        </p:nvSpPr>
        <p:spPr>
          <a:xfrm>
            <a:off x="803294" y="4230412"/>
            <a:ext cx="147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charset="0"/>
              </a:rPr>
              <a:t>Infection</a:t>
            </a:r>
          </a:p>
          <a:p>
            <a:pPr algn="ctr"/>
            <a:r>
              <a:rPr lang="en-US" sz="2000" b="1" dirty="0">
                <a:latin typeface="Calibri" charset="0"/>
              </a:rPr>
              <a:t>rate</a:t>
            </a:r>
            <a:endParaRPr lang="en-US" sz="2000" b="1" dirty="0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D6029DF6-652C-A347-8ADB-5854068CDAFC}"/>
              </a:ext>
            </a:extLst>
          </p:cNvPr>
          <p:cNvSpPr/>
          <p:nvPr/>
        </p:nvSpPr>
        <p:spPr>
          <a:xfrm>
            <a:off x="904416" y="6313753"/>
            <a:ext cx="147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charset="0"/>
              </a:rPr>
              <a:t>Recovery</a:t>
            </a:r>
          </a:p>
          <a:p>
            <a:pPr algn="ctr"/>
            <a:r>
              <a:rPr lang="en-US" sz="2000" b="1" dirty="0">
                <a:latin typeface="Calibri" charset="0"/>
              </a:rPr>
              <a:t>rate</a:t>
            </a:r>
            <a:endParaRPr lang="en-US" sz="20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1ACC659-E264-8F45-9462-95F4584E2A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517" y="4863036"/>
            <a:ext cx="2223729" cy="41509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FFA4E90-B3DC-D644-B2C3-C336D44B4F1C}"/>
              </a:ext>
            </a:extLst>
          </p:cNvPr>
          <p:cNvGrpSpPr/>
          <p:nvPr/>
        </p:nvGrpSpPr>
        <p:grpSpPr>
          <a:xfrm>
            <a:off x="3301063" y="5967373"/>
            <a:ext cx="6093632" cy="564265"/>
            <a:chOff x="3672160" y="6228109"/>
            <a:chExt cx="6093632" cy="56426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A2C8C39-CB0A-694B-8852-24DB61C0D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72160" y="6297074"/>
              <a:ext cx="1393750" cy="4953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320A59C-BEC8-A441-A017-C4E57693E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39732" y="6314645"/>
              <a:ext cx="1054100" cy="4445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A86A34A-F64C-C644-B730-464AD89C1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622792" y="6228109"/>
              <a:ext cx="1143000" cy="5207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4C01774-CE9B-754D-959A-9F2180777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80472" y="6390845"/>
              <a:ext cx="1854200" cy="3683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399B0F0-3A92-7F4D-AAE1-74FE7B929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96756" y="6494915"/>
              <a:ext cx="279400" cy="1397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567BCD9-3508-4843-8302-F4AA13531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52680" y="6474989"/>
              <a:ext cx="226904" cy="207173"/>
            </a:xfrm>
            <a:prstGeom prst="rect">
              <a:avLst/>
            </a:prstGeom>
          </p:spPr>
        </p:pic>
      </p:grpSp>
      <p:sp>
        <p:nvSpPr>
          <p:cNvPr id="208" name="Left Brace 207">
            <a:extLst>
              <a:ext uri="{FF2B5EF4-FFF2-40B4-BE49-F238E27FC236}">
                <a16:creationId xmlns:a16="http://schemas.microsoft.com/office/drawing/2014/main" id="{8D0583F3-D17E-0D4A-8AB8-01FAB2B47EFA}"/>
              </a:ext>
            </a:extLst>
          </p:cNvPr>
          <p:cNvSpPr/>
          <p:nvPr/>
        </p:nvSpPr>
        <p:spPr bwMode="auto">
          <a:xfrm rot="5400000">
            <a:off x="6238935" y="2920728"/>
            <a:ext cx="273871" cy="603764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1BF13A11-740D-324A-8056-E110BB2A3E67}"/>
              </a:ext>
            </a:extLst>
          </p:cNvPr>
          <p:cNvSpPr/>
          <p:nvPr/>
        </p:nvSpPr>
        <p:spPr>
          <a:xfrm>
            <a:off x="4915661" y="5463317"/>
            <a:ext cx="2212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charset="0"/>
              </a:rPr>
              <a:t>SDE with jumps</a:t>
            </a:r>
            <a:endParaRPr lang="en-US" sz="2000" b="1" dirty="0"/>
          </a:p>
        </p:txBody>
      </p:sp>
      <p:sp>
        <p:nvSpPr>
          <p:cNvPr id="210" name="Left Brace 209">
            <a:extLst>
              <a:ext uri="{FF2B5EF4-FFF2-40B4-BE49-F238E27FC236}">
                <a16:creationId xmlns:a16="http://schemas.microsoft.com/office/drawing/2014/main" id="{D5A1D0F8-C5A4-D342-A191-E2A731F2A18D}"/>
              </a:ext>
            </a:extLst>
          </p:cNvPr>
          <p:cNvSpPr/>
          <p:nvPr/>
        </p:nvSpPr>
        <p:spPr bwMode="auto">
          <a:xfrm rot="16200000">
            <a:off x="5135543" y="6052061"/>
            <a:ext cx="274320" cy="109728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F0C15AD2-BC2D-D24A-950D-D193670470AE}"/>
              </a:ext>
            </a:extLst>
          </p:cNvPr>
          <p:cNvSpPr/>
          <p:nvPr/>
        </p:nvSpPr>
        <p:spPr>
          <a:xfrm>
            <a:off x="3024088" y="6732165"/>
            <a:ext cx="2941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latin typeface="Calibri" charset="0"/>
              </a:rPr>
              <a:t>Self-recovery rate when node gets infected</a:t>
            </a:r>
            <a:endParaRPr lang="en-US" sz="2000" b="1" dirty="0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7FD2CAAA-870F-3246-BF46-3FB0BB899158}"/>
              </a:ext>
            </a:extLst>
          </p:cNvPr>
          <p:cNvSpPr/>
          <p:nvPr/>
        </p:nvSpPr>
        <p:spPr>
          <a:xfrm>
            <a:off x="5991757" y="6732165"/>
            <a:ext cx="1989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charset="0"/>
              </a:rPr>
              <a:t>If node recovers, </a:t>
            </a:r>
            <a:br>
              <a:rPr lang="en-US" sz="2000" b="1" dirty="0">
                <a:latin typeface="Calibri" charset="0"/>
              </a:rPr>
            </a:br>
            <a:r>
              <a:rPr lang="en-US" sz="2000" b="1" dirty="0">
                <a:latin typeface="Calibri" charset="0"/>
              </a:rPr>
              <a:t>rate to zero</a:t>
            </a:r>
            <a:endParaRPr lang="en-US" sz="2000" b="1" dirty="0"/>
          </a:p>
        </p:txBody>
      </p:sp>
      <p:sp>
        <p:nvSpPr>
          <p:cNvPr id="213" name="Left Brace 212">
            <a:extLst>
              <a:ext uri="{FF2B5EF4-FFF2-40B4-BE49-F238E27FC236}">
                <a16:creationId xmlns:a16="http://schemas.microsoft.com/office/drawing/2014/main" id="{8E2C9C1F-0187-2E45-8D3B-4A59584CFA93}"/>
              </a:ext>
            </a:extLst>
          </p:cNvPr>
          <p:cNvSpPr/>
          <p:nvPr/>
        </p:nvSpPr>
        <p:spPr bwMode="auto">
          <a:xfrm rot="16200000">
            <a:off x="6807751" y="5557030"/>
            <a:ext cx="274320" cy="210312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160253AB-FBC9-8345-A691-DF389E10A4BD}"/>
              </a:ext>
            </a:extLst>
          </p:cNvPr>
          <p:cNvSpPr/>
          <p:nvPr/>
        </p:nvSpPr>
        <p:spPr>
          <a:xfrm>
            <a:off x="7702988" y="6732165"/>
            <a:ext cx="2150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latin typeface="Calibri" charset="0"/>
              </a:rPr>
              <a:t>Rate increases if </a:t>
            </a:r>
            <a:br>
              <a:rPr lang="en-US" sz="2000" b="1" dirty="0">
                <a:latin typeface="Calibri" charset="0"/>
              </a:rPr>
            </a:br>
            <a:r>
              <a:rPr lang="en-US" sz="2000" b="1" dirty="0">
                <a:latin typeface="Calibri" charset="0"/>
              </a:rPr>
              <a:t>node gets treated</a:t>
            </a:r>
            <a:endParaRPr lang="en-US" sz="2000" b="1" dirty="0"/>
          </a:p>
        </p:txBody>
      </p:sp>
      <p:sp>
        <p:nvSpPr>
          <p:cNvPr id="215" name="Left Brace 214">
            <a:extLst>
              <a:ext uri="{FF2B5EF4-FFF2-40B4-BE49-F238E27FC236}">
                <a16:creationId xmlns:a16="http://schemas.microsoft.com/office/drawing/2014/main" id="{52023427-1ED3-E745-8AD8-7891FEE97E48}"/>
              </a:ext>
            </a:extLst>
          </p:cNvPr>
          <p:cNvSpPr/>
          <p:nvPr/>
        </p:nvSpPr>
        <p:spPr bwMode="auto">
          <a:xfrm rot="16200000">
            <a:off x="8579545" y="5946208"/>
            <a:ext cx="273499" cy="1298416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" name="Picture 6" descr="Related image">
            <a:extLst>
              <a:ext uri="{FF2B5EF4-FFF2-40B4-BE49-F238E27FC236}">
                <a16:creationId xmlns:a16="http://schemas.microsoft.com/office/drawing/2014/main" id="{CD663EF4-0F28-4A48-A8F8-9164A341A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221" y="2045651"/>
            <a:ext cx="577273" cy="5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File:Twemoji2 1f642.svg">
            <a:extLst>
              <a:ext uri="{FF2B5EF4-FFF2-40B4-BE49-F238E27FC236}">
                <a16:creationId xmlns:a16="http://schemas.microsoft.com/office/drawing/2014/main" id="{E62B0D54-BD03-154D-B442-75FA14C5E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243" y="2051645"/>
            <a:ext cx="576661" cy="5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File:Twemoji2 1f642.svg">
            <a:extLst>
              <a:ext uri="{FF2B5EF4-FFF2-40B4-BE49-F238E27FC236}">
                <a16:creationId xmlns:a16="http://schemas.microsoft.com/office/drawing/2014/main" id="{910AC4F1-0F49-2243-9BEF-8F4597D7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9595" y="2051644"/>
            <a:ext cx="576661" cy="5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Related image">
            <a:extLst>
              <a:ext uri="{FF2B5EF4-FFF2-40B4-BE49-F238E27FC236}">
                <a16:creationId xmlns:a16="http://schemas.microsoft.com/office/drawing/2014/main" id="{C73095A3-14B1-EA4C-9462-71FDB8944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86" y="3845254"/>
            <a:ext cx="577273" cy="5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File:Twemoji2 1f642.svg">
            <a:extLst>
              <a:ext uri="{FF2B5EF4-FFF2-40B4-BE49-F238E27FC236}">
                <a16:creationId xmlns:a16="http://schemas.microsoft.com/office/drawing/2014/main" id="{88992FC0-E1F9-C949-8A62-C23F1BF2B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808" y="3851248"/>
            <a:ext cx="576661" cy="5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Related image">
            <a:extLst>
              <a:ext uri="{FF2B5EF4-FFF2-40B4-BE49-F238E27FC236}">
                <a16:creationId xmlns:a16="http://schemas.microsoft.com/office/drawing/2014/main" id="{A4F7DBC9-6767-8247-8598-DB394F220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1" y="5796061"/>
            <a:ext cx="577273" cy="5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File:Twemoji2 1f642.svg">
            <a:extLst>
              <a:ext uri="{FF2B5EF4-FFF2-40B4-BE49-F238E27FC236}">
                <a16:creationId xmlns:a16="http://schemas.microsoft.com/office/drawing/2014/main" id="{041ED2B1-B80B-6F4C-8198-6B592BCE2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9395" y="5802054"/>
            <a:ext cx="576661" cy="5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84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 animBg="1"/>
      <p:bldP spid="119" grpId="0" animBg="1"/>
      <p:bldP spid="120" grpId="0"/>
      <p:bldP spid="122" grpId="0"/>
      <p:bldP spid="124" grpId="0"/>
      <p:bldP spid="138" grpId="0"/>
      <p:bldP spid="173" grpId="0" animBg="1"/>
      <p:bldP spid="174" grpId="0"/>
      <p:bldP spid="175" grpId="0"/>
      <p:bldP spid="176" grpId="0" animBg="1"/>
      <p:bldP spid="179" grpId="0" animBg="1"/>
      <p:bldP spid="189" grpId="0"/>
      <p:bldP spid="206" grpId="0"/>
      <p:bldP spid="207" grpId="0"/>
      <p:bldP spid="208" grpId="0" animBg="1"/>
      <p:bldP spid="209" grpId="0"/>
      <p:bldP spid="210" grpId="0" animBg="1"/>
      <p:bldP spid="211" grpId="0"/>
      <p:bldP spid="212" grpId="0"/>
      <p:bldP spid="213" grpId="0" animBg="1"/>
      <p:bldP spid="214" grpId="0"/>
      <p:bldP spid="2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35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>
                <a:latin typeface="Calibri"/>
              </a:rPr>
              <a:t>Outline of the Seminar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56136" y="1900078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95959"/>
                </a:solidFill>
                <a:latin typeface="Calibri"/>
              </a:rPr>
              <a:t>1. Intensity function</a:t>
            </a:r>
          </a:p>
          <a:p>
            <a:r>
              <a:rPr lang="en-US" sz="2000" b="1" dirty="0">
                <a:solidFill>
                  <a:srgbClr val="595959"/>
                </a:solidFill>
                <a:latin typeface="Calibri"/>
              </a:rPr>
              <a:t>2. Basic building blocks</a:t>
            </a:r>
          </a:p>
          <a:p>
            <a:r>
              <a:rPr lang="en-US" sz="2000" b="1" dirty="0">
                <a:solidFill>
                  <a:srgbClr val="595959"/>
                </a:solidFill>
                <a:latin typeface="Calibri"/>
              </a:rPr>
              <a:t>3. Superposition</a:t>
            </a:r>
          </a:p>
          <a:p>
            <a:r>
              <a:rPr lang="en-US" sz="2000" b="1" dirty="0">
                <a:solidFill>
                  <a:srgbClr val="595959"/>
                </a:solidFill>
                <a:latin typeface="Calibri"/>
              </a:rPr>
              <a:t>4. Marks and SDEs with jumps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20032" y="1475581"/>
            <a:ext cx="55446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>
                <a:latin typeface="Calibri"/>
              </a:rPr>
              <a:t>Temporal Point processes (TPPs): Intro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16176" y="3305658"/>
            <a:ext cx="37441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>
                <a:latin typeface="Calibri"/>
              </a:rPr>
              <a:t>Models &amp; Inference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56136" y="3718542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95959"/>
                </a:solidFill>
                <a:latin typeface="Calibri"/>
              </a:rPr>
              <a:t>1. Modeling event sequences</a:t>
            </a:r>
          </a:p>
          <a:p>
            <a:r>
              <a:rPr lang="en-US" sz="2000" b="1" dirty="0">
                <a:solidFill>
                  <a:srgbClr val="595959"/>
                </a:solidFill>
                <a:latin typeface="Calibri"/>
              </a:rPr>
              <a:t>2. Clustering event sequences</a:t>
            </a:r>
            <a:br>
              <a:rPr lang="en-US" sz="2000" b="1" dirty="0">
                <a:solidFill>
                  <a:srgbClr val="595959"/>
                </a:solidFill>
                <a:latin typeface="Calibri"/>
              </a:rPr>
            </a:br>
            <a:r>
              <a:rPr lang="en-US" sz="2000" b="1" dirty="0">
                <a:solidFill>
                  <a:srgbClr val="595959"/>
                </a:solidFill>
                <a:latin typeface="Calibri"/>
              </a:rPr>
              <a:t>3. Capturing complex dynamics</a:t>
            </a:r>
          </a:p>
          <a:p>
            <a:r>
              <a:rPr lang="en-US" sz="2000" b="1" dirty="0">
                <a:solidFill>
                  <a:srgbClr val="595959"/>
                </a:solidFill>
                <a:latin typeface="Calibri"/>
              </a:rPr>
              <a:t>4. Causal reasoning on event sequences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871960" y="1475581"/>
            <a:ext cx="6624736" cy="1755648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871960" y="3366053"/>
            <a:ext cx="6624736" cy="1709928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007864" y="6928444"/>
            <a:ext cx="7172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1"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Slides/</a:t>
            </a:r>
            <a:r>
              <a:rPr lang="en-US" sz="2000" b="1" kern="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references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learning.mpi-sws.org</a:t>
            </a:r>
            <a:r>
              <a:rPr lang="en-US" sz="2000" b="1" kern="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/tpp-</a:t>
            </a:r>
            <a:r>
              <a:rPr lang="en-US" sz="2000" b="1" kern="0" dirty="0">
                <a:solidFill>
                  <a:schemeClr val="bg2">
                    <a:lumMod val="25000"/>
                  </a:schemeClr>
                </a:solidFill>
              </a:rPr>
              <a:t>icml18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20232" y="5147989"/>
            <a:ext cx="20162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>
                <a:latin typeface="Calibri"/>
              </a:rPr>
              <a:t>RL &amp; Control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871960" y="5219997"/>
            <a:ext cx="6624736" cy="1527048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C7E0792-3BFB-AF41-8C4D-101A327C793A}"/>
              </a:ext>
            </a:extLst>
          </p:cNvPr>
          <p:cNvSpPr txBox="1">
            <a:spLocks/>
          </p:cNvSpPr>
          <p:nvPr/>
        </p:nvSpPr>
        <p:spPr bwMode="auto">
          <a:xfrm>
            <a:off x="8712719" y="3779837"/>
            <a:ext cx="136790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21B972-98A6-B046-9C40-38282CBE978B}"/>
              </a:ext>
            </a:extLst>
          </p:cNvPr>
          <p:cNvSpPr/>
          <p:nvPr/>
        </p:nvSpPr>
        <p:spPr>
          <a:xfrm>
            <a:off x="3456136" y="5580037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95959"/>
                </a:solidFill>
                <a:latin typeface="Calibri"/>
              </a:rPr>
              <a:t>1. Marked TPPs: a new setting</a:t>
            </a:r>
            <a:br>
              <a:rPr lang="en-US" sz="2000" b="1" dirty="0">
                <a:solidFill>
                  <a:srgbClr val="595959"/>
                </a:solidFill>
                <a:latin typeface="Calibri"/>
              </a:rPr>
            </a:br>
            <a:r>
              <a:rPr lang="en-US" sz="2000" b="1" dirty="0">
                <a:solidFill>
                  <a:srgbClr val="595959"/>
                </a:solidFill>
                <a:latin typeface="Calibri"/>
              </a:rPr>
              <a:t>2. Stochastic optimal control</a:t>
            </a:r>
            <a:br>
              <a:rPr lang="en-US" sz="2000" b="1" dirty="0">
                <a:solidFill>
                  <a:srgbClr val="595959"/>
                </a:solidFill>
                <a:latin typeface="Calibri"/>
              </a:rPr>
            </a:br>
            <a:r>
              <a:rPr lang="en-US" sz="2000" b="1" dirty="0">
                <a:solidFill>
                  <a:srgbClr val="595959"/>
                </a:solidFill>
                <a:latin typeface="Calibri"/>
              </a:rPr>
              <a:t>3. Reinforcement learning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FAE7F9-894F-0E48-85A3-720956A96886}"/>
              </a:ext>
            </a:extLst>
          </p:cNvPr>
          <p:cNvSpPr txBox="1">
            <a:spLocks/>
          </p:cNvSpPr>
          <p:nvPr/>
        </p:nvSpPr>
        <p:spPr bwMode="auto">
          <a:xfrm>
            <a:off x="8712718" y="1923308"/>
            <a:ext cx="136790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40480163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6136" y="3191993"/>
            <a:ext cx="648072" cy="6598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6096" y="1907629"/>
            <a:ext cx="648072" cy="64439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074764" y="1548659"/>
            <a:ext cx="4790084" cy="4155649"/>
            <a:chOff x="610268" y="3491805"/>
            <a:chExt cx="4286028" cy="38676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268" y="3491805"/>
              <a:ext cx="4286028" cy="386761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4032200" y="6804173"/>
              <a:ext cx="432048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40312" y="6432524"/>
            <a:ext cx="4143933" cy="1016819"/>
            <a:chOff x="7128544" y="3267074"/>
            <a:chExt cx="4143933" cy="10168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28544" y="3699122"/>
              <a:ext cx="4143933" cy="58477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5131" y="3267074"/>
              <a:ext cx="1872208" cy="413562"/>
            </a:xfrm>
            <a:prstGeom prst="rect">
              <a:avLst/>
            </a:prstGeom>
          </p:spPr>
        </p:pic>
      </p:grp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8820471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Example I: Information propagation</a:t>
            </a:r>
            <a:endParaRPr lang="en-US" sz="4000" i="1" dirty="0">
              <a:latin typeface="Calibri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4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7776616" y="5488284"/>
            <a:ext cx="1584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/>
              </a:rPr>
              <a:t>Friggeri et al., 2014</a:t>
            </a:r>
          </a:p>
        </p:txBody>
      </p:sp>
      <p:sp>
        <p:nvSpPr>
          <p:cNvPr id="8" name="Rectangle 7"/>
          <p:cNvSpPr/>
          <p:nvPr/>
        </p:nvSpPr>
        <p:spPr>
          <a:xfrm>
            <a:off x="935856" y="6156101"/>
            <a:ext cx="4680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/>
              </a:rPr>
              <a:t>They can have an impact </a:t>
            </a:r>
            <a:br>
              <a:rPr lang="en-US" sz="3200" b="1" dirty="0">
                <a:latin typeface="Calibri"/>
              </a:rPr>
            </a:br>
            <a:r>
              <a:rPr lang="en-US" sz="3200" b="1" dirty="0">
                <a:latin typeface="Calibri"/>
              </a:rPr>
              <a:t>in the off-line world </a:t>
            </a:r>
            <a:endParaRPr lang="en-US" sz="3200" b="1" dirty="0">
              <a:latin typeface="Calibri"/>
              <a:cs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912" y="2339677"/>
            <a:ext cx="648072" cy="69491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2087984" y="2292289"/>
            <a:ext cx="1008112" cy="2634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3528144" y="2555701"/>
            <a:ext cx="144016" cy="6362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0112" y="4499917"/>
            <a:ext cx="648072" cy="6480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3968" y="3707829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63196" y="1787578"/>
            <a:ext cx="697185" cy="69718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 bwMode="auto">
          <a:xfrm flipV="1">
            <a:off x="576064" y="1649214"/>
            <a:ext cx="374904" cy="76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215776" y="1403573"/>
            <a:ext cx="360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b="1" dirty="0">
                <a:latin typeface="Calibri"/>
              </a:rPr>
              <a:t>S</a:t>
            </a:r>
            <a:endParaRPr lang="en-US" sz="2200" b="1" dirty="0"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5856" y="1373956"/>
            <a:ext cx="360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latin typeface="Calibri"/>
              </a:rPr>
              <a:t>D</a:t>
            </a:r>
            <a:endParaRPr lang="en-US" sz="2200" b="1" dirty="0"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3768" y="1619597"/>
            <a:ext cx="93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latin typeface="Calibri"/>
              </a:rPr>
              <a:t>means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44264" y="1785099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latin typeface="Calibri"/>
              </a:rPr>
              <a:t>D follows S</a:t>
            </a:r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15776" y="1475581"/>
            <a:ext cx="1080120" cy="676656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0" name="Straight Arrow Connector 39"/>
          <p:cNvCxnSpPr>
            <a:endCxn id="14" idx="1"/>
          </p:cNvCxnSpPr>
          <p:nvPr/>
        </p:nvCxnSpPr>
        <p:spPr bwMode="auto">
          <a:xfrm>
            <a:off x="1943968" y="2915741"/>
            <a:ext cx="1512168" cy="6061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1799952" y="2987749"/>
            <a:ext cx="360040" cy="720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endCxn id="17" idx="0"/>
          </p:cNvCxnSpPr>
          <p:nvPr/>
        </p:nvCxnSpPr>
        <p:spPr bwMode="auto">
          <a:xfrm flipH="1">
            <a:off x="3564148" y="3851845"/>
            <a:ext cx="180020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2520032" y="4211885"/>
            <a:ext cx="79208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49"/>
          <p:cNvSpPr/>
          <p:nvPr/>
        </p:nvSpPr>
        <p:spPr>
          <a:xfrm>
            <a:off x="3168104" y="1547589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Christine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95896" y="2042353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Bob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44168" y="2834441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Beth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39912" y="3635821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Joe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744168" y="4283893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David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600152" y="2073131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Calibri"/>
              </a:rPr>
              <a:t>3.00pm</a:t>
            </a:r>
            <a:endParaRPr lang="en-US" sz="16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03808" y="2433171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Calibri"/>
              </a:rPr>
              <a:t>3.25pm</a:t>
            </a:r>
            <a:endParaRPr lang="en-US" sz="16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888184" y="3203773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Calibri"/>
              </a:rPr>
              <a:t>3.27pm</a:t>
            </a:r>
            <a:endParaRPr lang="en-US" sz="16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744168" y="4643933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Calibri"/>
              </a:rPr>
              <a:t>4.15pm</a:t>
            </a:r>
            <a:endParaRPr lang="en-US" sz="16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7422" name="Oval 17421"/>
          <p:cNvSpPr/>
          <p:nvPr/>
        </p:nvSpPr>
        <p:spPr bwMode="auto">
          <a:xfrm>
            <a:off x="3096096" y="1907629"/>
            <a:ext cx="648072" cy="64807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1439912" y="2339677"/>
            <a:ext cx="648072" cy="64807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3456136" y="3203773"/>
            <a:ext cx="648072" cy="64807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3240112" y="4499917"/>
            <a:ext cx="648072" cy="64807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669509" y="5147989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 flipV="1">
            <a:off x="575816" y="5580037"/>
            <a:ext cx="4536504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5" name="Picture 7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2" y="5724053"/>
            <a:ext cx="76200" cy="165100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 bwMode="auto">
          <a:xfrm>
            <a:off x="1654021" y="521999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7" name="Straight Connector 76"/>
          <p:cNvCxnSpPr>
            <a:stCxn id="76" idx="2"/>
          </p:cNvCxnSpPr>
          <p:nvPr/>
        </p:nvCxnSpPr>
        <p:spPr bwMode="auto">
          <a:xfrm>
            <a:off x="1726029" y="536401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4893538" y="5147989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Rectangle 80"/>
          <p:cNvSpPr/>
          <p:nvPr/>
        </p:nvSpPr>
        <p:spPr bwMode="auto">
          <a:xfrm>
            <a:off x="1871960" y="5219552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>
            <a:off x="1943968" y="5365856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Rectangle 82"/>
          <p:cNvSpPr/>
          <p:nvPr/>
        </p:nvSpPr>
        <p:spPr bwMode="auto">
          <a:xfrm>
            <a:off x="4032200" y="5221772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4104208" y="5368076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Rectangle 85"/>
          <p:cNvSpPr/>
          <p:nvPr/>
        </p:nvSpPr>
        <p:spPr bwMode="auto">
          <a:xfrm>
            <a:off x="791840" y="521999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7" name="Straight Connector 86"/>
          <p:cNvCxnSpPr>
            <a:stCxn id="86" idx="2"/>
          </p:cNvCxnSpPr>
          <p:nvPr/>
        </p:nvCxnSpPr>
        <p:spPr bwMode="auto">
          <a:xfrm>
            <a:off x="863848" y="536401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10500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5" grpId="0"/>
      <p:bldP spid="56" grpId="0"/>
      <p:bldP spid="57" grpId="0"/>
      <p:bldP spid="58" grpId="0"/>
      <p:bldP spid="17422" grpId="0" animBg="1"/>
      <p:bldP spid="60" grpId="0" animBg="1"/>
      <p:bldP spid="70" grpId="0" animBg="1"/>
      <p:bldP spid="71" grpId="0" animBg="1"/>
      <p:bldP spid="76" grpId="0" animBg="1"/>
      <p:bldP spid="81" grpId="0" animBg="1"/>
      <p:bldP spid="83" grpId="0" animBg="1"/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344" y="1801737"/>
            <a:ext cx="1863207" cy="2880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464" y="2200132"/>
            <a:ext cx="2952328" cy="25549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304" y="1463590"/>
            <a:ext cx="2376264" cy="28223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6376" y="2527629"/>
            <a:ext cx="2088232" cy="298319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5694432" y="1817836"/>
            <a:ext cx="685800" cy="288032"/>
          </a:xfrm>
          <a:prstGeom prst="rect">
            <a:avLst/>
          </a:prstGeom>
          <a:solidFill>
            <a:schemeClr val="accent2">
              <a:alpha val="2900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6120432" y="2200132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>
          <a:xfrm flipH="1">
            <a:off x="5688384" y="1993957"/>
            <a:ext cx="461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504D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400" dirty="0">
              <a:solidFill>
                <a:srgbClr val="C0504D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3983792" y="3330004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 flipV="1">
            <a:off x="3890099" y="3762052"/>
            <a:ext cx="5898549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3" name="Picture 8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56" y="3812976"/>
            <a:ext cx="76200" cy="16510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 bwMode="auto">
          <a:xfrm>
            <a:off x="4968304" y="3402012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5" name="Straight Connector 84"/>
          <p:cNvCxnSpPr>
            <a:stCxn id="84" idx="2"/>
          </p:cNvCxnSpPr>
          <p:nvPr/>
        </p:nvCxnSpPr>
        <p:spPr bwMode="auto">
          <a:xfrm>
            <a:off x="5040312" y="3546028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87" idx="4"/>
          </p:cNvCxnSpPr>
          <p:nvPr/>
        </p:nvCxnSpPr>
        <p:spPr bwMode="auto">
          <a:xfrm>
            <a:off x="4244032" y="3546028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4172024" y="3402012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 bwMode="auto">
          <a:xfrm>
            <a:off x="9500616" y="3330004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1546" y="1535598"/>
            <a:ext cx="2675487" cy="93610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8801" y="2144315"/>
            <a:ext cx="2664296" cy="54341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8801" y="1967646"/>
            <a:ext cx="2448272" cy="210856"/>
          </a:xfrm>
          <a:prstGeom prst="rect">
            <a:avLst/>
          </a:prstGeom>
        </p:spPr>
      </p:pic>
      <p:cxnSp>
        <p:nvCxnSpPr>
          <p:cNvPr id="92" name="Straight Connector 91"/>
          <p:cNvCxnSpPr>
            <a:stCxn id="93" idx="4"/>
          </p:cNvCxnSpPr>
          <p:nvPr/>
        </p:nvCxnSpPr>
        <p:spPr bwMode="auto">
          <a:xfrm>
            <a:off x="5976416" y="3546028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Oval 92"/>
          <p:cNvSpPr/>
          <p:nvPr/>
        </p:nvSpPr>
        <p:spPr bwMode="auto">
          <a:xfrm>
            <a:off x="5904408" y="3402012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4" name="Straight Connector 93"/>
          <p:cNvCxnSpPr>
            <a:stCxn id="95" idx="4"/>
          </p:cNvCxnSpPr>
          <p:nvPr/>
        </p:nvCxnSpPr>
        <p:spPr bwMode="auto">
          <a:xfrm>
            <a:off x="6840512" y="3546028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Oval 94"/>
          <p:cNvSpPr/>
          <p:nvPr/>
        </p:nvSpPr>
        <p:spPr bwMode="auto">
          <a:xfrm>
            <a:off x="6768504" y="3402012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6" name="Straight Connector 95"/>
          <p:cNvCxnSpPr>
            <a:stCxn id="97" idx="4"/>
          </p:cNvCxnSpPr>
          <p:nvPr/>
        </p:nvCxnSpPr>
        <p:spPr bwMode="auto">
          <a:xfrm>
            <a:off x="7488584" y="3546028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Oval 96"/>
          <p:cNvSpPr/>
          <p:nvPr/>
        </p:nvSpPr>
        <p:spPr bwMode="auto">
          <a:xfrm>
            <a:off x="7416576" y="3402012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7056536" y="3402012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9" name="Straight Connector 98"/>
          <p:cNvCxnSpPr>
            <a:stCxn id="98" idx="2"/>
          </p:cNvCxnSpPr>
          <p:nvPr/>
        </p:nvCxnSpPr>
        <p:spPr bwMode="auto">
          <a:xfrm>
            <a:off x="7128544" y="3546028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Rectangle 99"/>
          <p:cNvSpPr/>
          <p:nvPr/>
        </p:nvSpPr>
        <p:spPr bwMode="auto">
          <a:xfrm>
            <a:off x="7848624" y="3402012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1" name="Straight Connector 100"/>
          <p:cNvCxnSpPr>
            <a:stCxn id="100" idx="2"/>
          </p:cNvCxnSpPr>
          <p:nvPr/>
        </p:nvCxnSpPr>
        <p:spPr bwMode="auto">
          <a:xfrm>
            <a:off x="7920632" y="3546028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Arc 101"/>
          <p:cNvSpPr/>
          <p:nvPr/>
        </p:nvSpPr>
        <p:spPr bwMode="auto">
          <a:xfrm>
            <a:off x="6808504" y="3113980"/>
            <a:ext cx="320040" cy="360040"/>
          </a:xfrm>
          <a:prstGeom prst="arc">
            <a:avLst>
              <a:gd name="adj1" fmla="val 11062949"/>
              <a:gd name="adj2" fmla="val 235095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" name="Arc 102"/>
          <p:cNvSpPr/>
          <p:nvPr/>
        </p:nvSpPr>
        <p:spPr bwMode="auto">
          <a:xfrm>
            <a:off x="4248224" y="3122364"/>
            <a:ext cx="777240" cy="448056"/>
          </a:xfrm>
          <a:prstGeom prst="arc">
            <a:avLst>
              <a:gd name="adj1" fmla="val 11062949"/>
              <a:gd name="adj2" fmla="val 215937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" name="Arc 103"/>
          <p:cNvSpPr/>
          <p:nvPr/>
        </p:nvSpPr>
        <p:spPr bwMode="auto">
          <a:xfrm>
            <a:off x="5976416" y="3041972"/>
            <a:ext cx="1965960" cy="539496"/>
          </a:xfrm>
          <a:prstGeom prst="arc">
            <a:avLst>
              <a:gd name="adj1" fmla="val 11062949"/>
              <a:gd name="adj2" fmla="val 215937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" name="Left-Up Arrow 108"/>
          <p:cNvSpPr/>
          <p:nvPr/>
        </p:nvSpPr>
        <p:spPr bwMode="auto">
          <a:xfrm flipH="1">
            <a:off x="2448024" y="2825948"/>
            <a:ext cx="914400" cy="1143000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219" y="1433604"/>
            <a:ext cx="1008112" cy="1157313"/>
          </a:xfrm>
          <a:prstGeom prst="rect">
            <a:avLst/>
          </a:prstGeom>
        </p:spPr>
      </p:pic>
      <p:cxnSp>
        <p:nvCxnSpPr>
          <p:cNvPr id="111" name="Straight Connector 110"/>
          <p:cNvCxnSpPr/>
          <p:nvPr/>
        </p:nvCxnSpPr>
        <p:spPr bwMode="auto">
          <a:xfrm>
            <a:off x="3983791" y="5866293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 flipV="1">
            <a:off x="3890098" y="6298341"/>
            <a:ext cx="5898549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5" name="Picture 1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55" y="6349265"/>
            <a:ext cx="76200" cy="165100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 bwMode="auto">
          <a:xfrm>
            <a:off x="4968303" y="5938301"/>
            <a:ext cx="144016" cy="144016"/>
          </a:xfrm>
          <a:prstGeom prst="rect">
            <a:avLst/>
          </a:prstGeom>
          <a:solidFill>
            <a:srgbClr val="99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7" name="Straight Connector 116"/>
          <p:cNvCxnSpPr>
            <a:stCxn id="116" idx="2"/>
          </p:cNvCxnSpPr>
          <p:nvPr/>
        </p:nvCxnSpPr>
        <p:spPr bwMode="auto">
          <a:xfrm>
            <a:off x="5040311" y="6082317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19" idx="4"/>
          </p:cNvCxnSpPr>
          <p:nvPr/>
        </p:nvCxnSpPr>
        <p:spPr bwMode="auto">
          <a:xfrm>
            <a:off x="4244031" y="6082317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Oval 118"/>
          <p:cNvSpPr/>
          <p:nvPr/>
        </p:nvSpPr>
        <p:spPr bwMode="auto">
          <a:xfrm>
            <a:off x="4172023" y="5938301"/>
            <a:ext cx="144016" cy="144016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0" name="Straight Connector 119"/>
          <p:cNvCxnSpPr/>
          <p:nvPr/>
        </p:nvCxnSpPr>
        <p:spPr bwMode="auto">
          <a:xfrm>
            <a:off x="9500615" y="5866293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Arc 131"/>
          <p:cNvSpPr/>
          <p:nvPr/>
        </p:nvSpPr>
        <p:spPr bwMode="auto">
          <a:xfrm>
            <a:off x="4248223" y="5658653"/>
            <a:ext cx="777240" cy="448056"/>
          </a:xfrm>
          <a:prstGeom prst="arc">
            <a:avLst>
              <a:gd name="adj1" fmla="val 11062949"/>
              <a:gd name="adj2" fmla="val 215937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5328343" y="5937856"/>
            <a:ext cx="144016" cy="144016"/>
          </a:xfrm>
          <a:prstGeom prst="rect">
            <a:avLst/>
          </a:prstGeom>
          <a:solidFill>
            <a:srgbClr val="99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4" name="Straight Connector 133"/>
          <p:cNvCxnSpPr/>
          <p:nvPr/>
        </p:nvCxnSpPr>
        <p:spPr bwMode="auto">
          <a:xfrm>
            <a:off x="5400351" y="6084160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7" name="Left-Up Arrow 136"/>
          <p:cNvSpPr/>
          <p:nvPr/>
        </p:nvSpPr>
        <p:spPr bwMode="auto">
          <a:xfrm flipH="1">
            <a:off x="2376015" y="5324013"/>
            <a:ext cx="914400" cy="1143000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8" name="Arc 137"/>
          <p:cNvSpPr/>
          <p:nvPr/>
        </p:nvSpPr>
        <p:spPr bwMode="auto">
          <a:xfrm>
            <a:off x="4248223" y="5580036"/>
            <a:ext cx="1080120" cy="504056"/>
          </a:xfrm>
          <a:prstGeom prst="arc">
            <a:avLst>
              <a:gd name="adj1" fmla="val 11062949"/>
              <a:gd name="adj2" fmla="val 215937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9" name="Arc 138"/>
          <p:cNvSpPr/>
          <p:nvPr/>
        </p:nvSpPr>
        <p:spPr bwMode="auto">
          <a:xfrm>
            <a:off x="4248223" y="5508028"/>
            <a:ext cx="3600400" cy="504056"/>
          </a:xfrm>
          <a:prstGeom prst="arc">
            <a:avLst>
              <a:gd name="adj1" fmla="val 11062949"/>
              <a:gd name="adj2" fmla="val 215937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7848624" y="5940076"/>
            <a:ext cx="144016" cy="144016"/>
          </a:xfrm>
          <a:prstGeom prst="rect">
            <a:avLst/>
          </a:prstGeom>
          <a:solidFill>
            <a:srgbClr val="99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1" name="Straight Connector 140"/>
          <p:cNvCxnSpPr/>
          <p:nvPr/>
        </p:nvCxnSpPr>
        <p:spPr bwMode="auto">
          <a:xfrm>
            <a:off x="7920632" y="6086380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5" name="Picture 1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8330" y="4457939"/>
            <a:ext cx="3461320" cy="806774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235" y="4529948"/>
            <a:ext cx="648072" cy="648072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28810" y="4385931"/>
            <a:ext cx="1652364" cy="1037468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36675" y="4961995"/>
            <a:ext cx="3240360" cy="474026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2906" y="4673963"/>
            <a:ext cx="502410" cy="538728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52947" y="4169908"/>
            <a:ext cx="1333500" cy="533400"/>
          </a:xfrm>
          <a:prstGeom prst="rect">
            <a:avLst/>
          </a:prstGeom>
        </p:spPr>
      </p:pic>
      <p:cxnSp>
        <p:nvCxnSpPr>
          <p:cNvPr id="149" name="Straight Connector 148"/>
          <p:cNvCxnSpPr/>
          <p:nvPr/>
        </p:nvCxnSpPr>
        <p:spPr bwMode="auto">
          <a:xfrm>
            <a:off x="5422037" y="6737930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 flipV="1">
            <a:off x="5328344" y="7169978"/>
            <a:ext cx="4464496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>
            <a:off x="9504808" y="6732165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3" name="Rectangle 152"/>
          <p:cNvSpPr/>
          <p:nvPr/>
        </p:nvSpPr>
        <p:spPr bwMode="auto">
          <a:xfrm>
            <a:off x="6048424" y="6807650"/>
            <a:ext cx="144016" cy="14401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>
            <a:off x="6120432" y="6953954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Rectangle 154"/>
          <p:cNvSpPr/>
          <p:nvPr/>
        </p:nvSpPr>
        <p:spPr bwMode="auto">
          <a:xfrm>
            <a:off x="6336456" y="6809938"/>
            <a:ext cx="144016" cy="14401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6" name="Straight Connector 155"/>
          <p:cNvCxnSpPr/>
          <p:nvPr/>
        </p:nvCxnSpPr>
        <p:spPr bwMode="auto">
          <a:xfrm>
            <a:off x="6408464" y="6956242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7" name="Rectangle 156"/>
          <p:cNvSpPr/>
          <p:nvPr/>
        </p:nvSpPr>
        <p:spPr bwMode="auto">
          <a:xfrm>
            <a:off x="5832400" y="6809938"/>
            <a:ext cx="144016" cy="14401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8" name="Straight Connector 157"/>
          <p:cNvCxnSpPr/>
          <p:nvPr/>
        </p:nvCxnSpPr>
        <p:spPr bwMode="auto">
          <a:xfrm>
            <a:off x="5904408" y="6956242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9" name="Rectangle 158"/>
          <p:cNvSpPr/>
          <p:nvPr/>
        </p:nvSpPr>
        <p:spPr bwMode="auto">
          <a:xfrm>
            <a:off x="6984528" y="6809938"/>
            <a:ext cx="144016" cy="14401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0" name="Straight Connector 159"/>
          <p:cNvCxnSpPr/>
          <p:nvPr/>
        </p:nvCxnSpPr>
        <p:spPr bwMode="auto">
          <a:xfrm>
            <a:off x="7056536" y="6956242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1" name="Rectangle 160"/>
          <p:cNvSpPr/>
          <p:nvPr/>
        </p:nvSpPr>
        <p:spPr bwMode="auto">
          <a:xfrm>
            <a:off x="7776616" y="6804173"/>
            <a:ext cx="144016" cy="14401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2" name="Straight Connector 161"/>
          <p:cNvCxnSpPr/>
          <p:nvPr/>
        </p:nvCxnSpPr>
        <p:spPr bwMode="auto">
          <a:xfrm>
            <a:off x="7848624" y="6950477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3" name="TextBox 162"/>
          <p:cNvSpPr txBox="1"/>
          <p:nvPr/>
        </p:nvSpPr>
        <p:spPr>
          <a:xfrm>
            <a:off x="8667967" y="650684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Upvote</a:t>
            </a:r>
          </a:p>
        </p:txBody>
      </p:sp>
      <p:cxnSp>
        <p:nvCxnSpPr>
          <p:cNvPr id="164" name="Straight Arrow Connector 163"/>
          <p:cNvCxnSpPr/>
          <p:nvPr/>
        </p:nvCxnSpPr>
        <p:spPr bwMode="auto">
          <a:xfrm>
            <a:off x="5413248" y="6444133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5" name="TextBox 164"/>
          <p:cNvSpPr txBox="1"/>
          <p:nvPr/>
        </p:nvSpPr>
        <p:spPr>
          <a:xfrm>
            <a:off x="8640712" y="2627709"/>
            <a:ext cx="101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Addition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8640712" y="2906449"/>
            <a:ext cx="120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Refutation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8568704" y="5292005"/>
            <a:ext cx="105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Question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568704" y="5570745"/>
            <a:ext cx="91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Answer</a:t>
            </a:r>
          </a:p>
        </p:txBody>
      </p:sp>
      <p:sp>
        <p:nvSpPr>
          <p:cNvPr id="170" name="Oval 169"/>
          <p:cNvSpPr/>
          <p:nvPr/>
        </p:nvSpPr>
        <p:spPr bwMode="auto">
          <a:xfrm>
            <a:off x="8496696" y="2771725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8496696" y="305975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8496696" y="6660157"/>
            <a:ext cx="144016" cy="14401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8424688" y="5436021"/>
            <a:ext cx="144016" cy="144016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8424688" y="5724053"/>
            <a:ext cx="144016" cy="144016"/>
          </a:xfrm>
          <a:prstGeom prst="rect">
            <a:avLst/>
          </a:prstGeom>
          <a:solidFill>
            <a:srgbClr val="99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5" name="Picture 17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56" y="7236221"/>
            <a:ext cx="76200" cy="165100"/>
          </a:xfrm>
          <a:prstGeom prst="rect">
            <a:avLst/>
          </a:prstGeom>
        </p:spPr>
      </p:pic>
      <p:sp>
        <p:nvSpPr>
          <p:cNvPr id="176" name="Title 1"/>
          <p:cNvSpPr txBox="1">
            <a:spLocks/>
          </p:cNvSpPr>
          <p:nvPr/>
        </p:nvSpPr>
        <p:spPr bwMode="auto">
          <a:xfrm>
            <a:off x="468313" y="251445"/>
            <a:ext cx="939653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000" dirty="0">
                <a:latin typeface="Calibri"/>
              </a:rPr>
              <a:t>Example II: Knowledge creation</a:t>
            </a:r>
            <a:endParaRPr lang="en-US" sz="4000" i="1" dirty="0">
              <a:latin typeface="Calibri"/>
            </a:endParaRPr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72560" y="1547589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28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/>
      <p:bldP spid="84" grpId="0" animBg="1"/>
      <p:bldP spid="87" grpId="0" animBg="1"/>
      <p:bldP spid="93" grpId="0" animBg="1"/>
      <p:bldP spid="95" grpId="0" animBg="1"/>
      <p:bldP spid="97" grpId="0" animBg="1"/>
      <p:bldP spid="98" grpId="0" animBg="1"/>
      <p:bldP spid="100" grpId="0" animBg="1"/>
      <p:bldP spid="102" grpId="0" animBg="1"/>
      <p:bldP spid="103" grpId="0" animBg="1"/>
      <p:bldP spid="104" grpId="0" animBg="1"/>
      <p:bldP spid="109" grpId="0" animBg="1"/>
      <p:bldP spid="116" grpId="0" animBg="1"/>
      <p:bldP spid="119" grpId="0" animBg="1"/>
      <p:bldP spid="132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53" grpId="0" animBg="1"/>
      <p:bldP spid="155" grpId="0" animBg="1"/>
      <p:bldP spid="157" grpId="0" animBg="1"/>
      <p:bldP spid="159" grpId="0" animBg="1"/>
      <p:bldP spid="161" grpId="0" animBg="1"/>
      <p:bldP spid="163" grpId="0"/>
      <p:bldP spid="165" grpId="0"/>
      <p:bldP spid="166" grpId="0"/>
      <p:bldP spid="168" grpId="0"/>
      <p:bldP spid="169" grpId="0"/>
      <p:bldP spid="170" grpId="0" animBg="1"/>
      <p:bldP spid="170" grpId="1" animBg="1"/>
      <p:bldP spid="171" grpId="0" animBg="1"/>
      <p:bldP spid="172" grpId="0" animBg="1"/>
      <p:bldP spid="173" grpId="0" animBg="1"/>
      <p:bldP spid="1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6</a:t>
            </a:fld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1299465" y="2267669"/>
            <a:ext cx="4460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Introduction to programming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142278" y="2385271"/>
            <a:ext cx="0" cy="3693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138468" y="2817018"/>
            <a:ext cx="0" cy="3693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306721" y="2710357"/>
            <a:ext cx="2231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Discrete math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9465" y="3128613"/>
            <a:ext cx="3173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Project presentation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38468" y="3233577"/>
            <a:ext cx="0" cy="3693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1104434" y="4669264"/>
            <a:ext cx="8112342" cy="1482412"/>
            <a:chOff x="1104434" y="4669264"/>
            <a:chExt cx="8112342" cy="1482412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233848" y="4669264"/>
              <a:ext cx="3810" cy="148241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1112075" y="5409208"/>
              <a:ext cx="7855901" cy="17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8967977" y="5374421"/>
              <a:ext cx="248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1104434" y="5409208"/>
              <a:ext cx="7855901" cy="17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414561" y="5209364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910615" y="5205882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2481712" y="5206806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015586" y="5206806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4659253" y="5217866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5313854" y="5214169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5851077" y="5212960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7751673" y="5209364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6972978" y="5216043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A200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7160170" y="5211888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A200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7345038" y="5209364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A200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3186942" y="5212960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2850415" y="5212960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3320223" y="5209364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582180" y="5207756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3691037" y="5212960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6278969" y="5217866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6379326" y="5214169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6737489" y="5216043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6179755" y="5217866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1066657" y="4022099"/>
            <a:ext cx="1538201" cy="852356"/>
            <a:chOff x="-24738" y="3038826"/>
            <a:chExt cx="1538201" cy="852356"/>
          </a:xfrm>
        </p:grpSpPr>
        <p:sp>
          <p:nvSpPr>
            <p:cNvPr id="42" name="Oval Callout 41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3884"/>
                <a:gd name="adj2" fmla="val 113522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24738" y="3168144"/>
              <a:ext cx="153820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For/do-</a:t>
              </a:r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while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 loops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9832" y="6041417"/>
            <a:ext cx="1376226" cy="852356"/>
            <a:chOff x="0" y="3038826"/>
            <a:chExt cx="1497344" cy="852356"/>
          </a:xfrm>
        </p:grpSpPr>
        <p:sp>
          <p:nvSpPr>
            <p:cNvPr id="45" name="Oval Callout 44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399"/>
                <a:gd name="adj2" fmla="val -125255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81315" y="3252875"/>
              <a:ext cx="11260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If … else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75230" y="5680682"/>
            <a:ext cx="1644861" cy="852356"/>
            <a:chOff x="0" y="3056221"/>
            <a:chExt cx="1497344" cy="852356"/>
          </a:xfrm>
        </p:grpSpPr>
        <p:sp>
          <p:nvSpPr>
            <p:cNvPr id="48" name="Oval Callout 47"/>
            <p:cNvSpPr/>
            <p:nvPr/>
          </p:nvSpPr>
          <p:spPr bwMode="auto">
            <a:xfrm>
              <a:off x="0" y="3056221"/>
              <a:ext cx="1497344" cy="852356"/>
            </a:xfrm>
            <a:prstGeom prst="wedgeEllipseCallout">
              <a:avLst>
                <a:gd name="adj1" fmla="val -19352"/>
                <a:gd name="adj2" fmla="val -82397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469" y="3148505"/>
              <a:ext cx="140674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How to write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 switch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90464" y="5989235"/>
            <a:ext cx="1497344" cy="852356"/>
            <a:chOff x="-34792" y="3038826"/>
            <a:chExt cx="1497344" cy="852356"/>
          </a:xfrm>
        </p:grpSpPr>
        <p:sp>
          <p:nvSpPr>
            <p:cNvPr id="51" name="Oval Callout 50"/>
            <p:cNvSpPr/>
            <p:nvPr/>
          </p:nvSpPr>
          <p:spPr bwMode="auto">
            <a:xfrm>
              <a:off x="-34792" y="3038826"/>
              <a:ext cx="1497344" cy="852356"/>
            </a:xfrm>
            <a:prstGeom prst="wedgeEllipseCallout">
              <a:avLst>
                <a:gd name="adj1" fmla="val 14341"/>
                <a:gd name="adj2" fmla="val -119133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49166" y="3096320"/>
              <a:ext cx="115410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Private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functions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036166" y="4127959"/>
            <a:ext cx="1497344" cy="852356"/>
            <a:chOff x="0" y="3038826"/>
            <a:chExt cx="1497344" cy="852356"/>
          </a:xfrm>
        </p:grpSpPr>
        <p:sp>
          <p:nvSpPr>
            <p:cNvPr id="54" name="Oval Callout 53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14341"/>
                <a:gd name="adj2" fmla="val 103318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8317" y="3113715"/>
              <a:ext cx="121209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Define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 functions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455829" y="3696902"/>
            <a:ext cx="1497344" cy="852356"/>
            <a:chOff x="0" y="3038826"/>
            <a:chExt cx="1497344" cy="852356"/>
          </a:xfrm>
        </p:grpSpPr>
        <p:sp>
          <p:nvSpPr>
            <p:cNvPr id="57" name="Oval Callout 56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6208"/>
                <a:gd name="adj2" fmla="val 154337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1117" y="3077429"/>
              <a:ext cx="142649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Class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 inheritance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253836" y="6527881"/>
            <a:ext cx="1497344" cy="852356"/>
            <a:chOff x="0" y="2893682"/>
            <a:chExt cx="1497344" cy="852356"/>
          </a:xfrm>
        </p:grpSpPr>
        <p:sp>
          <p:nvSpPr>
            <p:cNvPr id="60" name="Oval Callout 59"/>
            <p:cNvSpPr/>
            <p:nvPr/>
          </p:nvSpPr>
          <p:spPr bwMode="auto">
            <a:xfrm>
              <a:off x="0" y="2893682"/>
              <a:ext cx="1497344" cy="852356"/>
            </a:xfrm>
            <a:prstGeom prst="wedgeEllipseCallout">
              <a:avLst>
                <a:gd name="adj1" fmla="val -12381"/>
                <a:gd name="adj2" fmla="val -178953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951" y="2935277"/>
              <a:ext cx="13388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Class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 destructor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569883" y="6519780"/>
            <a:ext cx="1497344" cy="852356"/>
            <a:chOff x="0" y="3038826"/>
            <a:chExt cx="1497344" cy="852356"/>
          </a:xfrm>
        </p:grpSpPr>
        <p:sp>
          <p:nvSpPr>
            <p:cNvPr id="63" name="Oval Callout 62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-37941"/>
                <a:gd name="adj2" fmla="val -178314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2876" y="3113715"/>
              <a:ext cx="88297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Plot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library</a:t>
              </a:r>
            </a:p>
          </p:txBody>
        </p:sp>
      </p:grpSp>
      <p:sp>
        <p:nvSpPr>
          <p:cNvPr id="65" name="Oval Callout 64"/>
          <p:cNvSpPr/>
          <p:nvPr/>
        </p:nvSpPr>
        <p:spPr bwMode="auto">
          <a:xfrm>
            <a:off x="4896296" y="3444754"/>
            <a:ext cx="1672509" cy="715520"/>
          </a:xfrm>
          <a:prstGeom prst="wedgeEllipseCallout">
            <a:avLst>
              <a:gd name="adj1" fmla="val 30742"/>
              <a:gd name="adj2" fmla="val 227045"/>
            </a:avLst>
          </a:prstGeom>
          <a:solidFill>
            <a:srgbClr val="FFFFFF"/>
          </a:solidFill>
          <a:ln w="3810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087984" y="5881697"/>
            <a:ext cx="1243111" cy="922476"/>
            <a:chOff x="235596" y="3026126"/>
            <a:chExt cx="1497344" cy="922476"/>
          </a:xfrm>
        </p:grpSpPr>
        <p:sp>
          <p:nvSpPr>
            <p:cNvPr id="67" name="Oval Callout 66"/>
            <p:cNvSpPr/>
            <p:nvPr/>
          </p:nvSpPr>
          <p:spPr bwMode="auto">
            <a:xfrm>
              <a:off x="235596" y="3026126"/>
              <a:ext cx="1497344" cy="852356"/>
            </a:xfrm>
            <a:prstGeom prst="wedgeEllipseCallout">
              <a:avLst>
                <a:gd name="adj1" fmla="val 10856"/>
                <a:gd name="adj2" fmla="val -98722"/>
              </a:avLst>
            </a:prstGeom>
            <a:solidFill>
              <a:srgbClr val="FFFFFF"/>
            </a:solidFill>
            <a:ln w="3810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0702" y="3240716"/>
              <a:ext cx="148223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Logic</a:t>
              </a:r>
            </a:p>
            <a:p>
              <a:pPr algn="ctr"/>
              <a:endParaRPr lang="en-US" sz="20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658225" y="4124955"/>
            <a:ext cx="1497344" cy="852356"/>
            <a:chOff x="0" y="3038826"/>
            <a:chExt cx="1497344" cy="852356"/>
          </a:xfrm>
        </p:grpSpPr>
        <p:sp>
          <p:nvSpPr>
            <p:cNvPr id="70" name="Oval Callout 69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-16316"/>
                <a:gd name="adj2" fmla="val 97020"/>
              </a:avLst>
            </a:prstGeom>
            <a:solidFill>
              <a:srgbClr val="FFFFFF"/>
            </a:solidFill>
            <a:ln w="3810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2838" y="3261103"/>
              <a:ext cx="12630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Set theory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878862" y="4168560"/>
            <a:ext cx="1497344" cy="852356"/>
            <a:chOff x="0" y="3038826"/>
            <a:chExt cx="1497344" cy="852356"/>
          </a:xfrm>
        </p:grpSpPr>
        <p:sp>
          <p:nvSpPr>
            <p:cNvPr id="73" name="Oval Callout 72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-16316"/>
                <a:gd name="adj2" fmla="val 97020"/>
              </a:avLst>
            </a:prstGeom>
            <a:solidFill>
              <a:srgbClr val="FFFFFF"/>
            </a:solidFill>
            <a:ln w="3810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6257" y="3261103"/>
              <a:ext cx="12362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Geometry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911167" y="3595751"/>
            <a:ext cx="161434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/>
                <a:cs typeface="Calibri"/>
              </a:rPr>
              <a:t>Graph Theory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916595" y="3423694"/>
            <a:ext cx="1783019" cy="852356"/>
            <a:chOff x="0" y="3038826"/>
            <a:chExt cx="1497344" cy="852356"/>
          </a:xfrm>
        </p:grpSpPr>
        <p:sp>
          <p:nvSpPr>
            <p:cNvPr id="77" name="Oval Callout 76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9693"/>
                <a:gd name="adj2" fmla="val 191073"/>
              </a:avLst>
            </a:prstGeom>
            <a:solidFill>
              <a:srgbClr val="FFFFFF"/>
            </a:solidFill>
            <a:ln w="38100" cap="flat" cmpd="sng" algn="ctr">
              <a:solidFill>
                <a:srgbClr val="A200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55543" y="3113715"/>
              <a:ext cx="11776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Powerpoint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vs. Keynote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840174" y="4185256"/>
            <a:ext cx="1497344" cy="852356"/>
            <a:chOff x="0" y="3038826"/>
            <a:chExt cx="1497344" cy="852356"/>
          </a:xfrm>
        </p:grpSpPr>
        <p:sp>
          <p:nvSpPr>
            <p:cNvPr id="80" name="Oval Callout 79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-16316"/>
                <a:gd name="adj2" fmla="val 97020"/>
              </a:avLst>
            </a:prstGeom>
            <a:solidFill>
              <a:srgbClr val="FFFFFF"/>
            </a:solidFill>
            <a:ln w="38100" cap="flat" cmpd="sng" algn="ctr">
              <a:solidFill>
                <a:srgbClr val="A200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2890" y="3061530"/>
              <a:ext cx="1402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Export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pptx to pdf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231846" y="5879809"/>
            <a:ext cx="1497344" cy="852356"/>
            <a:chOff x="0" y="3038826"/>
            <a:chExt cx="1497344" cy="852356"/>
          </a:xfrm>
        </p:grpSpPr>
        <p:sp>
          <p:nvSpPr>
            <p:cNvPr id="83" name="Oval Callout 82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10856"/>
                <a:gd name="adj2" fmla="val -98722"/>
              </a:avLst>
            </a:prstGeom>
            <a:solidFill>
              <a:srgbClr val="FFFFFF"/>
            </a:solidFill>
            <a:ln w="38100" cap="flat" cmpd="sng" algn="ctr">
              <a:solidFill>
                <a:srgbClr val="A200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7672" y="3113715"/>
              <a:ext cx="1233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PP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templates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223888" y="1403573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latin typeface="Calibri"/>
              </a:rPr>
              <a:t>1st year computer science student</a:t>
            </a:r>
            <a:endParaRPr lang="en-US" sz="4200" dirty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8732">
            <a:off x="6271155" y="2485318"/>
            <a:ext cx="3624564" cy="1080120"/>
          </a:xfrm>
          <a:prstGeom prst="rect">
            <a:avLst/>
          </a:prstGeom>
        </p:spPr>
      </p:pic>
      <p:cxnSp>
        <p:nvCxnSpPr>
          <p:cNvPr id="88" name="Straight Connector 87"/>
          <p:cNvCxnSpPr/>
          <p:nvPr/>
        </p:nvCxnSpPr>
        <p:spPr bwMode="auto">
          <a:xfrm>
            <a:off x="8712720" y="4643933"/>
            <a:ext cx="3810" cy="14824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itle 1"/>
          <p:cNvSpPr txBox="1">
            <a:spLocks/>
          </p:cNvSpPr>
          <p:nvPr/>
        </p:nvSpPr>
        <p:spPr bwMode="auto">
          <a:xfrm>
            <a:off x="468313" y="251445"/>
            <a:ext cx="939653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000" dirty="0">
                <a:latin typeface="Calibri"/>
              </a:rPr>
              <a:t>Example III: Human learning</a:t>
            </a:r>
            <a:endParaRPr lang="en-US" sz="4000" i="1" dirty="0">
              <a:latin typeface="Calibri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800" y="1428734"/>
            <a:ext cx="648072" cy="6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77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75" grpId="0"/>
      <p:bldP spid="7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7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Aren’t these event traces just time series?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 bwMode="auto">
          <a:xfrm>
            <a:off x="5112320" y="2262822"/>
            <a:ext cx="4629394" cy="30694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none"/>
            <a:tailEnd type="triangle"/>
          </a:ln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5585314" y="1782253"/>
            <a:ext cx="0" cy="48056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triangle" w="lg" len="lg"/>
          </a:ln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951074" y="1862721"/>
            <a:ext cx="0" cy="3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6316834" y="1862721"/>
            <a:ext cx="0" cy="40010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grpSp>
        <p:nvGrpSpPr>
          <p:cNvPr id="17" name="Group 16"/>
          <p:cNvGrpSpPr/>
          <p:nvPr/>
        </p:nvGrpSpPr>
        <p:grpSpPr>
          <a:xfrm>
            <a:off x="7026502" y="1763613"/>
            <a:ext cx="234715" cy="488035"/>
            <a:chOff x="3837508" y="1011758"/>
            <a:chExt cx="124892" cy="277292"/>
          </a:xfrm>
        </p:grpSpPr>
        <p:sp>
          <p:nvSpPr>
            <p:cNvPr id="18" name="5-Point Star 17"/>
            <p:cNvSpPr>
              <a:spLocks noChangeAspect="1"/>
            </p:cNvSpPr>
            <p:nvPr/>
          </p:nvSpPr>
          <p:spPr bwMode="auto">
            <a:xfrm flipH="1">
              <a:off x="3837508" y="1011758"/>
              <a:ext cx="124892" cy="124892"/>
            </a:xfrm>
            <a:prstGeom prst="star5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3895725" y="1089025"/>
              <a:ext cx="0" cy="200025"/>
            </a:xfrm>
            <a:prstGeom prst="lin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round/>
              <a:headEnd type="none"/>
              <a:tailEnd type="none" w="med" len="med"/>
            </a:ln>
          </p:spPr>
        </p:cxnSp>
      </p:grpSp>
      <p:grpSp>
        <p:nvGrpSpPr>
          <p:cNvPr id="20" name="Group 19"/>
          <p:cNvGrpSpPr/>
          <p:nvPr/>
        </p:nvGrpSpPr>
        <p:grpSpPr>
          <a:xfrm>
            <a:off x="8120448" y="1807398"/>
            <a:ext cx="143206" cy="441451"/>
            <a:chOff x="4191000" y="1036637"/>
            <a:chExt cx="76200" cy="250825"/>
          </a:xfrm>
        </p:grpSpPr>
        <p:sp>
          <p:nvSpPr>
            <p:cNvPr id="21" name="Rectangle 20"/>
            <p:cNvSpPr/>
            <p:nvPr/>
          </p:nvSpPr>
          <p:spPr bwMode="auto">
            <a:xfrm>
              <a:off x="4191000" y="1036637"/>
              <a:ext cx="76200" cy="6985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flipV="1">
              <a:off x="4229100" y="1087437"/>
              <a:ext cx="0" cy="200025"/>
            </a:xfrm>
            <a:prstGeom prst="lin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round/>
              <a:headEnd type="none"/>
              <a:tailEnd type="none" w="med" len="med"/>
            </a:ln>
          </p:spPr>
        </p:cxnSp>
      </p:grpSp>
      <p:grpSp>
        <p:nvGrpSpPr>
          <p:cNvPr id="25" name="Group 24"/>
          <p:cNvGrpSpPr/>
          <p:nvPr/>
        </p:nvGrpSpPr>
        <p:grpSpPr>
          <a:xfrm>
            <a:off x="8328514" y="1782253"/>
            <a:ext cx="171847" cy="499567"/>
            <a:chOff x="4416014" y="1022350"/>
            <a:chExt cx="91440" cy="283845"/>
          </a:xfrm>
        </p:grpSpPr>
        <p:sp>
          <p:nvSpPr>
            <p:cNvPr id="26" name="Regular Pentagon 25"/>
            <p:cNvSpPr>
              <a:spLocks noChangeAspect="1"/>
            </p:cNvSpPr>
            <p:nvPr/>
          </p:nvSpPr>
          <p:spPr bwMode="auto">
            <a:xfrm>
              <a:off x="4416014" y="1022350"/>
              <a:ext cx="91440" cy="91440"/>
            </a:xfrm>
            <a:prstGeom prst="pentagon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V="1">
              <a:off x="4461740" y="1106170"/>
              <a:ext cx="0" cy="200025"/>
            </a:xfrm>
            <a:prstGeom prst="lin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round/>
              <a:headEnd type="none"/>
              <a:tailEnd type="none" w="med" len="med"/>
            </a:ln>
          </p:spPr>
        </p:cxnSp>
      </p:grpSp>
      <p:cxnSp>
        <p:nvCxnSpPr>
          <p:cNvPr id="28" name="Straight Connector 27"/>
          <p:cNvCxnSpPr/>
          <p:nvPr/>
        </p:nvCxnSpPr>
        <p:spPr bwMode="auto">
          <a:xfrm flipV="1">
            <a:off x="9060034" y="1771077"/>
            <a:ext cx="0" cy="48056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arrow" w="lg" len="lg"/>
          </a:ln>
        </p:spPr>
      </p:cxnSp>
      <p:cxnSp>
        <p:nvCxnSpPr>
          <p:cNvPr id="32" name="Straight Arrow Connector 31"/>
          <p:cNvCxnSpPr>
            <a:cxnSpLocks/>
          </p:cNvCxnSpPr>
          <p:nvPr/>
        </p:nvCxnSpPr>
        <p:spPr bwMode="auto">
          <a:xfrm>
            <a:off x="5112320" y="3043882"/>
            <a:ext cx="4629394" cy="1117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none"/>
            <a:tailEnd type="triangle"/>
          </a:ln>
        </p:spPr>
      </p:cxnSp>
      <p:cxnSp>
        <p:nvCxnSpPr>
          <p:cNvPr id="33" name="Straight Connector 32"/>
          <p:cNvCxnSpPr>
            <a:cxnSpLocks/>
          </p:cNvCxnSpPr>
          <p:nvPr/>
        </p:nvCxnSpPr>
        <p:spPr bwMode="auto">
          <a:xfrm flipV="1">
            <a:off x="6688392" y="2719562"/>
            <a:ext cx="0" cy="3243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cxnSp>
        <p:nvCxnSpPr>
          <p:cNvPr id="34" name="Straight Connector 33"/>
          <p:cNvCxnSpPr>
            <a:cxnSpLocks/>
          </p:cNvCxnSpPr>
          <p:nvPr/>
        </p:nvCxnSpPr>
        <p:spPr bwMode="auto">
          <a:xfrm flipV="1">
            <a:off x="6974806" y="2492674"/>
            <a:ext cx="0" cy="54003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cxnSp>
        <p:nvCxnSpPr>
          <p:cNvPr id="35" name="Straight Connector 34"/>
          <p:cNvCxnSpPr>
            <a:cxnSpLocks/>
          </p:cNvCxnSpPr>
          <p:nvPr/>
        </p:nvCxnSpPr>
        <p:spPr bwMode="auto">
          <a:xfrm flipV="1">
            <a:off x="7414114" y="2762689"/>
            <a:ext cx="0" cy="28119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cxnSp>
        <p:nvCxnSpPr>
          <p:cNvPr id="39" name="Straight Connector 38"/>
          <p:cNvCxnSpPr>
            <a:cxnSpLocks/>
          </p:cNvCxnSpPr>
          <p:nvPr/>
        </p:nvCxnSpPr>
        <p:spPr bwMode="auto">
          <a:xfrm flipV="1">
            <a:off x="9242914" y="2659733"/>
            <a:ext cx="0" cy="37297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sp>
        <p:nvSpPr>
          <p:cNvPr id="91" name="Rectangle 90"/>
          <p:cNvSpPr/>
          <p:nvPr/>
        </p:nvSpPr>
        <p:spPr>
          <a:xfrm>
            <a:off x="503808" y="3563813"/>
            <a:ext cx="41206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latin typeface="Calibri" charset="0"/>
              </a:rPr>
              <a:t>Discrete and continuous </a:t>
            </a:r>
            <a:br>
              <a:rPr lang="en-US" sz="3000" b="1" dirty="0">
                <a:latin typeface="Calibri" charset="0"/>
              </a:rPr>
            </a:br>
            <a:r>
              <a:rPr lang="en-US" sz="3000" b="1" dirty="0">
                <a:latin typeface="Calibri" charset="0"/>
              </a:rPr>
              <a:t>times series</a:t>
            </a:r>
            <a:endParaRPr lang="en-US" sz="3000" b="1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DBBC0C8-829B-7640-9638-BE875F1C9665}"/>
              </a:ext>
            </a:extLst>
          </p:cNvPr>
          <p:cNvSpPr/>
          <p:nvPr/>
        </p:nvSpPr>
        <p:spPr>
          <a:xfrm>
            <a:off x="4968304" y="3563813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Calibri" charset="0"/>
              </a:rPr>
              <a:t>Discrete events in </a:t>
            </a:r>
            <a:br>
              <a:rPr lang="en-US" sz="3000" b="1" dirty="0">
                <a:latin typeface="Calibri" charset="0"/>
              </a:rPr>
            </a:br>
            <a:r>
              <a:rPr lang="en-US" sz="3000" b="1" dirty="0">
                <a:latin typeface="Calibri" charset="0"/>
              </a:rPr>
              <a:t>continuous time</a:t>
            </a:r>
            <a:endParaRPr lang="en-US" sz="3000" b="1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5AA9BEA-2AA1-EE44-B712-233F2FEE1268}"/>
              </a:ext>
            </a:extLst>
          </p:cNvPr>
          <p:cNvCxnSpPr>
            <a:cxnSpLocks/>
          </p:cNvCxnSpPr>
          <p:nvPr/>
        </p:nvCxnSpPr>
        <p:spPr bwMode="auto">
          <a:xfrm>
            <a:off x="266902" y="2233814"/>
            <a:ext cx="4629394" cy="30694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none"/>
            <a:tailEnd type="triangle"/>
          </a:ln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F41F70F-4837-6A46-BA15-F479987FE115}"/>
              </a:ext>
            </a:extLst>
          </p:cNvPr>
          <p:cNvCxnSpPr>
            <a:cxnSpLocks/>
          </p:cNvCxnSpPr>
          <p:nvPr/>
        </p:nvCxnSpPr>
        <p:spPr bwMode="auto">
          <a:xfrm>
            <a:off x="266902" y="3014874"/>
            <a:ext cx="4629394" cy="1117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none"/>
            <a:tailEnd type="triangle"/>
          </a:ln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77E6CFB-858F-1F4C-A11F-73046DC3B928}"/>
              </a:ext>
            </a:extLst>
          </p:cNvPr>
          <p:cNvCxnSpPr>
            <a:cxnSpLocks/>
          </p:cNvCxnSpPr>
          <p:nvPr/>
        </p:nvCxnSpPr>
        <p:spPr bwMode="auto">
          <a:xfrm flipH="1">
            <a:off x="500754" y="1858886"/>
            <a:ext cx="27164" cy="15274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1B76BD5-1ADD-4242-871A-42B377008A29}"/>
              </a:ext>
            </a:extLst>
          </p:cNvPr>
          <p:cNvCxnSpPr>
            <a:cxnSpLocks/>
          </p:cNvCxnSpPr>
          <p:nvPr/>
        </p:nvCxnSpPr>
        <p:spPr bwMode="auto">
          <a:xfrm>
            <a:off x="4620350" y="1929863"/>
            <a:ext cx="7591" cy="15793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9E152093-39ED-2A42-AA04-6847EE794F85}"/>
              </a:ext>
            </a:extLst>
          </p:cNvPr>
          <p:cNvSpPr/>
          <p:nvPr/>
        </p:nvSpPr>
        <p:spPr>
          <a:xfrm>
            <a:off x="431800" y="5219997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Calibri" charset="0"/>
              </a:rPr>
              <a:t>What about aggregating events in </a:t>
            </a:r>
            <a:r>
              <a:rPr lang="en-US" sz="3000" b="1" i="1" dirty="0">
                <a:latin typeface="Calibri" charset="0"/>
              </a:rPr>
              <a:t>epochs</a:t>
            </a:r>
            <a:r>
              <a:rPr lang="en-US" sz="3000" b="1" dirty="0">
                <a:latin typeface="Calibri" charset="0"/>
              </a:rPr>
              <a:t>?</a:t>
            </a:r>
            <a:endParaRPr lang="en-US" sz="3000" b="1" dirty="0"/>
          </a:p>
        </p:txBody>
      </p:sp>
      <p:pic>
        <p:nvPicPr>
          <p:cNvPr id="77" name="Picture 76" descr="latex-image-1.pdf">
            <a:extLst>
              <a:ext uri="{FF2B5EF4-FFF2-40B4-BE49-F238E27FC236}">
                <a16:creationId xmlns:a16="http://schemas.microsoft.com/office/drawing/2014/main" id="{BDF68F41-FCFA-3143-9AA8-066D27072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698" y="3151288"/>
            <a:ext cx="76200" cy="165100"/>
          </a:xfrm>
          <a:prstGeom prst="rect">
            <a:avLst/>
          </a:prstGeom>
        </p:spPr>
      </p:pic>
      <p:pic>
        <p:nvPicPr>
          <p:cNvPr id="78" name="Picture 77" descr="latex-image-1.pdf">
            <a:extLst>
              <a:ext uri="{FF2B5EF4-FFF2-40B4-BE49-F238E27FC236}">
                <a16:creationId xmlns:a16="http://schemas.microsoft.com/office/drawing/2014/main" id="{5B4F808B-CC0D-C44A-AD6E-D0669C426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698" y="2410124"/>
            <a:ext cx="76200" cy="1651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5FDE822A-EB82-2F44-8C87-3151C8061A91}"/>
              </a:ext>
            </a:extLst>
          </p:cNvPr>
          <p:cNvSpPr/>
          <p:nvPr/>
        </p:nvSpPr>
        <p:spPr>
          <a:xfrm>
            <a:off x="5040312" y="4937979"/>
            <a:ext cx="3420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How long is each epoch?</a:t>
            </a:r>
            <a:endParaRPr lang="en-US" sz="2400" b="1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A800EDA-4F84-9340-AA90-653D311BAB02}"/>
              </a:ext>
            </a:extLst>
          </p:cNvPr>
          <p:cNvSpPr/>
          <p:nvPr/>
        </p:nvSpPr>
        <p:spPr>
          <a:xfrm>
            <a:off x="5040312" y="5412418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How to aggregate events per epoch?</a:t>
            </a:r>
            <a:endParaRPr lang="en-US" sz="2400" b="1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FF8B096-C991-884B-9528-35C61C77C8A6}"/>
              </a:ext>
            </a:extLst>
          </p:cNvPr>
          <p:cNvSpPr/>
          <p:nvPr/>
        </p:nvSpPr>
        <p:spPr>
          <a:xfrm>
            <a:off x="5040312" y="5863774"/>
            <a:ext cx="4172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charset="0"/>
              </a:rPr>
              <a:t>What if no event in one epoch?</a:t>
            </a:r>
            <a:endParaRPr lang="en-US" sz="2400" b="1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58D42D1-D6EB-834F-ABC1-716B77525CBE}"/>
              </a:ext>
            </a:extLst>
          </p:cNvPr>
          <p:cNvSpPr/>
          <p:nvPr/>
        </p:nvSpPr>
        <p:spPr>
          <a:xfrm>
            <a:off x="5045054" y="6325439"/>
            <a:ext cx="5395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What about time-related queries?</a:t>
            </a:r>
            <a:endParaRPr lang="en-US" sz="2400" b="1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388EF82B-ED1D-AA46-B664-EDF2C062B29F}"/>
              </a:ext>
            </a:extLst>
          </p:cNvPr>
          <p:cNvSpPr/>
          <p:nvPr/>
        </p:nvSpPr>
        <p:spPr bwMode="auto">
          <a:xfrm>
            <a:off x="4608264" y="4931965"/>
            <a:ext cx="360040" cy="201622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E4F9B23-F08C-D14B-A07B-70C9182E7B14}"/>
              </a:ext>
            </a:extLst>
          </p:cNvPr>
          <p:cNvCxnSpPr/>
          <p:nvPr/>
        </p:nvCxnSpPr>
        <p:spPr bwMode="auto">
          <a:xfrm flipV="1">
            <a:off x="714112" y="1768280"/>
            <a:ext cx="0" cy="48056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triangle" w="lg" len="lg"/>
          </a:ln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53B770F-C4B0-8F49-A7EE-F560DC4206C9}"/>
              </a:ext>
            </a:extLst>
          </p:cNvPr>
          <p:cNvCxnSpPr/>
          <p:nvPr/>
        </p:nvCxnSpPr>
        <p:spPr bwMode="auto">
          <a:xfrm flipV="1">
            <a:off x="1079872" y="1848747"/>
            <a:ext cx="0" cy="3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77A3B08-BEDE-9345-A5A3-5AE02BFA00F5}"/>
              </a:ext>
            </a:extLst>
          </p:cNvPr>
          <p:cNvCxnSpPr/>
          <p:nvPr/>
        </p:nvCxnSpPr>
        <p:spPr bwMode="auto">
          <a:xfrm flipV="1">
            <a:off x="1439912" y="1848747"/>
            <a:ext cx="0" cy="40010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62E626E-023C-3448-8E10-832B5B5C641C}"/>
              </a:ext>
            </a:extLst>
          </p:cNvPr>
          <p:cNvCxnSpPr/>
          <p:nvPr/>
        </p:nvCxnSpPr>
        <p:spPr bwMode="auto">
          <a:xfrm flipV="1">
            <a:off x="1794232" y="1763613"/>
            <a:ext cx="0" cy="48056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triangle" w="lg" len="lg"/>
          </a:ln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8F06405-C477-FE45-89FB-610B667DB1BA}"/>
              </a:ext>
            </a:extLst>
          </p:cNvPr>
          <p:cNvCxnSpPr/>
          <p:nvPr/>
        </p:nvCxnSpPr>
        <p:spPr bwMode="auto">
          <a:xfrm flipV="1">
            <a:off x="2159992" y="1844080"/>
            <a:ext cx="0" cy="3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1D634DE-60BF-D04D-BE5C-BD4017ABCDE2}"/>
              </a:ext>
            </a:extLst>
          </p:cNvPr>
          <p:cNvCxnSpPr/>
          <p:nvPr/>
        </p:nvCxnSpPr>
        <p:spPr bwMode="auto">
          <a:xfrm flipV="1">
            <a:off x="2520032" y="1844080"/>
            <a:ext cx="0" cy="40010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595A554-AD37-A54C-8EDB-C887627CD3D4}"/>
              </a:ext>
            </a:extLst>
          </p:cNvPr>
          <p:cNvCxnSpPr/>
          <p:nvPr/>
        </p:nvCxnSpPr>
        <p:spPr bwMode="auto">
          <a:xfrm flipV="1">
            <a:off x="3240112" y="1851063"/>
            <a:ext cx="0" cy="3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A653C69-8E1D-894D-8C46-A0A111E94CF8}"/>
              </a:ext>
            </a:extLst>
          </p:cNvPr>
          <p:cNvCxnSpPr/>
          <p:nvPr/>
        </p:nvCxnSpPr>
        <p:spPr bwMode="auto">
          <a:xfrm flipV="1">
            <a:off x="2880072" y="1851063"/>
            <a:ext cx="0" cy="40010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2BAD80B-4DB3-3344-AB86-02BAA555E4C2}"/>
              </a:ext>
            </a:extLst>
          </p:cNvPr>
          <p:cNvCxnSpPr/>
          <p:nvPr/>
        </p:nvCxnSpPr>
        <p:spPr bwMode="auto">
          <a:xfrm flipV="1">
            <a:off x="3600152" y="1858886"/>
            <a:ext cx="0" cy="3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111B03B-C16A-7548-8168-E082B5B0BC42}"/>
              </a:ext>
            </a:extLst>
          </p:cNvPr>
          <p:cNvCxnSpPr/>
          <p:nvPr/>
        </p:nvCxnSpPr>
        <p:spPr bwMode="auto">
          <a:xfrm flipV="1">
            <a:off x="3960192" y="1870921"/>
            <a:ext cx="0" cy="3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59B0CBF-474E-2341-BB4A-79824B4ABCD6}"/>
              </a:ext>
            </a:extLst>
          </p:cNvPr>
          <p:cNvCxnSpPr/>
          <p:nvPr/>
        </p:nvCxnSpPr>
        <p:spPr bwMode="auto">
          <a:xfrm flipV="1">
            <a:off x="4320232" y="1878744"/>
            <a:ext cx="0" cy="3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pic>
        <p:nvPicPr>
          <p:cNvPr id="119" name="Picture 118" descr="latex-image-1.pdf">
            <a:extLst>
              <a:ext uri="{FF2B5EF4-FFF2-40B4-BE49-F238E27FC236}">
                <a16:creationId xmlns:a16="http://schemas.microsoft.com/office/drawing/2014/main" id="{ED3E7CD6-9B08-F043-A8B3-49A1C3CDA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52" y="2350014"/>
            <a:ext cx="76200" cy="1651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5D11FE1-ECF7-934C-9248-BD22E143C276}"/>
              </a:ext>
            </a:extLst>
          </p:cNvPr>
          <p:cNvGrpSpPr/>
          <p:nvPr/>
        </p:nvGrpSpPr>
        <p:grpSpPr>
          <a:xfrm>
            <a:off x="526637" y="2452375"/>
            <a:ext cx="4076451" cy="667360"/>
            <a:chOff x="3024091" y="2123655"/>
            <a:chExt cx="5616627" cy="1855145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E32CBFA-065A-6E44-BE8F-F91D95635E26}"/>
                </a:ext>
              </a:extLst>
            </p:cNvPr>
            <p:cNvCxnSpPr>
              <a:cxnSpLocks/>
              <a:endCxn id="122" idx="0"/>
            </p:cNvCxnSpPr>
            <p:nvPr/>
          </p:nvCxnSpPr>
          <p:spPr bwMode="auto">
            <a:xfrm flipV="1">
              <a:off x="3024091" y="2465360"/>
              <a:ext cx="1451627" cy="9373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" name="Arc 121">
              <a:extLst>
                <a:ext uri="{FF2B5EF4-FFF2-40B4-BE49-F238E27FC236}">
                  <a16:creationId xmlns:a16="http://schemas.microsoft.com/office/drawing/2014/main" id="{4023886A-1812-BB45-80B5-3F83CFE845E4}"/>
                </a:ext>
              </a:extLst>
            </p:cNvPr>
            <p:cNvSpPr/>
            <p:nvPr/>
          </p:nvSpPr>
          <p:spPr bwMode="auto">
            <a:xfrm>
              <a:off x="4239785" y="2358481"/>
              <a:ext cx="1242329" cy="991742"/>
            </a:xfrm>
            <a:prstGeom prst="arc">
              <a:avLst>
                <a:gd name="adj1" fmla="val 12395245"/>
                <a:gd name="adj2" fmla="val 20915745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" name="Arc 122">
              <a:extLst>
                <a:ext uri="{FF2B5EF4-FFF2-40B4-BE49-F238E27FC236}">
                  <a16:creationId xmlns:a16="http://schemas.microsoft.com/office/drawing/2014/main" id="{1E22B8EB-53C6-104D-A5C7-A1B9EDC7F5DC}"/>
                </a:ext>
              </a:extLst>
            </p:cNvPr>
            <p:cNvSpPr/>
            <p:nvPr/>
          </p:nvSpPr>
          <p:spPr bwMode="auto">
            <a:xfrm>
              <a:off x="5328348" y="2123655"/>
              <a:ext cx="1023339" cy="637834"/>
            </a:xfrm>
            <a:prstGeom prst="arc">
              <a:avLst>
                <a:gd name="adj1" fmla="val 1650790"/>
                <a:gd name="adj2" fmla="val 1010067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BF786C4-B050-3A4C-81E1-8385E4982757}"/>
                </a:ext>
              </a:extLst>
            </p:cNvPr>
            <p:cNvCxnSpPr>
              <a:cxnSpLocks/>
              <a:endCxn id="125" idx="2"/>
            </p:cNvCxnSpPr>
            <p:nvPr/>
          </p:nvCxnSpPr>
          <p:spPr bwMode="auto">
            <a:xfrm flipH="1" flipV="1">
              <a:off x="6884239" y="2700074"/>
              <a:ext cx="1756479" cy="7197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Arc 124">
              <a:extLst>
                <a:ext uri="{FF2B5EF4-FFF2-40B4-BE49-F238E27FC236}">
                  <a16:creationId xmlns:a16="http://schemas.microsoft.com/office/drawing/2014/main" id="{DB125249-B244-5C49-A179-88817E159EAA}"/>
                </a:ext>
              </a:extLst>
            </p:cNvPr>
            <p:cNvSpPr/>
            <p:nvPr/>
          </p:nvSpPr>
          <p:spPr bwMode="auto">
            <a:xfrm>
              <a:off x="5862257" y="2578604"/>
              <a:ext cx="1307767" cy="1400196"/>
            </a:xfrm>
            <a:prstGeom prst="arc">
              <a:avLst>
                <a:gd name="adj1" fmla="val 12778258"/>
                <a:gd name="adj2" fmla="val 1932460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26" name="Picture 125" descr="latex-image-1.pdf">
            <a:extLst>
              <a:ext uri="{FF2B5EF4-FFF2-40B4-BE49-F238E27FC236}">
                <a16:creationId xmlns:a16="http://schemas.microsoft.com/office/drawing/2014/main" id="{A8F0A30A-1E18-B04D-A799-232816430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48" y="3095093"/>
            <a:ext cx="76200" cy="165100"/>
          </a:xfrm>
          <a:prstGeom prst="rect">
            <a:avLst/>
          </a:prstGeom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40FA998-9326-6A44-8FF6-EA16D7D77A7E}"/>
              </a:ext>
            </a:extLst>
          </p:cNvPr>
          <p:cNvCxnSpPr>
            <a:cxnSpLocks/>
          </p:cNvCxnSpPr>
          <p:nvPr/>
        </p:nvCxnSpPr>
        <p:spPr bwMode="auto">
          <a:xfrm flipH="1">
            <a:off x="5328344" y="1907629"/>
            <a:ext cx="27164" cy="15274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8EA6414-C198-A744-BDB3-6D09DE6B61B2}"/>
              </a:ext>
            </a:extLst>
          </p:cNvPr>
          <p:cNvCxnSpPr>
            <a:cxnSpLocks/>
          </p:cNvCxnSpPr>
          <p:nvPr/>
        </p:nvCxnSpPr>
        <p:spPr bwMode="auto">
          <a:xfrm>
            <a:off x="9447940" y="1984414"/>
            <a:ext cx="7591" cy="15793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57901F4A-20C5-414B-AA94-4899D9BC6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882" y="3139349"/>
            <a:ext cx="7976539" cy="2889234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>
                <a:latin typeface="Corbel" charset="0"/>
              </a:rPr>
              <a:t>The framework of </a:t>
            </a:r>
            <a:br>
              <a:rPr lang="en-US" sz="4000" dirty="0">
                <a:latin typeface="Corbel" charset="0"/>
              </a:rPr>
            </a:br>
            <a:r>
              <a:rPr lang="en-US" sz="4000" b="1" dirty="0">
                <a:latin typeface="Corbel" charset="0"/>
              </a:rPr>
              <a:t>temporal point processes</a:t>
            </a:r>
            <a:r>
              <a:rPr lang="en-US" sz="4000" dirty="0">
                <a:latin typeface="Corbel" charset="0"/>
              </a:rPr>
              <a:t> </a:t>
            </a:r>
            <a:br>
              <a:rPr lang="en-US" sz="4000" dirty="0">
                <a:latin typeface="Corbel" charset="0"/>
              </a:rPr>
            </a:br>
            <a:r>
              <a:rPr lang="en-US" sz="4000" dirty="0">
                <a:latin typeface="Corbel" charset="0"/>
              </a:rPr>
              <a:t>provides a </a:t>
            </a:r>
            <a:r>
              <a:rPr lang="en-US" sz="4000" b="1" i="1" dirty="0">
                <a:latin typeface="Corbel" charset="0"/>
              </a:rPr>
              <a:t>native representation</a:t>
            </a:r>
            <a:r>
              <a:rPr lang="en-US" sz="4000" dirty="0">
                <a:latin typeface="Corbel" charset="0"/>
              </a:rPr>
              <a:t>  </a:t>
            </a:r>
            <a:endParaRPr lang="en-US" sz="4000" b="1" dirty="0">
              <a:latin typeface="Corbel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9D7B78F-96C3-7A4C-A57F-F4CD032AFBDD}"/>
              </a:ext>
            </a:extLst>
          </p:cNvPr>
          <p:cNvCxnSpPr>
            <a:cxnSpLocks/>
          </p:cNvCxnSpPr>
          <p:nvPr/>
        </p:nvCxnSpPr>
        <p:spPr bwMode="auto">
          <a:xfrm flipV="1">
            <a:off x="8712720" y="2575224"/>
            <a:ext cx="0" cy="48453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9A339263-F05B-F645-82E8-7BE1FC490437}"/>
              </a:ext>
            </a:extLst>
          </p:cNvPr>
          <p:cNvCxnSpPr>
            <a:cxnSpLocks/>
          </p:cNvCxnSpPr>
          <p:nvPr/>
        </p:nvCxnSpPr>
        <p:spPr bwMode="auto">
          <a:xfrm>
            <a:off x="627052" y="7032093"/>
            <a:ext cx="3621172" cy="18998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none"/>
            <a:tailEnd type="triangle"/>
          </a:ln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B51466DD-E9B6-5E46-9DBE-1FE3FAAD92E1}"/>
              </a:ext>
            </a:extLst>
          </p:cNvPr>
          <p:cNvCxnSpPr/>
          <p:nvPr/>
        </p:nvCxnSpPr>
        <p:spPr bwMode="auto">
          <a:xfrm flipV="1">
            <a:off x="1100046" y="6551524"/>
            <a:ext cx="0" cy="48056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triangle" w="lg" len="lg"/>
          </a:ln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7DB55BF-2369-2245-9493-5C2F783EB06C}"/>
              </a:ext>
            </a:extLst>
          </p:cNvPr>
          <p:cNvCxnSpPr/>
          <p:nvPr/>
        </p:nvCxnSpPr>
        <p:spPr bwMode="auto">
          <a:xfrm flipV="1">
            <a:off x="1465806" y="6631992"/>
            <a:ext cx="0" cy="3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629FC08-7415-CE4B-9DF9-B65A9F21BA96}"/>
              </a:ext>
            </a:extLst>
          </p:cNvPr>
          <p:cNvCxnSpPr/>
          <p:nvPr/>
        </p:nvCxnSpPr>
        <p:spPr bwMode="auto">
          <a:xfrm flipV="1">
            <a:off x="2087984" y="6631992"/>
            <a:ext cx="0" cy="40010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C13FF5F-7C85-614A-9B03-9F7B0BA0250B}"/>
              </a:ext>
            </a:extLst>
          </p:cNvPr>
          <p:cNvGrpSpPr/>
          <p:nvPr/>
        </p:nvGrpSpPr>
        <p:grpSpPr>
          <a:xfrm>
            <a:off x="3149413" y="6532884"/>
            <a:ext cx="234715" cy="488035"/>
            <a:chOff x="3837508" y="1011758"/>
            <a:chExt cx="124892" cy="277292"/>
          </a:xfrm>
        </p:grpSpPr>
        <p:sp>
          <p:nvSpPr>
            <p:cNvPr id="135" name="5-Point Star 134">
              <a:extLst>
                <a:ext uri="{FF2B5EF4-FFF2-40B4-BE49-F238E27FC236}">
                  <a16:creationId xmlns:a16="http://schemas.microsoft.com/office/drawing/2014/main" id="{70780E9D-85F4-CF44-9CF4-FB4650726BC0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3837508" y="1011758"/>
              <a:ext cx="124892" cy="124892"/>
            </a:xfrm>
            <a:prstGeom prst="star5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A1C32E6-E2F9-7A41-9A8E-869C5C909622}"/>
                </a:ext>
              </a:extLst>
            </p:cNvPr>
            <p:cNvCxnSpPr/>
            <p:nvPr/>
          </p:nvCxnSpPr>
          <p:spPr bwMode="auto">
            <a:xfrm flipV="1">
              <a:off x="3895725" y="1089025"/>
              <a:ext cx="0" cy="200025"/>
            </a:xfrm>
            <a:prstGeom prst="lin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round/>
              <a:headEnd type="none"/>
              <a:tailEnd type="none" w="med" len="med"/>
            </a:ln>
          </p:spPr>
        </p:cxnSp>
      </p:grpSp>
      <p:pic>
        <p:nvPicPr>
          <p:cNvPr id="144" name="Picture 143" descr="latex-image-1.pdf">
            <a:extLst>
              <a:ext uri="{FF2B5EF4-FFF2-40B4-BE49-F238E27FC236}">
                <a16:creationId xmlns:a16="http://schemas.microsoft.com/office/drawing/2014/main" id="{33119AA7-9D80-0649-9938-0060B8E59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24" y="7179395"/>
            <a:ext cx="76200" cy="165100"/>
          </a:xfrm>
          <a:prstGeom prst="rect">
            <a:avLst/>
          </a:prstGeom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8FF53CA-0CB2-2741-8DCB-5EC4BFF0CE4D}"/>
              </a:ext>
            </a:extLst>
          </p:cNvPr>
          <p:cNvCxnSpPr>
            <a:cxnSpLocks/>
          </p:cNvCxnSpPr>
          <p:nvPr/>
        </p:nvCxnSpPr>
        <p:spPr bwMode="auto">
          <a:xfrm>
            <a:off x="866161" y="6385690"/>
            <a:ext cx="6474" cy="8762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15DD8241-3D91-6349-ABF9-610AD2D6ABD0}"/>
              </a:ext>
            </a:extLst>
          </p:cNvPr>
          <p:cNvCxnSpPr>
            <a:cxnSpLocks/>
          </p:cNvCxnSpPr>
          <p:nvPr/>
        </p:nvCxnSpPr>
        <p:spPr bwMode="auto">
          <a:xfrm>
            <a:off x="1721470" y="6372125"/>
            <a:ext cx="6474" cy="8762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A346C6D-245F-924E-871F-87B6EE3CB3AC}"/>
              </a:ext>
            </a:extLst>
          </p:cNvPr>
          <p:cNvCxnSpPr>
            <a:cxnSpLocks/>
          </p:cNvCxnSpPr>
          <p:nvPr/>
        </p:nvCxnSpPr>
        <p:spPr bwMode="auto">
          <a:xfrm>
            <a:off x="2585566" y="6372125"/>
            <a:ext cx="6474" cy="8762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B6810996-D383-874E-AED7-5E91FBF65076}"/>
              </a:ext>
            </a:extLst>
          </p:cNvPr>
          <p:cNvCxnSpPr>
            <a:cxnSpLocks/>
          </p:cNvCxnSpPr>
          <p:nvPr/>
        </p:nvCxnSpPr>
        <p:spPr bwMode="auto">
          <a:xfrm>
            <a:off x="3521670" y="6372125"/>
            <a:ext cx="6474" cy="8762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700C618-48A3-AB42-9065-FB17843B51F0}"/>
              </a:ext>
            </a:extLst>
          </p:cNvPr>
          <p:cNvSpPr/>
          <p:nvPr/>
        </p:nvSpPr>
        <p:spPr>
          <a:xfrm>
            <a:off x="831327" y="7091252"/>
            <a:ext cx="968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Epoch 1</a:t>
            </a:r>
            <a:endParaRPr lang="en-US" b="1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DE960F0-6FAA-C248-B28A-3D569FA8B465}"/>
              </a:ext>
            </a:extLst>
          </p:cNvPr>
          <p:cNvSpPr/>
          <p:nvPr/>
        </p:nvSpPr>
        <p:spPr>
          <a:xfrm>
            <a:off x="1695423" y="7092205"/>
            <a:ext cx="968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Epoch 2</a:t>
            </a:r>
            <a:endParaRPr lang="en-US" b="1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6F3272E-EC15-DC46-B736-278BC1AA3A75}"/>
              </a:ext>
            </a:extLst>
          </p:cNvPr>
          <p:cNvSpPr/>
          <p:nvPr/>
        </p:nvSpPr>
        <p:spPr>
          <a:xfrm>
            <a:off x="2592040" y="7092205"/>
            <a:ext cx="968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Epoch 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7731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62" grpId="0"/>
      <p:bldP spid="75" grpId="0"/>
      <p:bldP spid="81" grpId="0"/>
      <p:bldP spid="82" grpId="0"/>
      <p:bldP spid="83" grpId="0"/>
      <p:bldP spid="84" grpId="0"/>
      <p:bldP spid="10" grpId="0" animBg="1"/>
      <p:bldP spid="85" grpId="0" animBg="1"/>
      <p:bldP spid="149" grpId="0"/>
      <p:bldP spid="150" grpId="0"/>
      <p:bldP spid="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8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>
                <a:latin typeface="Calibri"/>
              </a:rPr>
              <a:t>Outline of the Seminar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56136" y="1900078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95959"/>
                </a:solidFill>
                <a:latin typeface="Calibri"/>
              </a:rPr>
              <a:t>1. Intensity function</a:t>
            </a:r>
          </a:p>
          <a:p>
            <a:r>
              <a:rPr lang="en-US" sz="2000" b="1" dirty="0">
                <a:solidFill>
                  <a:srgbClr val="595959"/>
                </a:solidFill>
                <a:latin typeface="Calibri"/>
              </a:rPr>
              <a:t>2. Basic building blocks</a:t>
            </a:r>
          </a:p>
          <a:p>
            <a:r>
              <a:rPr lang="en-US" sz="2000" b="1" dirty="0">
                <a:solidFill>
                  <a:srgbClr val="595959"/>
                </a:solidFill>
                <a:latin typeface="Calibri"/>
              </a:rPr>
              <a:t>3. Superposition</a:t>
            </a:r>
          </a:p>
          <a:p>
            <a:r>
              <a:rPr lang="en-US" sz="2000" b="1" dirty="0">
                <a:solidFill>
                  <a:srgbClr val="595959"/>
                </a:solidFill>
                <a:latin typeface="Calibri"/>
              </a:rPr>
              <a:t>4. Marks and SDEs with jumps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20032" y="1475581"/>
            <a:ext cx="55446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>
                <a:latin typeface="Calibri"/>
              </a:rPr>
              <a:t>Temporal Point processes (TPPs): Intro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16176" y="3305658"/>
            <a:ext cx="37441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>
                <a:latin typeface="Calibri"/>
              </a:rPr>
              <a:t>Models &amp; Inference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56136" y="3718542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95959"/>
                </a:solidFill>
                <a:latin typeface="Calibri"/>
              </a:rPr>
              <a:t>1. Modeling event sequences</a:t>
            </a:r>
          </a:p>
          <a:p>
            <a:r>
              <a:rPr lang="en-US" sz="2000" b="1" dirty="0">
                <a:solidFill>
                  <a:srgbClr val="595959"/>
                </a:solidFill>
                <a:latin typeface="Calibri"/>
              </a:rPr>
              <a:t>2. Clustering event sequences</a:t>
            </a:r>
            <a:br>
              <a:rPr lang="en-US" sz="2000" b="1" dirty="0">
                <a:solidFill>
                  <a:srgbClr val="595959"/>
                </a:solidFill>
                <a:latin typeface="Calibri"/>
              </a:rPr>
            </a:br>
            <a:r>
              <a:rPr lang="en-US" sz="2000" b="1" dirty="0">
                <a:solidFill>
                  <a:srgbClr val="595959"/>
                </a:solidFill>
                <a:latin typeface="Calibri"/>
              </a:rPr>
              <a:t>3. Capturing complex dynamics</a:t>
            </a:r>
          </a:p>
          <a:p>
            <a:r>
              <a:rPr lang="en-US" sz="2000" b="1" dirty="0">
                <a:solidFill>
                  <a:srgbClr val="595959"/>
                </a:solidFill>
                <a:latin typeface="Calibri"/>
              </a:rPr>
              <a:t>4. Causal reasoning on event sequences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871960" y="1475581"/>
            <a:ext cx="6624736" cy="1755648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871960" y="3366053"/>
            <a:ext cx="6624736" cy="1709928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007864" y="6928444"/>
            <a:ext cx="7172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1"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Slides/</a:t>
            </a:r>
            <a:r>
              <a:rPr lang="en-US" sz="2000" b="1" kern="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references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learning.mpi-sws.org</a:t>
            </a:r>
            <a:r>
              <a:rPr lang="en-US" sz="2000" b="1" kern="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/tpp-</a:t>
            </a:r>
            <a:r>
              <a:rPr lang="en-US" sz="2000" b="1" kern="0" dirty="0">
                <a:solidFill>
                  <a:schemeClr val="bg2">
                    <a:lumMod val="25000"/>
                  </a:schemeClr>
                </a:solidFill>
              </a:rPr>
              <a:t>icml18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6136" y="5580037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95959"/>
                </a:solidFill>
                <a:latin typeface="Calibri"/>
              </a:rPr>
              <a:t>1. Marked TPPs: a new setting</a:t>
            </a:r>
            <a:br>
              <a:rPr lang="en-US" sz="2000" b="1" dirty="0">
                <a:solidFill>
                  <a:srgbClr val="595959"/>
                </a:solidFill>
                <a:latin typeface="Calibri"/>
              </a:rPr>
            </a:br>
            <a:r>
              <a:rPr lang="en-US" sz="2000" b="1" dirty="0">
                <a:solidFill>
                  <a:srgbClr val="595959"/>
                </a:solidFill>
                <a:latin typeface="Calibri"/>
              </a:rPr>
              <a:t>2. Stochastic optimal control</a:t>
            </a:r>
            <a:br>
              <a:rPr lang="en-US" sz="2000" b="1" dirty="0">
                <a:solidFill>
                  <a:srgbClr val="595959"/>
                </a:solidFill>
                <a:latin typeface="Calibri"/>
              </a:rPr>
            </a:br>
            <a:r>
              <a:rPr lang="en-US" sz="2000" b="1" dirty="0">
                <a:solidFill>
                  <a:srgbClr val="595959"/>
                </a:solidFill>
                <a:latin typeface="Calibri"/>
              </a:rPr>
              <a:t>3. Reinforcement learning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871960" y="5219997"/>
            <a:ext cx="6624736" cy="1527048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6618C90-062C-2445-9555-4F004BC479B3}"/>
              </a:ext>
            </a:extLst>
          </p:cNvPr>
          <p:cNvSpPr txBox="1">
            <a:spLocks/>
          </p:cNvSpPr>
          <p:nvPr/>
        </p:nvSpPr>
        <p:spPr bwMode="auto">
          <a:xfrm>
            <a:off x="8712720" y="2122572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A4F1CF-D688-5C4B-81C2-DAAC07B4C871}"/>
              </a:ext>
            </a:extLst>
          </p:cNvPr>
          <p:cNvSpPr/>
          <p:nvPr/>
        </p:nvSpPr>
        <p:spPr>
          <a:xfrm>
            <a:off x="4320232" y="5159602"/>
            <a:ext cx="20162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>
                <a:latin typeface="Calibri"/>
              </a:rPr>
              <a:t>RL &amp; Control</a:t>
            </a:r>
          </a:p>
        </p:txBody>
      </p:sp>
    </p:spTree>
    <p:extLst>
      <p:ext uri="{BB962C8B-B14F-4D97-AF65-F5344CB8AC3E}">
        <p14:creationId xmlns:p14="http://schemas.microsoft.com/office/powerpoint/2010/main" val="14947738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9</a:t>
            </a:fld>
            <a:endParaRPr lang="fi-FI" dirty="0"/>
          </a:p>
        </p:txBody>
      </p:sp>
      <p:sp>
        <p:nvSpPr>
          <p:cNvPr id="23" name="Rectangle 22"/>
          <p:cNvSpPr/>
          <p:nvPr/>
        </p:nvSpPr>
        <p:spPr>
          <a:xfrm>
            <a:off x="2087984" y="4427909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Calibri"/>
              </a:rPr>
              <a:t>1. Intensity function</a:t>
            </a:r>
          </a:p>
          <a:p>
            <a:pPr algn="ctr"/>
            <a:r>
              <a:rPr lang="en-US" sz="3000" b="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2. Basic building blocks</a:t>
            </a:r>
          </a:p>
          <a:p>
            <a:pPr algn="ctr"/>
            <a:r>
              <a:rPr lang="en-US" sz="3000" b="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3. Superposition</a:t>
            </a:r>
          </a:p>
          <a:p>
            <a:pPr algn="ctr"/>
            <a:r>
              <a:rPr lang="en-US" sz="3000" b="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4. Marks and SDEs with jumps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1800" y="2848253"/>
            <a:ext cx="8663879" cy="117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>
              <a:lnSpc>
                <a:spcPct val="80000"/>
              </a:lnSpc>
              <a:spcAft>
                <a:spcPts val="1200"/>
              </a:spcAft>
            </a:pPr>
            <a:r>
              <a:rPr lang="en-US" sz="5000" dirty="0">
                <a:solidFill>
                  <a:schemeClr val="tx1"/>
                </a:solidFill>
                <a:latin typeface="Calibri"/>
              </a:rPr>
              <a:t>Temporal Point Processes (TPPs)</a:t>
            </a:r>
            <a:r>
              <a:rPr lang="en-US" dirty="0">
                <a:solidFill>
                  <a:schemeClr val="tx1"/>
                </a:solidFill>
                <a:latin typeface="Calibri"/>
              </a:rPr>
              <a:t>: </a:t>
            </a:r>
            <a:br>
              <a:rPr lang="en-US" dirty="0">
                <a:solidFill>
                  <a:schemeClr val="tx1"/>
                </a:solidFill>
                <a:latin typeface="Calibri"/>
              </a:rPr>
            </a:br>
            <a:r>
              <a:rPr lang="en-US" dirty="0">
                <a:solidFill>
                  <a:srgbClr val="7F7F7F"/>
                </a:solidFill>
                <a:latin typeface="Calibri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84559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lossy">
  <a:themeElements>
    <a:clrScheme name="Gloss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lossy">
      <a:majorFont>
        <a:latin typeface="Arial"/>
        <a:ea typeface="DejaVu Sans"/>
        <a:cs typeface="DejaVu San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loss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33450</TotalTime>
  <Words>1111</Words>
  <Application>Microsoft Macintosh PowerPoint</Application>
  <PresentationFormat>Custom</PresentationFormat>
  <Paragraphs>333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ＭＳ Ｐゴシック</vt:lpstr>
      <vt:lpstr>Arial</vt:lpstr>
      <vt:lpstr>Calibri</vt:lpstr>
      <vt:lpstr>Corbel</vt:lpstr>
      <vt:lpstr>DejaVu Sans</vt:lpstr>
      <vt:lpstr>StarSymbol</vt:lpstr>
      <vt:lpstr>Tahoma</vt:lpstr>
      <vt:lpstr>Times New Roman</vt:lpstr>
      <vt:lpstr>Zapf Dingbats</vt:lpstr>
      <vt:lpstr>Glossy</vt:lpstr>
      <vt:lpstr>Manuel Gomez Rodriguez</vt:lpstr>
      <vt:lpstr>Many discrete events in continuous time</vt:lpstr>
      <vt:lpstr>Variety of processes behind these events</vt:lpstr>
      <vt:lpstr>Example I: Information propagation</vt:lpstr>
      <vt:lpstr>PowerPoint Presentation</vt:lpstr>
      <vt:lpstr>PowerPoint Presentation</vt:lpstr>
      <vt:lpstr>Aren’t these event traces just time series?</vt:lpstr>
      <vt:lpstr>Outline of the Seminar</vt:lpstr>
      <vt:lpstr>PowerPoint Presentation</vt:lpstr>
      <vt:lpstr>Temporal point processes</vt:lpstr>
      <vt:lpstr>Model time as a random variable</vt:lpstr>
      <vt:lpstr>Problems of density parametrization (I)</vt:lpstr>
      <vt:lpstr>Intensity function</vt:lpstr>
      <vt:lpstr>Advantages of intensity parametrization (I)</vt:lpstr>
      <vt:lpstr>Relation between f*, F*, S*, λ*</vt:lpstr>
      <vt:lpstr>PowerPoint Presentation</vt:lpstr>
      <vt:lpstr>Poisson process</vt:lpstr>
      <vt:lpstr>Fitting &amp; sampling from a Poisson</vt:lpstr>
      <vt:lpstr>Inhomogeneous Poisson process</vt:lpstr>
      <vt:lpstr>Fitting &amp; sampling from inhomogeneous Poisson</vt:lpstr>
      <vt:lpstr>Terminating (or survival) process</vt:lpstr>
      <vt:lpstr>Self-exciting (or Hawkes) process</vt:lpstr>
      <vt:lpstr>Fitting a Hawkes process from a recorded timeline</vt:lpstr>
      <vt:lpstr>Summary</vt:lpstr>
      <vt:lpstr>PowerPoint Presentation</vt:lpstr>
      <vt:lpstr>Mutually exciting process</vt:lpstr>
      <vt:lpstr>Mutually exciting terminating process</vt:lpstr>
      <vt:lpstr>PowerPoint Presentation</vt:lpstr>
      <vt:lpstr>Marked temporal point processes</vt:lpstr>
      <vt:lpstr>Independent identically distributed marks</vt:lpstr>
      <vt:lpstr>Dependent marks: SDEs with jumps</vt:lpstr>
      <vt:lpstr>Dependent marks: distribution + SDE with jumps</vt:lpstr>
      <vt:lpstr>Mutually exciting + marks</vt:lpstr>
      <vt:lpstr>Marked TPPs as stochastic dynamical systems</vt:lpstr>
      <vt:lpstr>Outline of the Seminar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Dynamics of Information Pathways in On-line Media</dc:title>
  <dc:subject/>
  <dc:creator>Manuel Gomez Rodriguez</dc:creator>
  <cp:keywords/>
  <dc:description>Interview at Google</dc:description>
  <cp:lastModifiedBy>Manuel Gomez Rodriguez</cp:lastModifiedBy>
  <cp:revision>4493</cp:revision>
  <dcterms:created xsi:type="dcterms:W3CDTF">2014-02-12T10:07:58Z</dcterms:created>
  <dcterms:modified xsi:type="dcterms:W3CDTF">2019-07-25T07:48:20Z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