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85" r:id="rId2"/>
    <p:sldId id="601" r:id="rId3"/>
    <p:sldId id="494" r:id="rId4"/>
    <p:sldId id="596" r:id="rId5"/>
    <p:sldId id="478" r:id="rId6"/>
    <p:sldId id="602" r:id="rId7"/>
    <p:sldId id="603" r:id="rId8"/>
    <p:sldId id="604" r:id="rId9"/>
    <p:sldId id="605" r:id="rId10"/>
    <p:sldId id="606" r:id="rId11"/>
    <p:sldId id="526" r:id="rId12"/>
    <p:sldId id="607" r:id="rId13"/>
    <p:sldId id="608" r:id="rId14"/>
    <p:sldId id="500" r:id="rId15"/>
    <p:sldId id="529" r:id="rId16"/>
    <p:sldId id="530" r:id="rId17"/>
    <p:sldId id="533" r:id="rId18"/>
    <p:sldId id="531" r:id="rId19"/>
    <p:sldId id="536" r:id="rId20"/>
    <p:sldId id="599" r:id="rId21"/>
    <p:sldId id="539" r:id="rId22"/>
    <p:sldId id="541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600" r:id="rId38"/>
    <p:sldId id="560" r:id="rId39"/>
    <p:sldId id="610" r:id="rId40"/>
    <p:sldId id="561" r:id="rId41"/>
    <p:sldId id="562" r:id="rId42"/>
    <p:sldId id="567" r:id="rId43"/>
    <p:sldId id="568" r:id="rId44"/>
    <p:sldId id="571" r:id="rId45"/>
    <p:sldId id="572" r:id="rId46"/>
    <p:sldId id="575" r:id="rId47"/>
    <p:sldId id="576" r:id="rId48"/>
    <p:sldId id="578" r:id="rId49"/>
    <p:sldId id="579" r:id="rId50"/>
    <p:sldId id="580" r:id="rId51"/>
    <p:sldId id="581" r:id="rId52"/>
    <p:sldId id="583" r:id="rId53"/>
    <p:sldId id="584" r:id="rId54"/>
    <p:sldId id="586" r:id="rId55"/>
    <p:sldId id="588" r:id="rId56"/>
    <p:sldId id="589" r:id="rId57"/>
    <p:sldId id="590" r:id="rId58"/>
    <p:sldId id="591" r:id="rId59"/>
    <p:sldId id="592" r:id="rId60"/>
    <p:sldId id="594" r:id="rId61"/>
    <p:sldId id="609" r:id="rId62"/>
    <p:sldId id="448" r:id="rId63"/>
    <p:sldId id="420" r:id="rId64"/>
    <p:sldId id="611" r:id="rId65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8" autoAdjust="0"/>
    <p:restoredTop sz="87673" autoAdjust="0"/>
  </p:normalViewPr>
  <p:slideViewPr>
    <p:cSldViewPr>
      <p:cViewPr varScale="1">
        <p:scale>
          <a:sx n="84" d="100"/>
          <a:sy n="84" d="100"/>
        </p:scale>
        <p:origin x="-1304" y="-10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smtClean="0">
                <a:solidFill>
                  <a:srgbClr val="000000"/>
                </a:solidFill>
                <a:latin typeface="Arial" pitchFamily="-109" charset="0"/>
              </a:rPr>
              <a:t>15 </a:t>
            </a:r>
            <a:r>
              <a:rPr lang="fi-FI" dirty="0" err="1" smtClean="0">
                <a:solidFill>
                  <a:srgbClr val="000000"/>
                </a:solidFill>
                <a:latin typeface="Arial" pitchFamily="-109" charset="0"/>
              </a:rPr>
              <a:t>sources</a:t>
            </a:r>
            <a:r>
              <a:rPr lang="fi-FI" dirty="0" smtClean="0">
                <a:solidFill>
                  <a:srgbClr val="000000"/>
                </a:solidFill>
                <a:latin typeface="Arial" pitchFamily="-109" charset="0"/>
              </a:rPr>
              <a:t>,</a:t>
            </a:r>
            <a:r>
              <a:rPr lang="fi-FI" baseline="0" dirty="0" smtClean="0">
                <a:solidFill>
                  <a:srgbClr val="000000"/>
                </a:solidFill>
                <a:latin typeface="Arial" pitchFamily="-109" charset="0"/>
              </a:rPr>
              <a:t> </a:t>
            </a:r>
            <a:r>
              <a:rPr lang="fi-FI" baseline="0" dirty="0" err="1" smtClean="0">
                <a:solidFill>
                  <a:srgbClr val="000000"/>
                </a:solidFill>
                <a:latin typeface="Arial" pitchFamily="-109" charset="0"/>
              </a:rPr>
              <a:t>each</a:t>
            </a:r>
            <a:r>
              <a:rPr lang="fi-FI" baseline="0" dirty="0" smtClean="0">
                <a:solidFill>
                  <a:srgbClr val="000000"/>
                </a:solidFill>
                <a:latin typeface="Arial" pitchFamily="-109" charset="0"/>
              </a:rPr>
              <a:t> at </a:t>
            </a:r>
            <a:r>
              <a:rPr lang="fi-FI" baseline="0" dirty="0" err="1" smtClean="0">
                <a:solidFill>
                  <a:srgbClr val="000000"/>
                </a:solidFill>
                <a:latin typeface="Arial" pitchFamily="-109" charset="0"/>
              </a:rPr>
              <a:t>least</a:t>
            </a:r>
            <a:r>
              <a:rPr lang="fi-FI" baseline="0" dirty="0" smtClean="0">
                <a:solidFill>
                  <a:srgbClr val="000000"/>
                </a:solidFill>
                <a:latin typeface="Arial" pitchFamily="-109" charset="0"/>
              </a:rPr>
              <a:t> with 10 long </a:t>
            </a:r>
            <a:r>
              <a:rPr lang="fi-FI" baseline="0" dirty="0" err="1" smtClean="0">
                <a:solidFill>
                  <a:srgbClr val="000000"/>
                </a:solidFill>
                <a:latin typeface="Arial" pitchFamily="-109" charset="0"/>
              </a:rPr>
              <a:t>cascades</a:t>
            </a:r>
            <a:endParaRPr dirty="0"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89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-109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Outline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tutorial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Collaborators / logos.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7/28/15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39.png"/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png"/><Relationship Id="rId12" Type="http://schemas.openxmlformats.org/officeDocument/2006/relationships/image" Target="../media/image73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72.png"/><Relationship Id="rId10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98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09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3.png"/><Relationship Id="rId5" Type="http://schemas.openxmlformats.org/officeDocument/2006/relationships/image" Target="../media/image1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4" Type="http://schemas.openxmlformats.org/officeDocument/2006/relationships/image" Target="../media/image1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 txBox="1">
            <a:spLocks noGrp="1"/>
          </p:cNvSpPr>
          <p:nvPr>
            <p:ph type="title" idx="4294967295"/>
          </p:nvPr>
        </p:nvSpPr>
        <p:spPr>
          <a:xfrm>
            <a:off x="696913" y="1361560"/>
            <a:ext cx="7162799" cy="2585323"/>
          </a:xfrm>
        </p:spPr>
        <p:txBody>
          <a:bodyPr wrap="square">
            <a:spAutoFit/>
          </a:bodyPr>
          <a:lstStyle/>
          <a:p>
            <a:pPr eaLnBrk="1">
              <a:spcAft>
                <a:spcPts val="1200"/>
              </a:spcAft>
            </a:pP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>Diffusion </a:t>
            </a:r>
            <a:r>
              <a:rPr lang="x-none" sz="5600" smtClean="0">
                <a:solidFill>
                  <a:schemeClr val="tx1"/>
                </a:solidFill>
                <a:latin typeface="Calibri"/>
              </a:rPr>
              <a:t>in </a:t>
            </a: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>Social and Information </a:t>
            </a:r>
            <a:r>
              <a:rPr lang="x-none" sz="5600" smtClean="0">
                <a:solidFill>
                  <a:schemeClr val="tx1"/>
                </a:solidFill>
                <a:latin typeface="Calibri"/>
              </a:rPr>
              <a:t>Networks</a:t>
            </a: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/>
            </a:r>
            <a:br>
              <a:rPr lang="en-US" sz="5600" dirty="0" smtClean="0">
                <a:solidFill>
                  <a:schemeClr val="tx1"/>
                </a:solidFill>
                <a:latin typeface="Calibri"/>
              </a:rPr>
            </a:br>
            <a:r>
              <a:rPr lang="en-US" sz="5600" dirty="0" smtClean="0">
                <a:solidFill>
                  <a:schemeClr val="tx1"/>
                </a:solidFill>
                <a:latin typeface="Calibri"/>
              </a:rPr>
              <a:t>Part II</a:t>
            </a:r>
            <a:endParaRPr lang="en-US" sz="5600" dirty="0" smtClean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96912" y="5797222"/>
            <a:ext cx="5711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MPI for Software Systems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5256336" y="5797222"/>
            <a:ext cx="4896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>
              <a:defRPr/>
            </a:pPr>
            <a:r>
              <a:rPr lang="en-US" sz="28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Georgia </a:t>
            </a:r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Institute of Technology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696912" y="4328025"/>
            <a:ext cx="57115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Le Song</a:t>
            </a:r>
          </a:p>
          <a:p>
            <a:pPr eaLnBrk="1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Manuel Gomez Rodriguez</a:t>
            </a:r>
            <a:endParaRPr lang="en-US" sz="3600" b="0" baseline="30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2736056" y="6670900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200" b="1" kern="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rPr>
              <a:t>KDD 2015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3240112" y="6922928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1">
              <a:defRPr/>
            </a:pPr>
            <a:r>
              <a:rPr lang="en-US" sz="2200" b="1" kern="0" cap="sm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+mj-ea"/>
                <a:cs typeface="Calibri"/>
              </a:rPr>
              <a:t>Sydney</a:t>
            </a:r>
            <a:endParaRPr kumimoji="0" lang="en-US" sz="2200" b="0" i="0" u="none" strike="noStrike" kern="0" cap="small" spc="0" normalizeH="0" baseline="3000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968304" y="35421"/>
            <a:ext cx="5012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learning.mpi-sws.org</a:t>
            </a:r>
            <a:r>
              <a:rPr lang="en-US" sz="20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/kdd-2015-tutorial/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10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Influence vs. time horizon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2" y="1874837"/>
            <a:ext cx="6627961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5" y="1475581"/>
            <a:ext cx="6758483" cy="1278632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11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Influence estimation: exact vs. approx.</a:t>
            </a:r>
            <a:endParaRPr lang="en-US" dirty="0">
              <a:latin typeface="Calibri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16200000">
            <a:off x="6400637" y="1883061"/>
            <a:ext cx="457200" cy="214920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3317448" y="2100814"/>
            <a:ext cx="457200" cy="1764000"/>
          </a:xfrm>
          <a:prstGeom prst="leftBrace">
            <a:avLst>
              <a:gd name="adj1" fmla="val 8333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72" idx="2"/>
            <a:endCxn id="47" idx="2"/>
          </p:cNvCxnSpPr>
          <p:nvPr/>
        </p:nvCxnSpPr>
        <p:spPr>
          <a:xfrm rot="10800000" flipH="1" flipV="1">
            <a:off x="6659903" y="5706541"/>
            <a:ext cx="68580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593103" y="509694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5974103" y="567606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14183" y="476166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345703" y="567606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>
            <a:stCxn id="44" idx="6"/>
            <a:endCxn id="46" idx="2"/>
          </p:cNvCxnSpPr>
          <p:nvPr/>
        </p:nvCxnSpPr>
        <p:spPr>
          <a:xfrm flipV="1">
            <a:off x="5867423" y="4898821"/>
            <a:ext cx="746760" cy="3352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5"/>
            <a:endCxn id="47" idx="1"/>
          </p:cNvCxnSpPr>
          <p:nvPr/>
        </p:nvCxnSpPr>
        <p:spPr>
          <a:xfrm rot="16200000" flipH="1">
            <a:off x="6756890" y="5087248"/>
            <a:ext cx="720426" cy="537546"/>
          </a:xfrm>
          <a:prstGeom prst="straightConnector1">
            <a:avLst/>
          </a:prstGeom>
          <a:ln w="222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6"/>
            <a:endCxn id="72" idx="2"/>
          </p:cNvCxnSpPr>
          <p:nvPr/>
        </p:nvCxnSpPr>
        <p:spPr>
          <a:xfrm flipV="1">
            <a:off x="6248423" y="5706541"/>
            <a:ext cx="41148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7"/>
            <a:endCxn id="46" idx="3"/>
          </p:cNvCxnSpPr>
          <p:nvPr/>
        </p:nvCxnSpPr>
        <p:spPr>
          <a:xfrm rot="5400000" flipH="1" flipV="1">
            <a:off x="6071090" y="5132968"/>
            <a:ext cx="720426" cy="446106"/>
          </a:xfrm>
          <a:prstGeom prst="straightConnector1">
            <a:avLst/>
          </a:prstGeom>
          <a:ln w="317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4"/>
            <a:endCxn id="72" idx="0"/>
          </p:cNvCxnSpPr>
          <p:nvPr/>
        </p:nvCxnSpPr>
        <p:spPr>
          <a:xfrm rot="16200000" flipH="1">
            <a:off x="6507503" y="5279821"/>
            <a:ext cx="533400" cy="4572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10223" y="625518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6934223" y="633138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574303" y="4578781"/>
            <a:ext cx="274320" cy="274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8717303" y="499026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8031503" y="534078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>
            <a:stCxn id="57" idx="1"/>
            <a:endCxn id="56" idx="6"/>
          </p:cNvCxnSpPr>
          <p:nvPr/>
        </p:nvCxnSpPr>
        <p:spPr>
          <a:xfrm rot="16200000" flipV="1">
            <a:off x="8145804" y="4418761"/>
            <a:ext cx="314493" cy="908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0"/>
            <a:endCxn id="56" idx="4"/>
          </p:cNvCxnSpPr>
          <p:nvPr/>
        </p:nvCxnSpPr>
        <p:spPr>
          <a:xfrm rot="16200000" flipV="1">
            <a:off x="7696223" y="4868341"/>
            <a:ext cx="48768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47" idx="6"/>
          </p:cNvCxnSpPr>
          <p:nvPr/>
        </p:nvCxnSpPr>
        <p:spPr>
          <a:xfrm rot="5400000">
            <a:off x="7726704" y="5468248"/>
            <a:ext cx="238293" cy="45165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6" idx="6"/>
            <a:endCxn id="56" idx="2"/>
          </p:cNvCxnSpPr>
          <p:nvPr/>
        </p:nvCxnSpPr>
        <p:spPr>
          <a:xfrm flipV="1">
            <a:off x="6888503" y="4715941"/>
            <a:ext cx="685800" cy="18288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1"/>
            <a:endCxn id="72" idx="4"/>
          </p:cNvCxnSpPr>
          <p:nvPr/>
        </p:nvCxnSpPr>
        <p:spPr>
          <a:xfrm rot="16200000" flipV="1">
            <a:off x="6621804" y="6018961"/>
            <a:ext cx="527853" cy="177333"/>
          </a:xfrm>
          <a:prstGeom prst="straightConnector1">
            <a:avLst/>
          </a:prstGeom>
          <a:ln w="349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5" idx="7"/>
            <a:endCxn id="47" idx="3"/>
          </p:cNvCxnSpPr>
          <p:nvPr/>
        </p:nvCxnSpPr>
        <p:spPr>
          <a:xfrm rot="5400000" flipH="1" flipV="1">
            <a:off x="7046450" y="6032128"/>
            <a:ext cx="461346" cy="2175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7"/>
            <a:endCxn id="45" idx="3"/>
          </p:cNvCxnSpPr>
          <p:nvPr/>
        </p:nvCxnSpPr>
        <p:spPr>
          <a:xfrm rot="5400000" flipH="1" flipV="1">
            <a:off x="5636750" y="5917828"/>
            <a:ext cx="385146" cy="3699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776500" y="6980127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Sink (node n)</a:t>
            </a:r>
            <a:endParaRPr lang="en-US" sz="2000" dirty="0"/>
          </a:p>
        </p:txBody>
      </p:sp>
      <p:cxnSp>
        <p:nvCxnSpPr>
          <p:cNvPr id="68" name="Straight Arrow Connector 67"/>
          <p:cNvCxnSpPr>
            <a:stCxn id="58" idx="6"/>
            <a:endCxn id="57" idx="3"/>
          </p:cNvCxnSpPr>
          <p:nvPr/>
        </p:nvCxnSpPr>
        <p:spPr>
          <a:xfrm flipV="1">
            <a:off x="8305823" y="5224408"/>
            <a:ext cx="451653" cy="25353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734049" y="6522927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72" name="Oval 71"/>
          <p:cNvSpPr/>
          <p:nvPr/>
        </p:nvSpPr>
        <p:spPr>
          <a:xfrm>
            <a:off x="6659903" y="556938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7353049" y="6602103"/>
            <a:ext cx="313281" cy="2256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44568" y="7059303"/>
            <a:ext cx="313281" cy="2256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288303" y="5569381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5" name="Rectangle 104"/>
          <p:cNvSpPr/>
          <p:nvPr/>
        </p:nvSpPr>
        <p:spPr>
          <a:xfrm>
            <a:off x="7387226" y="5874181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6" name="Rectangle 105"/>
          <p:cNvSpPr/>
          <p:nvPr/>
        </p:nvSpPr>
        <p:spPr>
          <a:xfrm>
            <a:off x="7802903" y="4197781"/>
            <a:ext cx="36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n</a:t>
            </a:r>
            <a:endParaRPr lang="en-US" sz="2000" b="1" baseline="-25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56" y="4499917"/>
            <a:ext cx="3814930" cy="230425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 rot="3991644">
            <a:off x="6282065" y="3492414"/>
            <a:ext cx="1148947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ight Arrow 68"/>
          <p:cNvSpPr/>
          <p:nvPr/>
        </p:nvSpPr>
        <p:spPr bwMode="auto">
          <a:xfrm rot="6989032">
            <a:off x="2556226" y="3498530"/>
            <a:ext cx="1148947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143768" y="3203773"/>
            <a:ext cx="27432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Approximate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Influence Estimation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3" name="Text Placeholder 2"/>
          <p:cNvSpPr txBox="1">
            <a:spLocks/>
          </p:cNvSpPr>
          <p:nvPr/>
        </p:nvSpPr>
        <p:spPr bwMode="auto">
          <a:xfrm>
            <a:off x="6984528" y="3113316"/>
            <a:ext cx="2743200" cy="117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Exact</a:t>
            </a:r>
            <a:b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Infection Probability</a:t>
            </a:r>
            <a:endParaRPr lang="en-US" sz="2800" b="1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4392240" y="4715941"/>
            <a:ext cx="5622842" cy="1635466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latin typeface="Calibri" charset="0"/>
                <a:ea typeface="DejaVu Sans" charset="0"/>
                <a:cs typeface="DejaVu Sans" charset="0"/>
              </a:rPr>
              <a:t>Can be exponential in</a:t>
            </a:r>
            <a:r>
              <a:rPr lang="x-none" sz="3600" kern="0" smtClean="0">
                <a:latin typeface="Calibri" charset="0"/>
                <a:ea typeface="DejaVu Sans" charset="0"/>
                <a:cs typeface="DejaVu Sans" charset="0"/>
              </a:rPr>
              <a:t> network size</a:t>
            </a:r>
            <a:r>
              <a:rPr lang="en-US" sz="3600" kern="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x-none" sz="3600" b="1" kern="0" smtClean="0">
                <a:latin typeface="Calibri" charset="0"/>
                <a:ea typeface="DejaVu Sans" charset="0"/>
                <a:cs typeface="DejaVu Sans" charset="0"/>
              </a:rPr>
              <a:t>not </a:t>
            </a: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scalable</a:t>
            </a: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!</a:t>
            </a:r>
            <a:endParaRPr lang="en-US" sz="3600" b="1" kern="0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2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9" grpId="0" animBg="1"/>
      <p:bldP spid="71" grpId="0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12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Naive neighborhood size estimation</a:t>
            </a:r>
            <a:endParaRPr lang="en-US" dirty="0">
              <a:latin typeface="Calibri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85688" y="1619597"/>
            <a:ext cx="9351168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Naive neighborhood size estimation using sampling: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863848" y="2843733"/>
            <a:ext cx="7200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Sample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sets of transmission times  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36" y="3491805"/>
            <a:ext cx="453390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16" y="3606477"/>
            <a:ext cx="1638300" cy="53340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935856" y="4496142"/>
            <a:ext cx="66967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2. Average counts across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samples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217" y="5147989"/>
            <a:ext cx="835901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6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Naive neighborhood size estimation</a:t>
            </a:r>
            <a:endParaRPr lang="en-US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395613"/>
            <a:ext cx="8775700" cy="276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28" y="1547589"/>
            <a:ext cx="7106403" cy="115212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 bwMode="auto">
          <a:xfrm>
            <a:off x="3384128" y="2699717"/>
            <a:ext cx="576064" cy="1728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3492048" y="1439702"/>
            <a:ext cx="288000" cy="1944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4104208" y="2987749"/>
            <a:ext cx="4824536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Check whether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length of </a:t>
            </a:r>
            <a:b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shortest path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is ≤T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159992" y="3491805"/>
            <a:ext cx="5544616" cy="187220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Quadratic in network </a:t>
            </a:r>
            <a:b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size (all pair of nodes), </a:t>
            </a:r>
            <a:b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not scalable</a:t>
            </a: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!</a:t>
            </a:r>
            <a:endParaRPr lang="en-US" sz="3600" b="1" kern="0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89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14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Neighborhood vs. P(ti ≤ T)</a:t>
            </a:r>
            <a:endParaRPr lang="en-US" dirty="0">
              <a:latin typeface="Calibri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 bwMode="auto">
          <a:xfrm>
            <a:off x="503808" y="1646237"/>
            <a:ext cx="9082087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It is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difficult to scale exact influence estimation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to networks with million of nodes.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32" y="2843733"/>
            <a:ext cx="4053362" cy="2448272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03809" y="2989432"/>
            <a:ext cx="468052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Key fact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 No need to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calculate each P(t</a:t>
            </a:r>
            <a:r>
              <a:rPr lang="en-US" sz="36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≤ T)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separately.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85688" y="5392857"/>
            <a:ext cx="7839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only care about neighborhood!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6" y="6033789"/>
            <a:ext cx="35052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096" y="6177805"/>
            <a:ext cx="2438400" cy="609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2232000" y="4643933"/>
            <a:ext cx="792088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Left-Up Arrow 5"/>
          <p:cNvSpPr/>
          <p:nvPr/>
        </p:nvSpPr>
        <p:spPr bwMode="auto">
          <a:xfrm>
            <a:off x="7056536" y="5508029"/>
            <a:ext cx="936104" cy="122413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20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Cohen’s neighborhood estimation</a:t>
            </a:r>
            <a:endParaRPr lang="en-US" dirty="0">
              <a:latin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31800" y="1619597"/>
            <a:ext cx="9433048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Key fact:</a:t>
            </a: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Given a set of 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</a:t>
            </a: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i.i.d. random variables 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X </a:t>
            </a: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~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2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</a:t>
            </a:r>
            <a:r>
              <a:rPr lang="en-US" sz="3200" b="1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-x</a:t>
            </a: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the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minimum is distributed as X* </a:t>
            </a:r>
            <a:r>
              <a:rPr lang="en-US" sz="2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~</a:t>
            </a:r>
            <a:r>
              <a:rPr lang="en-US" sz="32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ne</a:t>
            </a:r>
            <a:r>
              <a:rPr lang="en-US" sz="3200" b="1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-</a:t>
            </a:r>
            <a:r>
              <a:rPr lang="en-US" sz="3200" b="1" kern="0" baseline="30000" dirty="0" err="1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nx</a:t>
            </a:r>
            <a:r>
              <a:rPr lang="en-US" sz="3200" b="1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3200" b="1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8" y="2542349"/>
            <a:ext cx="7200800" cy="2317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496" y="4968551"/>
            <a:ext cx="2760618" cy="648072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47824" y="5049414"/>
            <a:ext cx="72008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Draw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sets of i.i.d. random labels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647823" y="5625478"/>
            <a:ext cx="9432801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2. Find the minimum label                 at a distance ≤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by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using Cohen’s algorithm.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304" y="5566903"/>
            <a:ext cx="1224136" cy="5537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312" y="6444133"/>
            <a:ext cx="3672408" cy="707044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47825" y="6541546"/>
            <a:ext cx="5976664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3. The neighborhood size is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2159992" y="3491805"/>
            <a:ext cx="5904656" cy="187220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The estimator is </a:t>
            </a: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unbiased </a:t>
            </a:r>
            <a:r>
              <a:rPr lang="x-none" sz="3600" kern="0" dirty="0" smtClean="0">
                <a:latin typeface="Calibri" charset="0"/>
                <a:ea typeface="DejaVu Sans" charset="0"/>
                <a:cs typeface="DejaVu Sans" charset="0"/>
              </a:rPr>
              <a:t>and with </a:t>
            </a:r>
            <a:r>
              <a:rPr lang="x-none" sz="3600" b="1" kern="0" dirty="0" smtClean="0">
                <a:latin typeface="Calibri" charset="0"/>
                <a:ea typeface="DejaVu Sans" charset="0"/>
                <a:cs typeface="DejaVu Sans" charset="0"/>
              </a:rPr>
              <a:t>variance O(1/(m-2))</a:t>
            </a:r>
            <a:endParaRPr lang="en-US" sz="3600" b="1" kern="0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76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Cohen’s least label list</a:t>
            </a:r>
            <a:endParaRPr lang="en-US" dirty="0">
              <a:latin typeface="Calibri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03808" y="1619597"/>
            <a:ext cx="9432801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To find the minimum label                 at distance ≤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efficiently: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89" y="1561022"/>
            <a:ext cx="1224136" cy="55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" y="3756099"/>
            <a:ext cx="10080625" cy="26533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1079624" y="6524996"/>
            <a:ext cx="81369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087736" y="6597004"/>
            <a:ext cx="5904656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Increasing distance, decreasing label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03808" y="2699717"/>
            <a:ext cx="9432801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Cohen [‘97] invented a smart algorithm to generate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 </a:t>
            </a:r>
            <a:r>
              <a:rPr lang="en-US" sz="3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label-list structure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per node:</a:t>
            </a:r>
            <a:endParaRPr kumimoji="0" lang="en-US" sz="3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8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Multiple sources</a:t>
            </a:r>
            <a:endParaRPr lang="en-US" dirty="0">
              <a:latin typeface="Calibri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03809" y="1835621"/>
            <a:ext cx="34563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Multiple sources:</a:t>
            </a:r>
            <a:endParaRPr kumimoji="0" lang="en-US" sz="36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0" y="2987749"/>
            <a:ext cx="4608512" cy="3693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192" y="1691605"/>
            <a:ext cx="4318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0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2995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18</a:t>
            </a:fld>
            <a:endParaRPr lang="fi-FI" dirty="0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 How good is the approximation?</a:t>
            </a:r>
            <a:endParaRPr lang="en-US" dirty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2653"/>
            <a:ext cx="10080625" cy="3579352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31800" y="5508029"/>
            <a:ext cx="9432801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Not only 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 guarantees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but it also 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works well in practice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31800" y="6613554"/>
            <a:ext cx="9648825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Accuracy does not depend on the network structure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3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42FA5-FACE-DD48-AEFA-D9ABFC4E22D0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68313" y="295275"/>
            <a:ext cx="90709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kern="0" dirty="0" smtClean="0">
                <a:latin typeface="Calibri"/>
              </a:rPr>
              <a:t> How scalable is the algorithm?</a:t>
            </a:r>
            <a:endParaRPr lang="en-US" kern="0" dirty="0">
              <a:latin typeface="Calibri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2" y="1919243"/>
            <a:ext cx="9144000" cy="26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81632" y="4728554"/>
            <a:ext cx="5715000" cy="2003611"/>
            <a:chOff x="457200" y="5916621"/>
            <a:chExt cx="3257311" cy="2003611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1958066" y="4415755"/>
              <a:ext cx="255579" cy="3257311"/>
            </a:xfrm>
            <a:prstGeom prst="rightBrace">
              <a:avLst>
                <a:gd name="adj1" fmla="val 90369"/>
                <a:gd name="adj2" fmla="val 4971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7008" y="6174483"/>
              <a:ext cx="2125593" cy="1745749"/>
            </a:xfrm>
            <a:prstGeom prst="rect">
              <a:avLst/>
            </a:prstGeom>
          </p:spPr>
          <p:txBody>
            <a:bodyPr wrap="none" lIns="82945" tIns="41473" rIns="82945" bIns="41473">
              <a:spAutoFit/>
            </a:bodyPr>
            <a:lstStyle/>
            <a:p>
              <a:pPr algn="ctr"/>
              <a:r>
                <a:rPr lang="en-US" sz="2800" dirty="0" smtClean="0">
                  <a:latin typeface="Calibri" charset="0"/>
                </a:rPr>
                <a:t> Small networks</a:t>
              </a:r>
            </a:p>
            <a:p>
              <a:pPr marL="0" lvl="1" algn="ctr"/>
              <a:r>
                <a:rPr lang="en-US" sz="2800" dirty="0"/>
                <a:t>128 nodes, 320 edges</a:t>
              </a:r>
            </a:p>
            <a:p>
              <a:endParaRPr lang="en-US" sz="2800" dirty="0"/>
            </a:p>
            <a:p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77632" y="4728554"/>
            <a:ext cx="2514602" cy="988290"/>
            <a:chOff x="457200" y="5916621"/>
            <a:chExt cx="3257311" cy="988290"/>
          </a:xfrm>
        </p:grpSpPr>
        <p:sp>
          <p:nvSpPr>
            <p:cNvPr id="9" name="Right Brace 8"/>
            <p:cNvSpPr/>
            <p:nvPr/>
          </p:nvSpPr>
          <p:spPr bwMode="auto">
            <a:xfrm rot="5400000">
              <a:off x="1958066" y="4415755"/>
              <a:ext cx="255579" cy="3257311"/>
            </a:xfrm>
            <a:prstGeom prst="rightBrace">
              <a:avLst>
                <a:gd name="adj1" fmla="val 90369"/>
                <a:gd name="adj2" fmla="val 4971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7849" y="6113269"/>
              <a:ext cx="3099117" cy="791642"/>
            </a:xfrm>
            <a:prstGeom prst="rect">
              <a:avLst/>
            </a:prstGeom>
          </p:spPr>
          <p:txBody>
            <a:bodyPr wrap="none" lIns="82945" tIns="41473" rIns="82945" bIns="41473">
              <a:spAutoFit/>
            </a:bodyPr>
            <a:lstStyle/>
            <a:p>
              <a:r>
                <a:rPr lang="en-US" sz="2800" dirty="0" smtClean="0">
                  <a:latin typeface="Calibri" charset="0"/>
                </a:rPr>
                <a:t>1 million nodes</a:t>
              </a:r>
              <a:endParaRPr lang="en-US" sz="2800" dirty="0"/>
            </a:p>
            <a:p>
              <a:endParaRPr lang="en-US" dirty="0"/>
            </a:p>
          </p:txBody>
        </p:sp>
      </p:grp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431800" y="5997672"/>
            <a:ext cx="9432801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lvl="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defRPr/>
            </a:pP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Readily scale up to realistic networks with </a:t>
            </a:r>
            <a:r>
              <a:rPr lang="en-US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millions of nodes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355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What is all about?</a:t>
            </a:r>
            <a:endParaRPr lang="en-US" dirty="0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3888" y="1691605"/>
            <a:ext cx="4104456" cy="14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/>
              </a:rPr>
              <a:t>Stochastic processes </a:t>
            </a:r>
            <a:br>
              <a:rPr lang="en-US" sz="3200" b="1" dirty="0" smtClean="0">
                <a:latin typeface="Calibri"/>
              </a:rPr>
            </a:br>
            <a:r>
              <a:rPr lang="en-US" sz="3200" dirty="0" smtClean="0">
                <a:latin typeface="Calibri"/>
              </a:rPr>
              <a:t>over a </a:t>
            </a:r>
            <a:br>
              <a:rPr lang="en-US" sz="3200" dirty="0" smtClean="0">
                <a:latin typeface="Calibri"/>
              </a:rPr>
            </a:br>
            <a:r>
              <a:rPr lang="en-US" sz="3200" b="1" dirty="0" smtClean="0">
                <a:latin typeface="Calibri"/>
              </a:rPr>
              <a:t>large networks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547589"/>
            <a:ext cx="1835349" cy="170071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75816" y="4067869"/>
            <a:ext cx="381642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Information Diffusion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75816" y="5652045"/>
            <a:ext cx="429654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Social </a:t>
            </a:r>
            <a:br>
              <a:rPr lang="en-US" sz="3200" b="1" dirty="0" smtClean="0">
                <a:latin typeface="Calibri" charset="0"/>
              </a:rPr>
            </a:br>
            <a:r>
              <a:rPr lang="en-US" sz="3200" b="1" dirty="0" smtClean="0">
                <a:latin typeface="Calibri" charset="0"/>
              </a:rPr>
              <a:t>Activity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808" y="4931965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Basic Cascade Model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Cascades as Point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808" y="6444133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Cascades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Activity as Hawkes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808" y="3491805"/>
            <a:ext cx="2160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rgbClr val="FF6600"/>
                </a:solidFill>
                <a:latin typeface="Calibri"/>
              </a:rPr>
              <a:t>Part I: Models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44368" y="3491805"/>
            <a:ext cx="3960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chemeClr val="accent2"/>
                </a:solidFill>
                <a:latin typeface="Calibri"/>
              </a:rPr>
              <a:t>Part II: Learning Methods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4464248" y="4067869"/>
            <a:ext cx="460851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Influence Maximization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72360" y="4499917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Submodular Optimization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Scalable Algorithm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 bwMode="auto">
          <a:xfrm>
            <a:off x="4824288" y="5147989"/>
            <a:ext cx="429654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Source Localization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16376" y="558003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Maximum likelihood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Estimation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 bwMode="auto">
          <a:xfrm>
            <a:off x="6192440" y="6228109"/>
            <a:ext cx="295232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Activity Shaping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2320" y="6660157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Influence Max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Convex Opt. Framework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59792" y="3491805"/>
            <a:ext cx="4320480" cy="396044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96296" y="3491805"/>
            <a:ext cx="4464496" cy="39604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91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20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</a:t>
            </a:r>
            <a:endParaRPr lang="en-US" dirty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5816" y="1907629"/>
            <a:ext cx="8640960" cy="1163395"/>
            <a:chOff x="575816" y="1907629"/>
            <a:chExt cx="8640960" cy="1163395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 bwMode="auto">
            <a:xfrm>
              <a:off x="575816" y="1907629"/>
              <a:ext cx="4608512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Influence Maximization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56336" y="1979637"/>
              <a:ext cx="3960440" cy="1008112"/>
              <a:chOff x="5256336" y="1835621"/>
              <a:chExt cx="3960440" cy="1008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544368" y="1907629"/>
                <a:ext cx="3672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Exact &amp; Approx. Estimation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  <a:p>
                <a:pPr algn="ctr"/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Approx. Maximization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1" name="Freeform 506"/>
              <p:cNvSpPr>
                <a:spLocks noEditPoints="1"/>
              </p:cNvSpPr>
              <p:nvPr/>
            </p:nvSpPr>
            <p:spPr bwMode="auto">
              <a:xfrm>
                <a:off x="5256336" y="1835621"/>
                <a:ext cx="3960440" cy="1008112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5816" y="3563813"/>
            <a:ext cx="8712968" cy="1202096"/>
            <a:chOff x="575816" y="3563813"/>
            <a:chExt cx="8712968" cy="1202096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575816" y="3846211"/>
              <a:ext cx="4296544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Source Localization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2360" y="3740928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Maximum likelihood</a:t>
              </a:r>
            </a:p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Estimation</a:t>
              </a:r>
              <a:endParaRPr lang="en-US" sz="2400" dirty="0" smtClean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42" name="Freeform 506"/>
            <p:cNvSpPr>
              <a:spLocks noEditPoints="1"/>
            </p:cNvSpPr>
            <p:nvPr/>
          </p:nvSpPr>
          <p:spPr bwMode="auto">
            <a:xfrm>
              <a:off x="5112320" y="3563813"/>
              <a:ext cx="4176464" cy="1202096"/>
            </a:xfrm>
            <a:custGeom>
              <a:avLst/>
              <a:gdLst>
                <a:gd name="T0" fmla="*/ 56 w 581"/>
                <a:gd name="T1" fmla="*/ 16 h 372"/>
                <a:gd name="T2" fmla="*/ 561 w 581"/>
                <a:gd name="T3" fmla="*/ 179 h 372"/>
                <a:gd name="T4" fmla="*/ 564 w 581"/>
                <a:gd name="T5" fmla="*/ 156 h 372"/>
                <a:gd name="T6" fmla="*/ 576 w 581"/>
                <a:gd name="T7" fmla="*/ 203 h 372"/>
                <a:gd name="T8" fmla="*/ 29 w 581"/>
                <a:gd name="T9" fmla="*/ 35 h 372"/>
                <a:gd name="T10" fmla="*/ 253 w 581"/>
                <a:gd name="T11" fmla="*/ 367 h 372"/>
                <a:gd name="T12" fmla="*/ 452 w 581"/>
                <a:gd name="T13" fmla="*/ 365 h 372"/>
                <a:gd name="T14" fmla="*/ 559 w 581"/>
                <a:gd name="T15" fmla="*/ 350 h 372"/>
                <a:gd name="T16" fmla="*/ 574 w 581"/>
                <a:gd name="T17" fmla="*/ 217 h 372"/>
                <a:gd name="T18" fmla="*/ 571 w 581"/>
                <a:gd name="T19" fmla="*/ 31 h 372"/>
                <a:gd name="T20" fmla="*/ 542 w 581"/>
                <a:gd name="T21" fmla="*/ 7 h 372"/>
                <a:gd name="T22" fmla="*/ 264 w 581"/>
                <a:gd name="T23" fmla="*/ 8 h 372"/>
                <a:gd name="T24" fmla="*/ 82 w 581"/>
                <a:gd name="T25" fmla="*/ 12 h 372"/>
                <a:gd name="T26" fmla="*/ 66 w 581"/>
                <a:gd name="T27" fmla="*/ 16 h 372"/>
                <a:gd name="T28" fmla="*/ 80 w 581"/>
                <a:gd name="T29" fmla="*/ 15 h 372"/>
                <a:gd name="T30" fmla="*/ 149 w 581"/>
                <a:gd name="T31" fmla="*/ 13 h 372"/>
                <a:gd name="T32" fmla="*/ 366 w 581"/>
                <a:gd name="T33" fmla="*/ 15 h 372"/>
                <a:gd name="T34" fmla="*/ 452 w 581"/>
                <a:gd name="T35" fmla="*/ 17 h 372"/>
                <a:gd name="T36" fmla="*/ 562 w 581"/>
                <a:gd name="T37" fmla="*/ 47 h 372"/>
                <a:gd name="T38" fmla="*/ 565 w 581"/>
                <a:gd name="T39" fmla="*/ 111 h 372"/>
                <a:gd name="T40" fmla="*/ 560 w 581"/>
                <a:gd name="T41" fmla="*/ 209 h 372"/>
                <a:gd name="T42" fmla="*/ 553 w 581"/>
                <a:gd name="T43" fmla="*/ 290 h 372"/>
                <a:gd name="T44" fmla="*/ 542 w 581"/>
                <a:gd name="T45" fmla="*/ 338 h 372"/>
                <a:gd name="T46" fmla="*/ 557 w 581"/>
                <a:gd name="T47" fmla="*/ 336 h 372"/>
                <a:gd name="T48" fmla="*/ 555 w 581"/>
                <a:gd name="T49" fmla="*/ 336 h 372"/>
                <a:gd name="T50" fmla="*/ 558 w 581"/>
                <a:gd name="T51" fmla="*/ 336 h 372"/>
                <a:gd name="T52" fmla="*/ 552 w 581"/>
                <a:gd name="T53" fmla="*/ 333 h 372"/>
                <a:gd name="T54" fmla="*/ 554 w 581"/>
                <a:gd name="T55" fmla="*/ 333 h 372"/>
                <a:gd name="T56" fmla="*/ 459 w 581"/>
                <a:gd name="T57" fmla="*/ 344 h 372"/>
                <a:gd name="T58" fmla="*/ 270 w 581"/>
                <a:gd name="T59" fmla="*/ 354 h 372"/>
                <a:gd name="T60" fmla="*/ 149 w 581"/>
                <a:gd name="T61" fmla="*/ 350 h 372"/>
                <a:gd name="T62" fmla="*/ 32 w 581"/>
                <a:gd name="T63" fmla="*/ 335 h 372"/>
                <a:gd name="T64" fmla="*/ 14 w 581"/>
                <a:gd name="T65" fmla="*/ 222 h 372"/>
                <a:gd name="T66" fmla="*/ 30 w 581"/>
                <a:gd name="T67" fmla="*/ 94 h 372"/>
                <a:gd name="T68" fmla="*/ 30 w 581"/>
                <a:gd name="T69" fmla="*/ 36 h 372"/>
                <a:gd name="T70" fmla="*/ 10 w 581"/>
                <a:gd name="T71" fmla="*/ 136 h 372"/>
                <a:gd name="T72" fmla="*/ 1 w 581"/>
                <a:gd name="T73" fmla="*/ 273 h 372"/>
                <a:gd name="T74" fmla="*/ 30 w 581"/>
                <a:gd name="T75" fmla="*/ 354 h 372"/>
                <a:gd name="T76" fmla="*/ 333 w 581"/>
                <a:gd name="T77" fmla="*/ 3 h 372"/>
                <a:gd name="T78" fmla="*/ 220 w 581"/>
                <a:gd name="T79" fmla="*/ 366 h 372"/>
                <a:gd name="T80" fmla="*/ 572 w 581"/>
                <a:gd name="T81" fmla="*/ 248 h 372"/>
                <a:gd name="T82" fmla="*/ 338 w 581"/>
                <a:gd name="T83" fmla="*/ 362 h 372"/>
                <a:gd name="T84" fmla="*/ 577 w 581"/>
                <a:gd name="T85" fmla="*/ 130 h 372"/>
                <a:gd name="T86" fmla="*/ 555 w 581"/>
                <a:gd name="T87" fmla="*/ 11 h 372"/>
                <a:gd name="T88" fmla="*/ 569 w 581"/>
                <a:gd name="T89" fmla="*/ 29 h 372"/>
                <a:gd name="T90" fmla="*/ 318 w 581"/>
                <a:gd name="T91" fmla="*/ 9 h 372"/>
                <a:gd name="T92" fmla="*/ 438 w 581"/>
                <a:gd name="T93" fmla="*/ 7 h 372"/>
                <a:gd name="T94" fmla="*/ 566 w 581"/>
                <a:gd name="T95" fmla="*/ 49 h 372"/>
                <a:gd name="T96" fmla="*/ 564 w 581"/>
                <a:gd name="T97" fmla="*/ 283 h 372"/>
                <a:gd name="T98" fmla="*/ 140 w 581"/>
                <a:gd name="T99" fmla="*/ 353 h 372"/>
                <a:gd name="T100" fmla="*/ 16 w 581"/>
                <a:gd name="T101" fmla="*/ 211 h 372"/>
                <a:gd name="T102" fmla="*/ 21 w 581"/>
                <a:gd name="T103" fmla="*/ 146 h 372"/>
                <a:gd name="T104" fmla="*/ 14 w 581"/>
                <a:gd name="T105" fmla="*/ 189 h 372"/>
                <a:gd name="T106" fmla="*/ 93 w 581"/>
                <a:gd name="T107" fmla="*/ 353 h 372"/>
                <a:gd name="T108" fmla="*/ 251 w 581"/>
                <a:gd name="T109" fmla="*/ 361 h 372"/>
                <a:gd name="T110" fmla="*/ 153 w 581"/>
                <a:gd name="T111" fmla="*/ 361 h 372"/>
                <a:gd name="T112" fmla="*/ 200 w 581"/>
                <a:gd name="T113" fmla="*/ 364 h 372"/>
                <a:gd name="T114" fmla="*/ 18 w 581"/>
                <a:gd name="T115" fmla="*/ 239 h 372"/>
                <a:gd name="T116" fmla="*/ 110 w 581"/>
                <a:gd name="T117" fmla="*/ 15 h 372"/>
                <a:gd name="T118" fmla="*/ 220 w 581"/>
                <a:gd name="T119" fmla="*/ 12 h 372"/>
                <a:gd name="T120" fmla="*/ 518 w 581"/>
                <a:gd name="T121" fmla="*/ 18 h 372"/>
                <a:gd name="T122" fmla="*/ 560 w 581"/>
                <a:gd name="T123" fmla="*/ 53 h 372"/>
                <a:gd name="T124" fmla="*/ 17 w 581"/>
                <a:gd name="T125" fmla="*/ 2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372"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6" y="17"/>
                    <a:pt x="56" y="17"/>
                  </a:cubicBezTo>
                  <a:close/>
                  <a:moveTo>
                    <a:pt x="53" y="18"/>
                  </a:moveTo>
                  <a:cubicBezTo>
                    <a:pt x="54" y="18"/>
                    <a:pt x="55" y="18"/>
                    <a:pt x="56" y="17"/>
                  </a:cubicBezTo>
                  <a:cubicBezTo>
                    <a:pt x="55" y="17"/>
                    <a:pt x="53" y="15"/>
                    <a:pt x="53" y="18"/>
                  </a:cubicBezTo>
                  <a:close/>
                  <a:moveTo>
                    <a:pt x="56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4"/>
                    <a:pt x="56" y="13"/>
                    <a:pt x="56" y="12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7" y="15"/>
                  </a:cubicBezTo>
                  <a:lnTo>
                    <a:pt x="56" y="15"/>
                  </a:lnTo>
                  <a:close/>
                  <a:moveTo>
                    <a:pt x="560" y="208"/>
                  </a:moveTo>
                  <a:cubicBezTo>
                    <a:pt x="559" y="207"/>
                    <a:pt x="559" y="206"/>
                    <a:pt x="558" y="207"/>
                  </a:cubicBezTo>
                  <a:lnTo>
                    <a:pt x="560" y="208"/>
                  </a:lnTo>
                  <a:close/>
                  <a:moveTo>
                    <a:pt x="562" y="241"/>
                  </a:moveTo>
                  <a:cubicBezTo>
                    <a:pt x="562" y="244"/>
                    <a:pt x="562" y="246"/>
                    <a:pt x="562" y="248"/>
                  </a:cubicBezTo>
                  <a:cubicBezTo>
                    <a:pt x="562" y="246"/>
                    <a:pt x="562" y="244"/>
                    <a:pt x="562" y="241"/>
                  </a:cubicBezTo>
                  <a:close/>
                  <a:moveTo>
                    <a:pt x="561" y="179"/>
                  </a:moveTo>
                  <a:cubicBezTo>
                    <a:pt x="561" y="185"/>
                    <a:pt x="561" y="185"/>
                    <a:pt x="561" y="185"/>
                  </a:cubicBezTo>
                  <a:cubicBezTo>
                    <a:pt x="561" y="183"/>
                    <a:pt x="561" y="181"/>
                    <a:pt x="561" y="179"/>
                  </a:cubicBezTo>
                  <a:close/>
                  <a:moveTo>
                    <a:pt x="358" y="13"/>
                  </a:moveTo>
                  <a:cubicBezTo>
                    <a:pt x="344" y="15"/>
                    <a:pt x="344" y="15"/>
                    <a:pt x="344" y="15"/>
                  </a:cubicBezTo>
                  <a:cubicBezTo>
                    <a:pt x="354" y="16"/>
                    <a:pt x="355" y="14"/>
                    <a:pt x="358" y="13"/>
                  </a:cubicBezTo>
                  <a:close/>
                  <a:moveTo>
                    <a:pt x="507" y="359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4" y="358"/>
                    <a:pt x="503" y="359"/>
                    <a:pt x="507" y="359"/>
                  </a:cubicBezTo>
                  <a:close/>
                  <a:moveTo>
                    <a:pt x="574" y="250"/>
                  </a:moveTo>
                  <a:cubicBezTo>
                    <a:pt x="574" y="250"/>
                    <a:pt x="574" y="250"/>
                    <a:pt x="573" y="251"/>
                  </a:cubicBezTo>
                  <a:cubicBezTo>
                    <a:pt x="573" y="252"/>
                    <a:pt x="573" y="252"/>
                    <a:pt x="573" y="252"/>
                  </a:cubicBezTo>
                  <a:lnTo>
                    <a:pt x="574" y="250"/>
                  </a:lnTo>
                  <a:close/>
                  <a:moveTo>
                    <a:pt x="564" y="156"/>
                  </a:moveTo>
                  <a:cubicBezTo>
                    <a:pt x="564" y="156"/>
                    <a:pt x="564" y="156"/>
                    <a:pt x="564" y="156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3"/>
                    <a:pt x="563" y="155"/>
                    <a:pt x="564" y="156"/>
                  </a:cubicBezTo>
                  <a:close/>
                  <a:moveTo>
                    <a:pt x="461" y="363"/>
                  </a:moveTo>
                  <a:cubicBezTo>
                    <a:pt x="459" y="364"/>
                    <a:pt x="457" y="364"/>
                    <a:pt x="455" y="365"/>
                  </a:cubicBezTo>
                  <a:cubicBezTo>
                    <a:pt x="460" y="365"/>
                    <a:pt x="462" y="364"/>
                    <a:pt x="461" y="363"/>
                  </a:cubicBezTo>
                  <a:close/>
                  <a:moveTo>
                    <a:pt x="562" y="249"/>
                  </a:moveTo>
                  <a:cubicBezTo>
                    <a:pt x="562" y="249"/>
                    <a:pt x="562" y="249"/>
                    <a:pt x="562" y="249"/>
                  </a:cubicBezTo>
                  <a:cubicBezTo>
                    <a:pt x="562" y="248"/>
                    <a:pt x="562" y="248"/>
                    <a:pt x="562" y="248"/>
                  </a:cubicBezTo>
                  <a:lnTo>
                    <a:pt x="562" y="249"/>
                  </a:lnTo>
                  <a:close/>
                  <a:moveTo>
                    <a:pt x="576" y="203"/>
                  </a:moveTo>
                  <a:cubicBezTo>
                    <a:pt x="576" y="210"/>
                    <a:pt x="576" y="210"/>
                    <a:pt x="576" y="210"/>
                  </a:cubicBezTo>
                  <a:cubicBezTo>
                    <a:pt x="576" y="207"/>
                    <a:pt x="576" y="204"/>
                    <a:pt x="576" y="203"/>
                  </a:cubicBezTo>
                  <a:close/>
                  <a:moveTo>
                    <a:pt x="358" y="13"/>
                  </a:move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59" y="13"/>
                    <a:pt x="358" y="13"/>
                  </a:cubicBezTo>
                  <a:close/>
                  <a:moveTo>
                    <a:pt x="70" y="18"/>
                  </a:moveTo>
                  <a:cubicBezTo>
                    <a:pt x="74" y="18"/>
                    <a:pt x="75" y="17"/>
                    <a:pt x="76" y="17"/>
                  </a:cubicBezTo>
                  <a:cubicBezTo>
                    <a:pt x="74" y="17"/>
                    <a:pt x="71" y="17"/>
                    <a:pt x="70" y="18"/>
                  </a:cubicBezTo>
                  <a:close/>
                  <a:moveTo>
                    <a:pt x="29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29" y="35"/>
                    <a:pt x="29" y="35"/>
                  </a:cubicBezTo>
                  <a:close/>
                  <a:moveTo>
                    <a:pt x="19" y="209"/>
                  </a:moveTo>
                  <a:cubicBezTo>
                    <a:pt x="19" y="210"/>
                    <a:pt x="19" y="211"/>
                    <a:pt x="19" y="211"/>
                  </a:cubicBezTo>
                  <a:cubicBezTo>
                    <a:pt x="20" y="210"/>
                    <a:pt x="19" y="209"/>
                    <a:pt x="19" y="209"/>
                  </a:cubicBezTo>
                  <a:close/>
                  <a:moveTo>
                    <a:pt x="44" y="359"/>
                  </a:moveTo>
                  <a:cubicBezTo>
                    <a:pt x="54" y="361"/>
                    <a:pt x="65" y="361"/>
                    <a:pt x="75" y="362"/>
                  </a:cubicBezTo>
                  <a:cubicBezTo>
                    <a:pt x="76" y="363"/>
                    <a:pt x="89" y="364"/>
                    <a:pt x="79" y="364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138" y="371"/>
                    <a:pt x="179" y="364"/>
                    <a:pt x="226" y="369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58" y="368"/>
                    <a:pt x="259" y="370"/>
                    <a:pt x="267" y="370"/>
                  </a:cubicBezTo>
                  <a:cubicBezTo>
                    <a:pt x="263" y="368"/>
                    <a:pt x="283" y="370"/>
                    <a:pt x="288" y="368"/>
                  </a:cubicBezTo>
                  <a:cubicBezTo>
                    <a:pt x="295" y="369"/>
                    <a:pt x="288" y="370"/>
                    <a:pt x="286" y="370"/>
                  </a:cubicBezTo>
                  <a:cubicBezTo>
                    <a:pt x="313" y="372"/>
                    <a:pt x="334" y="369"/>
                    <a:pt x="363" y="369"/>
                  </a:cubicBezTo>
                  <a:cubicBezTo>
                    <a:pt x="334" y="367"/>
                    <a:pt x="334" y="368"/>
                    <a:pt x="314" y="367"/>
                  </a:cubicBezTo>
                  <a:cubicBezTo>
                    <a:pt x="337" y="365"/>
                    <a:pt x="341" y="367"/>
                    <a:pt x="366" y="366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68" y="370"/>
                    <a:pt x="393" y="365"/>
                    <a:pt x="397" y="368"/>
                  </a:cubicBezTo>
                  <a:cubicBezTo>
                    <a:pt x="412" y="367"/>
                    <a:pt x="425" y="363"/>
                    <a:pt x="443" y="363"/>
                  </a:cubicBezTo>
                  <a:cubicBezTo>
                    <a:pt x="435" y="366"/>
                    <a:pt x="435" y="366"/>
                    <a:pt x="435" y="366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3"/>
                    <a:pt x="452" y="363"/>
                    <a:pt x="452" y="363"/>
                  </a:cubicBezTo>
                  <a:cubicBezTo>
                    <a:pt x="457" y="363"/>
                    <a:pt x="460" y="363"/>
                    <a:pt x="461" y="363"/>
                  </a:cubicBezTo>
                  <a:cubicBezTo>
                    <a:pt x="472" y="360"/>
                    <a:pt x="488" y="360"/>
                    <a:pt x="504" y="357"/>
                  </a:cubicBezTo>
                  <a:cubicBezTo>
                    <a:pt x="505" y="358"/>
                    <a:pt x="505" y="358"/>
                    <a:pt x="505" y="358"/>
                  </a:cubicBezTo>
                  <a:cubicBezTo>
                    <a:pt x="507" y="358"/>
                    <a:pt x="508" y="357"/>
                    <a:pt x="509" y="357"/>
                  </a:cubicBezTo>
                  <a:cubicBezTo>
                    <a:pt x="512" y="358"/>
                    <a:pt x="524" y="356"/>
                    <a:pt x="525" y="358"/>
                  </a:cubicBezTo>
                  <a:cubicBezTo>
                    <a:pt x="520" y="359"/>
                    <a:pt x="509" y="361"/>
                    <a:pt x="509" y="360"/>
                  </a:cubicBezTo>
                  <a:cubicBezTo>
                    <a:pt x="497" y="363"/>
                    <a:pt x="525" y="359"/>
                    <a:pt x="534" y="358"/>
                  </a:cubicBezTo>
                  <a:cubicBezTo>
                    <a:pt x="524" y="358"/>
                    <a:pt x="536" y="357"/>
                    <a:pt x="541" y="355"/>
                  </a:cubicBezTo>
                  <a:cubicBezTo>
                    <a:pt x="542" y="355"/>
                    <a:pt x="541" y="356"/>
                    <a:pt x="540" y="356"/>
                  </a:cubicBezTo>
                  <a:cubicBezTo>
                    <a:pt x="548" y="355"/>
                    <a:pt x="553" y="353"/>
                    <a:pt x="559" y="350"/>
                  </a:cubicBezTo>
                  <a:cubicBezTo>
                    <a:pt x="561" y="349"/>
                    <a:pt x="562" y="349"/>
                    <a:pt x="564" y="347"/>
                  </a:cubicBezTo>
                  <a:cubicBezTo>
                    <a:pt x="565" y="346"/>
                    <a:pt x="567" y="345"/>
                    <a:pt x="568" y="342"/>
                  </a:cubicBezTo>
                  <a:cubicBezTo>
                    <a:pt x="569" y="341"/>
                    <a:pt x="570" y="339"/>
                    <a:pt x="570" y="337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70" y="334"/>
                    <a:pt x="571" y="332"/>
                    <a:pt x="572" y="329"/>
                  </a:cubicBezTo>
                  <a:cubicBezTo>
                    <a:pt x="570" y="326"/>
                    <a:pt x="570" y="326"/>
                    <a:pt x="570" y="326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9" y="313"/>
                    <a:pt x="573" y="297"/>
                    <a:pt x="570" y="294"/>
                  </a:cubicBezTo>
                  <a:cubicBezTo>
                    <a:pt x="571" y="280"/>
                    <a:pt x="572" y="296"/>
                    <a:pt x="572" y="291"/>
                  </a:cubicBezTo>
                  <a:cubicBezTo>
                    <a:pt x="573" y="278"/>
                    <a:pt x="571" y="255"/>
                    <a:pt x="573" y="251"/>
                  </a:cubicBezTo>
                  <a:cubicBezTo>
                    <a:pt x="573" y="239"/>
                    <a:pt x="574" y="227"/>
                    <a:pt x="574" y="217"/>
                  </a:cubicBezTo>
                  <a:cubicBezTo>
                    <a:pt x="576" y="217"/>
                    <a:pt x="576" y="217"/>
                    <a:pt x="576" y="217"/>
                  </a:cubicBezTo>
                  <a:cubicBezTo>
                    <a:pt x="576" y="212"/>
                    <a:pt x="575" y="206"/>
                    <a:pt x="576" y="201"/>
                  </a:cubicBezTo>
                  <a:cubicBezTo>
                    <a:pt x="576" y="201"/>
                    <a:pt x="576" y="202"/>
                    <a:pt x="576" y="203"/>
                  </a:cubicBezTo>
                  <a:cubicBezTo>
                    <a:pt x="576" y="184"/>
                    <a:pt x="577" y="169"/>
                    <a:pt x="577" y="153"/>
                  </a:cubicBezTo>
                  <a:cubicBezTo>
                    <a:pt x="578" y="154"/>
                    <a:pt x="579" y="154"/>
                    <a:pt x="579" y="163"/>
                  </a:cubicBezTo>
                  <a:cubicBezTo>
                    <a:pt x="581" y="148"/>
                    <a:pt x="578" y="124"/>
                    <a:pt x="579" y="101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8" y="93"/>
                    <a:pt x="579" y="91"/>
                    <a:pt x="580" y="91"/>
                  </a:cubicBezTo>
                  <a:cubicBezTo>
                    <a:pt x="580" y="80"/>
                    <a:pt x="579" y="68"/>
                    <a:pt x="578" y="57"/>
                  </a:cubicBezTo>
                  <a:cubicBezTo>
                    <a:pt x="577" y="46"/>
                    <a:pt x="575" y="36"/>
                    <a:pt x="571" y="31"/>
                  </a:cubicBezTo>
                  <a:cubicBezTo>
                    <a:pt x="573" y="34"/>
                    <a:pt x="572" y="31"/>
                    <a:pt x="573" y="29"/>
                  </a:cubicBezTo>
                  <a:cubicBezTo>
                    <a:pt x="573" y="27"/>
                    <a:pt x="573" y="26"/>
                    <a:pt x="575" y="33"/>
                  </a:cubicBezTo>
                  <a:cubicBezTo>
                    <a:pt x="574" y="30"/>
                    <a:pt x="573" y="27"/>
                    <a:pt x="572" y="24"/>
                  </a:cubicBezTo>
                  <a:cubicBezTo>
                    <a:pt x="571" y="22"/>
                    <a:pt x="570" y="20"/>
                    <a:pt x="569" y="19"/>
                  </a:cubicBezTo>
                  <a:cubicBezTo>
                    <a:pt x="569" y="18"/>
                    <a:pt x="568" y="17"/>
                    <a:pt x="567" y="16"/>
                  </a:cubicBezTo>
                  <a:cubicBezTo>
                    <a:pt x="566" y="15"/>
                    <a:pt x="566" y="15"/>
                    <a:pt x="565" y="14"/>
                  </a:cubicBezTo>
                  <a:cubicBezTo>
                    <a:pt x="565" y="14"/>
                    <a:pt x="565" y="14"/>
                    <a:pt x="564" y="13"/>
                  </a:cubicBezTo>
                  <a:cubicBezTo>
                    <a:pt x="563" y="13"/>
                    <a:pt x="563" y="13"/>
                    <a:pt x="563" y="13"/>
                  </a:cubicBezTo>
                  <a:cubicBezTo>
                    <a:pt x="561" y="11"/>
                    <a:pt x="559" y="11"/>
                    <a:pt x="557" y="10"/>
                  </a:cubicBezTo>
                  <a:cubicBezTo>
                    <a:pt x="555" y="10"/>
                    <a:pt x="554" y="9"/>
                    <a:pt x="552" y="9"/>
                  </a:cubicBezTo>
                  <a:cubicBezTo>
                    <a:pt x="548" y="8"/>
                    <a:pt x="545" y="8"/>
                    <a:pt x="542" y="7"/>
                  </a:cubicBezTo>
                  <a:cubicBezTo>
                    <a:pt x="529" y="6"/>
                    <a:pt x="516" y="5"/>
                    <a:pt x="504" y="4"/>
                  </a:cubicBezTo>
                  <a:cubicBezTo>
                    <a:pt x="504" y="5"/>
                    <a:pt x="504" y="5"/>
                    <a:pt x="504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3" y="5"/>
                    <a:pt x="493" y="5"/>
                    <a:pt x="493" y="5"/>
                  </a:cubicBezTo>
                  <a:cubicBezTo>
                    <a:pt x="500" y="4"/>
                    <a:pt x="500" y="4"/>
                    <a:pt x="500" y="4"/>
                  </a:cubicBezTo>
                  <a:cubicBezTo>
                    <a:pt x="491" y="4"/>
                    <a:pt x="482" y="4"/>
                    <a:pt x="474" y="5"/>
                  </a:cubicBezTo>
                  <a:cubicBezTo>
                    <a:pt x="472" y="4"/>
                    <a:pt x="470" y="3"/>
                    <a:pt x="464" y="2"/>
                  </a:cubicBezTo>
                  <a:cubicBezTo>
                    <a:pt x="464" y="4"/>
                    <a:pt x="436" y="0"/>
                    <a:pt x="424" y="2"/>
                  </a:cubicBezTo>
                  <a:cubicBezTo>
                    <a:pt x="423" y="1"/>
                    <a:pt x="429" y="2"/>
                    <a:pt x="425" y="1"/>
                  </a:cubicBezTo>
                  <a:cubicBezTo>
                    <a:pt x="395" y="1"/>
                    <a:pt x="351" y="3"/>
                    <a:pt x="316" y="2"/>
                  </a:cubicBezTo>
                  <a:cubicBezTo>
                    <a:pt x="313" y="6"/>
                    <a:pt x="283" y="6"/>
                    <a:pt x="264" y="8"/>
                  </a:cubicBezTo>
                  <a:cubicBezTo>
                    <a:pt x="259" y="6"/>
                    <a:pt x="275" y="7"/>
                    <a:pt x="280" y="5"/>
                  </a:cubicBezTo>
                  <a:cubicBezTo>
                    <a:pt x="269" y="5"/>
                    <a:pt x="277" y="2"/>
                    <a:pt x="258" y="4"/>
                  </a:cubicBezTo>
                  <a:cubicBezTo>
                    <a:pt x="259" y="4"/>
                    <a:pt x="258" y="3"/>
                    <a:pt x="262" y="3"/>
                  </a:cubicBezTo>
                  <a:cubicBezTo>
                    <a:pt x="252" y="3"/>
                    <a:pt x="265" y="6"/>
                    <a:pt x="248" y="6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04" y="6"/>
                    <a:pt x="174" y="8"/>
                    <a:pt x="145" y="7"/>
                  </a:cubicBezTo>
                  <a:cubicBezTo>
                    <a:pt x="143" y="8"/>
                    <a:pt x="144" y="9"/>
                    <a:pt x="148" y="9"/>
                  </a:cubicBezTo>
                  <a:cubicBezTo>
                    <a:pt x="134" y="9"/>
                    <a:pt x="118" y="12"/>
                    <a:pt x="10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5" y="10"/>
                    <a:pt x="89" y="11"/>
                    <a:pt x="82" y="12"/>
                  </a:cubicBezTo>
                  <a:cubicBezTo>
                    <a:pt x="79" y="12"/>
                    <a:pt x="75" y="13"/>
                    <a:pt x="71" y="13"/>
                  </a:cubicBezTo>
                  <a:cubicBezTo>
                    <a:pt x="68" y="14"/>
                    <a:pt x="66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2" y="14"/>
                    <a:pt x="76" y="14"/>
                    <a:pt x="76" y="15"/>
                  </a:cubicBezTo>
                  <a:cubicBezTo>
                    <a:pt x="75" y="16"/>
                    <a:pt x="71" y="16"/>
                    <a:pt x="66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7"/>
                  </a:cubicBezTo>
                  <a:cubicBezTo>
                    <a:pt x="59" y="17"/>
                    <a:pt x="59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3" y="17"/>
                    <a:pt x="64" y="17"/>
                    <a:pt x="67" y="16"/>
                  </a:cubicBezTo>
                  <a:cubicBezTo>
                    <a:pt x="71" y="16"/>
                    <a:pt x="76" y="16"/>
                    <a:pt x="80" y="15"/>
                  </a:cubicBezTo>
                  <a:cubicBezTo>
                    <a:pt x="78" y="16"/>
                    <a:pt x="77" y="16"/>
                    <a:pt x="76" y="17"/>
                  </a:cubicBezTo>
                  <a:cubicBezTo>
                    <a:pt x="83" y="16"/>
                    <a:pt x="93" y="15"/>
                    <a:pt x="104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5" y="12"/>
                    <a:pt x="114" y="14"/>
                    <a:pt x="120" y="13"/>
                  </a:cubicBezTo>
                  <a:cubicBezTo>
                    <a:pt x="119" y="15"/>
                    <a:pt x="110" y="15"/>
                    <a:pt x="119" y="16"/>
                  </a:cubicBezTo>
                  <a:cubicBezTo>
                    <a:pt x="144" y="16"/>
                    <a:pt x="134" y="14"/>
                    <a:pt x="157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60" y="10"/>
                    <a:pt x="166" y="8"/>
                    <a:pt x="177" y="9"/>
                  </a:cubicBezTo>
                  <a:cubicBezTo>
                    <a:pt x="177" y="10"/>
                    <a:pt x="169" y="11"/>
                    <a:pt x="164" y="11"/>
                  </a:cubicBezTo>
                  <a:cubicBezTo>
                    <a:pt x="167" y="12"/>
                    <a:pt x="178" y="9"/>
                    <a:pt x="186" y="10"/>
                  </a:cubicBezTo>
                  <a:cubicBezTo>
                    <a:pt x="179" y="12"/>
                    <a:pt x="161" y="13"/>
                    <a:pt x="149" y="13"/>
                  </a:cubicBezTo>
                  <a:cubicBezTo>
                    <a:pt x="150" y="14"/>
                    <a:pt x="150" y="15"/>
                    <a:pt x="148" y="15"/>
                  </a:cubicBezTo>
                  <a:cubicBezTo>
                    <a:pt x="185" y="13"/>
                    <a:pt x="225" y="9"/>
                    <a:pt x="261" y="10"/>
                  </a:cubicBezTo>
                  <a:cubicBezTo>
                    <a:pt x="242" y="13"/>
                    <a:pt x="269" y="10"/>
                    <a:pt x="265" y="13"/>
                  </a:cubicBezTo>
                  <a:cubicBezTo>
                    <a:pt x="268" y="11"/>
                    <a:pt x="279" y="12"/>
                    <a:pt x="289" y="11"/>
                  </a:cubicBezTo>
                  <a:cubicBezTo>
                    <a:pt x="293" y="13"/>
                    <a:pt x="269" y="13"/>
                    <a:pt x="277" y="14"/>
                  </a:cubicBezTo>
                  <a:cubicBezTo>
                    <a:pt x="296" y="14"/>
                    <a:pt x="322" y="9"/>
                    <a:pt x="347" y="10"/>
                  </a:cubicBezTo>
                  <a:cubicBezTo>
                    <a:pt x="346" y="11"/>
                    <a:pt x="340" y="11"/>
                    <a:pt x="339" y="11"/>
                  </a:cubicBezTo>
                  <a:cubicBezTo>
                    <a:pt x="355" y="11"/>
                    <a:pt x="377" y="6"/>
                    <a:pt x="388" y="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5" y="13"/>
                    <a:pt x="367" y="13"/>
                    <a:pt x="372" y="13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86" y="15"/>
                    <a:pt x="381" y="12"/>
                    <a:pt x="392" y="10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26" y="13"/>
                    <a:pt x="447" y="12"/>
                    <a:pt x="462" y="10"/>
                  </a:cubicBezTo>
                  <a:cubicBezTo>
                    <a:pt x="466" y="10"/>
                    <a:pt x="482" y="10"/>
                    <a:pt x="476" y="12"/>
                  </a:cubicBezTo>
                  <a:cubicBezTo>
                    <a:pt x="464" y="14"/>
                    <a:pt x="459" y="16"/>
                    <a:pt x="437" y="15"/>
                  </a:cubicBezTo>
                  <a:cubicBezTo>
                    <a:pt x="434" y="14"/>
                    <a:pt x="454" y="14"/>
                    <a:pt x="447" y="13"/>
                  </a:cubicBezTo>
                  <a:cubicBezTo>
                    <a:pt x="438" y="14"/>
                    <a:pt x="422" y="12"/>
                    <a:pt x="414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6"/>
                    <a:pt x="428" y="14"/>
                    <a:pt x="424" y="15"/>
                  </a:cubicBezTo>
                  <a:cubicBezTo>
                    <a:pt x="430" y="17"/>
                    <a:pt x="444" y="15"/>
                    <a:pt x="453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71" y="17"/>
                    <a:pt x="468" y="17"/>
                    <a:pt x="487" y="16"/>
                  </a:cubicBezTo>
                  <a:cubicBezTo>
                    <a:pt x="489" y="14"/>
                    <a:pt x="481" y="15"/>
                    <a:pt x="472" y="13"/>
                  </a:cubicBezTo>
                  <a:cubicBezTo>
                    <a:pt x="487" y="14"/>
                    <a:pt x="505" y="13"/>
                    <a:pt x="524" y="14"/>
                  </a:cubicBezTo>
                  <a:cubicBezTo>
                    <a:pt x="533" y="15"/>
                    <a:pt x="542" y="16"/>
                    <a:pt x="550" y="18"/>
                  </a:cubicBezTo>
                  <a:cubicBezTo>
                    <a:pt x="554" y="19"/>
                    <a:pt x="559" y="20"/>
                    <a:pt x="560" y="23"/>
                  </a:cubicBezTo>
                  <a:cubicBezTo>
                    <a:pt x="562" y="27"/>
                    <a:pt x="563" y="31"/>
                    <a:pt x="563" y="35"/>
                  </a:cubicBezTo>
                  <a:cubicBezTo>
                    <a:pt x="561" y="29"/>
                    <a:pt x="558" y="23"/>
                    <a:pt x="555" y="23"/>
                  </a:cubicBezTo>
                  <a:cubicBezTo>
                    <a:pt x="556" y="24"/>
                    <a:pt x="556" y="24"/>
                    <a:pt x="557" y="24"/>
                  </a:cubicBezTo>
                  <a:cubicBezTo>
                    <a:pt x="558" y="25"/>
                    <a:pt x="558" y="26"/>
                    <a:pt x="559" y="28"/>
                  </a:cubicBezTo>
                  <a:cubicBezTo>
                    <a:pt x="560" y="30"/>
                    <a:pt x="561" y="34"/>
                    <a:pt x="562" y="36"/>
                  </a:cubicBezTo>
                  <a:cubicBezTo>
                    <a:pt x="563" y="42"/>
                    <a:pt x="563" y="47"/>
                    <a:pt x="562" y="47"/>
                  </a:cubicBezTo>
                  <a:cubicBezTo>
                    <a:pt x="561" y="40"/>
                    <a:pt x="561" y="39"/>
                    <a:pt x="560" y="38"/>
                  </a:cubicBezTo>
                  <a:cubicBezTo>
                    <a:pt x="560" y="37"/>
                    <a:pt x="559" y="37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2"/>
                    <a:pt x="556" y="28"/>
                    <a:pt x="556" y="31"/>
                  </a:cubicBezTo>
                  <a:cubicBezTo>
                    <a:pt x="558" y="34"/>
                    <a:pt x="560" y="40"/>
                    <a:pt x="561" y="47"/>
                  </a:cubicBezTo>
                  <a:cubicBezTo>
                    <a:pt x="563" y="53"/>
                    <a:pt x="564" y="60"/>
                    <a:pt x="565" y="65"/>
                  </a:cubicBezTo>
                  <a:cubicBezTo>
                    <a:pt x="564" y="60"/>
                    <a:pt x="563" y="70"/>
                    <a:pt x="563" y="72"/>
                  </a:cubicBezTo>
                  <a:cubicBezTo>
                    <a:pt x="564" y="83"/>
                    <a:pt x="564" y="72"/>
                    <a:pt x="565" y="71"/>
                  </a:cubicBezTo>
                  <a:cubicBezTo>
                    <a:pt x="565" y="77"/>
                    <a:pt x="567" y="86"/>
                    <a:pt x="566" y="91"/>
                  </a:cubicBezTo>
                  <a:cubicBezTo>
                    <a:pt x="565" y="99"/>
                    <a:pt x="564" y="81"/>
                    <a:pt x="563" y="78"/>
                  </a:cubicBezTo>
                  <a:cubicBezTo>
                    <a:pt x="564" y="89"/>
                    <a:pt x="565" y="100"/>
                    <a:pt x="565" y="111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6" y="112"/>
                    <a:pt x="566" y="117"/>
                    <a:pt x="565" y="121"/>
                  </a:cubicBezTo>
                  <a:cubicBezTo>
                    <a:pt x="564" y="124"/>
                    <a:pt x="564" y="116"/>
                    <a:pt x="565" y="111"/>
                  </a:cubicBezTo>
                  <a:cubicBezTo>
                    <a:pt x="563" y="128"/>
                    <a:pt x="568" y="141"/>
                    <a:pt x="564" y="156"/>
                  </a:cubicBezTo>
                  <a:cubicBezTo>
                    <a:pt x="565" y="165"/>
                    <a:pt x="565" y="165"/>
                    <a:pt x="565" y="165"/>
                  </a:cubicBezTo>
                  <a:cubicBezTo>
                    <a:pt x="564" y="166"/>
                    <a:pt x="564" y="168"/>
                    <a:pt x="564" y="166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5" y="193"/>
                    <a:pt x="562" y="180"/>
                    <a:pt x="561" y="186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0" y="190"/>
                    <a:pt x="559" y="194"/>
                    <a:pt x="559" y="190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8"/>
                    <a:pt x="560" y="208"/>
                    <a:pt x="560" y="208"/>
                  </a:cubicBezTo>
                  <a:cubicBezTo>
                    <a:pt x="561" y="216"/>
                    <a:pt x="560" y="243"/>
                    <a:pt x="564" y="242"/>
                  </a:cubicBezTo>
                  <a:cubicBezTo>
                    <a:pt x="563" y="247"/>
                    <a:pt x="562" y="251"/>
                    <a:pt x="562" y="249"/>
                  </a:cubicBezTo>
                  <a:cubicBezTo>
                    <a:pt x="561" y="263"/>
                    <a:pt x="559" y="246"/>
                    <a:pt x="559" y="268"/>
                  </a:cubicBezTo>
                  <a:cubicBezTo>
                    <a:pt x="558" y="267"/>
                    <a:pt x="558" y="265"/>
                    <a:pt x="558" y="262"/>
                  </a:cubicBezTo>
                  <a:cubicBezTo>
                    <a:pt x="558" y="267"/>
                    <a:pt x="558" y="270"/>
                    <a:pt x="558" y="271"/>
                  </a:cubicBezTo>
                  <a:cubicBezTo>
                    <a:pt x="558" y="271"/>
                    <a:pt x="557" y="271"/>
                    <a:pt x="557" y="272"/>
                  </a:cubicBezTo>
                  <a:cubicBezTo>
                    <a:pt x="558" y="272"/>
                    <a:pt x="557" y="282"/>
                    <a:pt x="556" y="286"/>
                  </a:cubicBezTo>
                  <a:cubicBezTo>
                    <a:pt x="555" y="279"/>
                    <a:pt x="555" y="279"/>
                    <a:pt x="555" y="279"/>
                  </a:cubicBezTo>
                  <a:cubicBezTo>
                    <a:pt x="555" y="284"/>
                    <a:pt x="555" y="287"/>
                    <a:pt x="555" y="29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53" y="305"/>
                    <a:pt x="557" y="291"/>
                    <a:pt x="554" y="309"/>
                  </a:cubicBezTo>
                  <a:cubicBezTo>
                    <a:pt x="557" y="293"/>
                    <a:pt x="557" y="293"/>
                    <a:pt x="557" y="293"/>
                  </a:cubicBezTo>
                  <a:cubicBezTo>
                    <a:pt x="556" y="312"/>
                    <a:pt x="559" y="306"/>
                    <a:pt x="560" y="315"/>
                  </a:cubicBezTo>
                  <a:cubicBezTo>
                    <a:pt x="560" y="320"/>
                    <a:pt x="560" y="325"/>
                    <a:pt x="559" y="330"/>
                  </a:cubicBezTo>
                  <a:cubicBezTo>
                    <a:pt x="559" y="334"/>
                    <a:pt x="559" y="334"/>
                    <a:pt x="559" y="334"/>
                  </a:cubicBezTo>
                  <a:cubicBezTo>
                    <a:pt x="559" y="336"/>
                    <a:pt x="559" y="336"/>
                    <a:pt x="559" y="336"/>
                  </a:cubicBezTo>
                  <a:cubicBezTo>
                    <a:pt x="559" y="337"/>
                    <a:pt x="558" y="337"/>
                    <a:pt x="558" y="338"/>
                  </a:cubicBezTo>
                  <a:cubicBezTo>
                    <a:pt x="556" y="339"/>
                    <a:pt x="553" y="340"/>
                    <a:pt x="551" y="341"/>
                  </a:cubicBezTo>
                  <a:cubicBezTo>
                    <a:pt x="541" y="343"/>
                    <a:pt x="531" y="345"/>
                    <a:pt x="523" y="348"/>
                  </a:cubicBezTo>
                  <a:cubicBezTo>
                    <a:pt x="521" y="347"/>
                    <a:pt x="523" y="346"/>
                    <a:pt x="517" y="345"/>
                  </a:cubicBezTo>
                  <a:cubicBezTo>
                    <a:pt x="530" y="343"/>
                    <a:pt x="536" y="342"/>
                    <a:pt x="542" y="338"/>
                  </a:cubicBezTo>
                  <a:cubicBezTo>
                    <a:pt x="553" y="335"/>
                    <a:pt x="554" y="335"/>
                    <a:pt x="556" y="336"/>
                  </a:cubicBezTo>
                  <a:cubicBezTo>
                    <a:pt x="556" y="336"/>
                    <a:pt x="556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8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8" y="332"/>
                    <a:pt x="558" y="328"/>
                    <a:pt x="558" y="322"/>
                  </a:cubicBezTo>
                  <a:cubicBezTo>
                    <a:pt x="557" y="322"/>
                    <a:pt x="556" y="325"/>
                    <a:pt x="556" y="328"/>
                  </a:cubicBezTo>
                  <a:cubicBezTo>
                    <a:pt x="555" y="329"/>
                    <a:pt x="555" y="331"/>
                    <a:pt x="555" y="333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6" y="336"/>
                    <a:pt x="553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6" y="336"/>
                    <a:pt x="556" y="335"/>
                  </a:cubicBezTo>
                  <a:cubicBezTo>
                    <a:pt x="556" y="335"/>
                    <a:pt x="556" y="335"/>
                    <a:pt x="555" y="335"/>
                  </a:cubicBezTo>
                  <a:cubicBezTo>
                    <a:pt x="555" y="335"/>
                    <a:pt x="555" y="335"/>
                    <a:pt x="555" y="334"/>
                  </a:cubicBezTo>
                  <a:cubicBezTo>
                    <a:pt x="556" y="335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1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54" y="334"/>
                    <a:pt x="554" y="334"/>
                    <a:pt x="554" y="334"/>
                  </a:cubicBezTo>
                  <a:cubicBezTo>
                    <a:pt x="553" y="331"/>
                    <a:pt x="553" y="327"/>
                    <a:pt x="553" y="324"/>
                  </a:cubicBezTo>
                  <a:cubicBezTo>
                    <a:pt x="553" y="326"/>
                    <a:pt x="553" y="328"/>
                    <a:pt x="553" y="330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5" y="336"/>
                    <a:pt x="547" y="335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6" y="335"/>
                  </a:cubicBezTo>
                  <a:cubicBezTo>
                    <a:pt x="556" y="335"/>
                    <a:pt x="555" y="335"/>
                    <a:pt x="555" y="334"/>
                  </a:cubicBezTo>
                  <a:cubicBezTo>
                    <a:pt x="554" y="333"/>
                    <a:pt x="553" y="332"/>
                    <a:pt x="554" y="333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2" y="333"/>
                    <a:pt x="552" y="333"/>
                    <a:pt x="551" y="334"/>
                  </a:cubicBezTo>
                  <a:cubicBezTo>
                    <a:pt x="549" y="334"/>
                    <a:pt x="547" y="335"/>
                    <a:pt x="545" y="335"/>
                  </a:cubicBezTo>
                  <a:cubicBezTo>
                    <a:pt x="537" y="336"/>
                    <a:pt x="529" y="337"/>
                    <a:pt x="525" y="338"/>
                  </a:cubicBezTo>
                  <a:cubicBezTo>
                    <a:pt x="520" y="339"/>
                    <a:pt x="508" y="342"/>
                    <a:pt x="503" y="342"/>
                  </a:cubicBezTo>
                  <a:cubicBezTo>
                    <a:pt x="504" y="343"/>
                    <a:pt x="480" y="346"/>
                    <a:pt x="488" y="348"/>
                  </a:cubicBezTo>
                  <a:cubicBezTo>
                    <a:pt x="471" y="350"/>
                    <a:pt x="477" y="345"/>
                    <a:pt x="461" y="349"/>
                  </a:cubicBezTo>
                  <a:cubicBezTo>
                    <a:pt x="467" y="347"/>
                    <a:pt x="451" y="348"/>
                    <a:pt x="457" y="346"/>
                  </a:cubicBezTo>
                  <a:cubicBezTo>
                    <a:pt x="463" y="348"/>
                    <a:pt x="481" y="343"/>
                    <a:pt x="489" y="341"/>
                  </a:cubicBezTo>
                  <a:cubicBezTo>
                    <a:pt x="481" y="342"/>
                    <a:pt x="473" y="342"/>
                    <a:pt x="465" y="342"/>
                  </a:cubicBezTo>
                  <a:cubicBezTo>
                    <a:pt x="471" y="342"/>
                    <a:pt x="462" y="344"/>
                    <a:pt x="459" y="344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2" y="347"/>
                    <a:pt x="414" y="342"/>
                    <a:pt x="402" y="347"/>
                  </a:cubicBezTo>
                  <a:cubicBezTo>
                    <a:pt x="410" y="347"/>
                    <a:pt x="416" y="348"/>
                    <a:pt x="420" y="346"/>
                  </a:cubicBezTo>
                  <a:cubicBezTo>
                    <a:pt x="434" y="346"/>
                    <a:pt x="417" y="349"/>
                    <a:pt x="423" y="350"/>
                  </a:cubicBezTo>
                  <a:cubicBezTo>
                    <a:pt x="402" y="353"/>
                    <a:pt x="369" y="351"/>
                    <a:pt x="346" y="355"/>
                  </a:cubicBezTo>
                  <a:cubicBezTo>
                    <a:pt x="350" y="353"/>
                    <a:pt x="361" y="353"/>
                    <a:pt x="362" y="351"/>
                  </a:cubicBezTo>
                  <a:cubicBezTo>
                    <a:pt x="344" y="351"/>
                    <a:pt x="323" y="355"/>
                    <a:pt x="303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290" y="357"/>
                    <a:pt x="300" y="354"/>
                    <a:pt x="282" y="355"/>
                  </a:cubicBezTo>
                  <a:cubicBezTo>
                    <a:pt x="283" y="355"/>
                    <a:pt x="285" y="356"/>
                    <a:pt x="281" y="356"/>
                  </a:cubicBezTo>
                  <a:cubicBezTo>
                    <a:pt x="266" y="356"/>
                    <a:pt x="279" y="354"/>
                    <a:pt x="270" y="354"/>
                  </a:cubicBezTo>
                  <a:cubicBezTo>
                    <a:pt x="251" y="357"/>
                    <a:pt x="261" y="351"/>
                    <a:pt x="237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21" y="353"/>
                    <a:pt x="197" y="350"/>
                    <a:pt x="177" y="349"/>
                  </a:cubicBezTo>
                  <a:cubicBezTo>
                    <a:pt x="179" y="349"/>
                    <a:pt x="194" y="349"/>
                    <a:pt x="192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6" y="351"/>
                    <a:pt x="155" y="350"/>
                    <a:pt x="162" y="349"/>
                  </a:cubicBezTo>
                  <a:cubicBezTo>
                    <a:pt x="165" y="349"/>
                    <a:pt x="168" y="350"/>
                    <a:pt x="171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44" y="349"/>
                    <a:pt x="169" y="352"/>
                    <a:pt x="168" y="354"/>
                  </a:cubicBezTo>
                  <a:cubicBezTo>
                    <a:pt x="156" y="353"/>
                    <a:pt x="152" y="355"/>
                    <a:pt x="143" y="354"/>
                  </a:cubicBezTo>
                  <a:cubicBezTo>
                    <a:pt x="140" y="352"/>
                    <a:pt x="159" y="353"/>
                    <a:pt x="149" y="350"/>
                  </a:cubicBezTo>
                  <a:cubicBezTo>
                    <a:pt x="142" y="349"/>
                    <a:pt x="118" y="349"/>
                    <a:pt x="109" y="350"/>
                  </a:cubicBezTo>
                  <a:cubicBezTo>
                    <a:pt x="103" y="348"/>
                    <a:pt x="91" y="346"/>
                    <a:pt x="81" y="345"/>
                  </a:cubicBezTo>
                  <a:cubicBezTo>
                    <a:pt x="70" y="344"/>
                    <a:pt x="62" y="343"/>
                    <a:pt x="62" y="341"/>
                  </a:cubicBezTo>
                  <a:cubicBezTo>
                    <a:pt x="62" y="342"/>
                    <a:pt x="58" y="342"/>
                    <a:pt x="53" y="341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48" y="338"/>
                    <a:pt x="44" y="338"/>
                    <a:pt x="40" y="338"/>
                  </a:cubicBezTo>
                  <a:cubicBezTo>
                    <a:pt x="39" y="338"/>
                    <a:pt x="37" y="338"/>
                    <a:pt x="36" y="338"/>
                  </a:cubicBezTo>
                  <a:cubicBezTo>
                    <a:pt x="34" y="338"/>
                    <a:pt x="32" y="338"/>
                    <a:pt x="31" y="337"/>
                  </a:cubicBezTo>
                  <a:cubicBezTo>
                    <a:pt x="31" y="336"/>
                    <a:pt x="32" y="336"/>
                    <a:pt x="33" y="336"/>
                  </a:cubicBezTo>
                  <a:cubicBezTo>
                    <a:pt x="33" y="337"/>
                    <a:pt x="34" y="337"/>
                    <a:pt x="35" y="336"/>
                  </a:cubicBezTo>
                  <a:cubicBezTo>
                    <a:pt x="34" y="336"/>
                    <a:pt x="33" y="336"/>
                    <a:pt x="32" y="335"/>
                  </a:cubicBezTo>
                  <a:cubicBezTo>
                    <a:pt x="32" y="335"/>
                    <a:pt x="31" y="335"/>
                    <a:pt x="30" y="334"/>
                  </a:cubicBezTo>
                  <a:cubicBezTo>
                    <a:pt x="30" y="334"/>
                    <a:pt x="29" y="333"/>
                    <a:pt x="29" y="332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7" y="325"/>
                    <a:pt x="25" y="321"/>
                    <a:pt x="24" y="317"/>
                  </a:cubicBezTo>
                  <a:cubicBezTo>
                    <a:pt x="21" y="309"/>
                    <a:pt x="19" y="300"/>
                    <a:pt x="19" y="288"/>
                  </a:cubicBezTo>
                  <a:cubicBezTo>
                    <a:pt x="19" y="289"/>
                    <a:pt x="20" y="290"/>
                    <a:pt x="20" y="292"/>
                  </a:cubicBezTo>
                  <a:cubicBezTo>
                    <a:pt x="20" y="293"/>
                    <a:pt x="20" y="289"/>
                    <a:pt x="18" y="282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2" y="279"/>
                    <a:pt x="17" y="258"/>
                    <a:pt x="15" y="239"/>
                  </a:cubicBezTo>
                  <a:cubicBezTo>
                    <a:pt x="16" y="241"/>
                    <a:pt x="17" y="255"/>
                    <a:pt x="17" y="247"/>
                  </a:cubicBezTo>
                  <a:cubicBezTo>
                    <a:pt x="17" y="235"/>
                    <a:pt x="12" y="236"/>
                    <a:pt x="14" y="222"/>
                  </a:cubicBezTo>
                  <a:cubicBezTo>
                    <a:pt x="15" y="228"/>
                    <a:pt x="17" y="226"/>
                    <a:pt x="18" y="233"/>
                  </a:cubicBezTo>
                  <a:cubicBezTo>
                    <a:pt x="18" y="223"/>
                    <a:pt x="19" y="217"/>
                    <a:pt x="17" y="213"/>
                  </a:cubicBezTo>
                  <a:cubicBezTo>
                    <a:pt x="18" y="210"/>
                    <a:pt x="18" y="209"/>
                    <a:pt x="19" y="209"/>
                  </a:cubicBezTo>
                  <a:cubicBezTo>
                    <a:pt x="18" y="203"/>
                    <a:pt x="19" y="193"/>
                    <a:pt x="19" y="187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6" y="176"/>
                    <a:pt x="20" y="169"/>
                    <a:pt x="21" y="153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49"/>
                    <a:pt x="21" y="139"/>
                    <a:pt x="24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4" y="125"/>
                    <a:pt x="28" y="108"/>
                    <a:pt x="26" y="100"/>
                  </a:cubicBezTo>
                  <a:cubicBezTo>
                    <a:pt x="27" y="97"/>
                    <a:pt x="28" y="109"/>
                    <a:pt x="30" y="94"/>
                  </a:cubicBezTo>
                  <a:cubicBezTo>
                    <a:pt x="29" y="90"/>
                    <a:pt x="29" y="79"/>
                    <a:pt x="31" y="75"/>
                  </a:cubicBezTo>
                  <a:cubicBezTo>
                    <a:pt x="32" y="75"/>
                    <a:pt x="32" y="77"/>
                    <a:pt x="31" y="81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4" y="75"/>
                    <a:pt x="31" y="77"/>
                    <a:pt x="33" y="65"/>
                  </a:cubicBezTo>
                  <a:cubicBezTo>
                    <a:pt x="34" y="62"/>
                    <a:pt x="34" y="69"/>
                    <a:pt x="35" y="71"/>
                  </a:cubicBezTo>
                  <a:cubicBezTo>
                    <a:pt x="35" y="55"/>
                    <a:pt x="36" y="40"/>
                    <a:pt x="37" y="25"/>
                  </a:cubicBezTo>
                  <a:cubicBezTo>
                    <a:pt x="37" y="24"/>
                    <a:pt x="35" y="30"/>
                    <a:pt x="34" y="2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8"/>
                    <a:pt x="31" y="32"/>
                    <a:pt x="31" y="2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21"/>
                    <a:pt x="23" y="65"/>
                    <a:pt x="24" y="41"/>
                  </a:cubicBezTo>
                  <a:cubicBezTo>
                    <a:pt x="23" y="47"/>
                    <a:pt x="23" y="54"/>
                    <a:pt x="24" y="57"/>
                  </a:cubicBezTo>
                  <a:cubicBezTo>
                    <a:pt x="23" y="68"/>
                    <a:pt x="22" y="66"/>
                    <a:pt x="21" y="7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78"/>
                    <a:pt x="20" y="51"/>
                    <a:pt x="17" y="69"/>
                  </a:cubicBezTo>
                  <a:cubicBezTo>
                    <a:pt x="16" y="90"/>
                    <a:pt x="9" y="101"/>
                    <a:pt x="8" y="112"/>
                  </a:cubicBezTo>
                  <a:cubicBezTo>
                    <a:pt x="7" y="133"/>
                    <a:pt x="11" y="104"/>
                    <a:pt x="11" y="117"/>
                  </a:cubicBezTo>
                  <a:cubicBezTo>
                    <a:pt x="10" y="129"/>
                    <a:pt x="9" y="123"/>
                    <a:pt x="8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49"/>
                    <a:pt x="8" y="136"/>
                    <a:pt x="8" y="144"/>
                  </a:cubicBezTo>
                  <a:cubicBezTo>
                    <a:pt x="6" y="154"/>
                    <a:pt x="8" y="140"/>
                    <a:pt x="6" y="137"/>
                  </a:cubicBezTo>
                  <a:cubicBezTo>
                    <a:pt x="6" y="140"/>
                    <a:pt x="7" y="152"/>
                    <a:pt x="5" y="157"/>
                  </a:cubicBezTo>
                  <a:cubicBezTo>
                    <a:pt x="5" y="156"/>
                    <a:pt x="5" y="142"/>
                    <a:pt x="5" y="151"/>
                  </a:cubicBezTo>
                  <a:cubicBezTo>
                    <a:pt x="4" y="168"/>
                    <a:pt x="4" y="179"/>
                    <a:pt x="3" y="188"/>
                  </a:cubicBezTo>
                  <a:cubicBezTo>
                    <a:pt x="2" y="198"/>
                    <a:pt x="1" y="208"/>
                    <a:pt x="1" y="22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4"/>
                    <a:pt x="1" y="226"/>
                    <a:pt x="1" y="2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2"/>
                    <a:pt x="2" y="263"/>
                    <a:pt x="4" y="283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9"/>
                    <a:pt x="4" y="284"/>
                    <a:pt x="5" y="290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5" y="295"/>
                    <a:pt x="6" y="316"/>
                    <a:pt x="12" y="333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12" y="337"/>
                    <a:pt x="12" y="339"/>
                    <a:pt x="13" y="340"/>
                  </a:cubicBezTo>
                  <a:cubicBezTo>
                    <a:pt x="14" y="343"/>
                    <a:pt x="16" y="345"/>
                    <a:pt x="18" y="347"/>
                  </a:cubicBezTo>
                  <a:cubicBezTo>
                    <a:pt x="16" y="346"/>
                    <a:pt x="15" y="345"/>
                    <a:pt x="13" y="343"/>
                  </a:cubicBezTo>
                  <a:cubicBezTo>
                    <a:pt x="16" y="347"/>
                    <a:pt x="20" y="350"/>
                    <a:pt x="24" y="352"/>
                  </a:cubicBezTo>
                  <a:cubicBezTo>
                    <a:pt x="25" y="352"/>
                    <a:pt x="27" y="353"/>
                    <a:pt x="28" y="353"/>
                  </a:cubicBezTo>
                  <a:cubicBezTo>
                    <a:pt x="29" y="353"/>
                    <a:pt x="29" y="354"/>
                    <a:pt x="30" y="354"/>
                  </a:cubicBezTo>
                  <a:cubicBezTo>
                    <a:pt x="32" y="354"/>
                    <a:pt x="33" y="355"/>
                    <a:pt x="35" y="355"/>
                  </a:cubicBezTo>
                  <a:cubicBezTo>
                    <a:pt x="41" y="356"/>
                    <a:pt x="47" y="357"/>
                    <a:pt x="53" y="358"/>
                  </a:cubicBezTo>
                  <a:cubicBezTo>
                    <a:pt x="45" y="357"/>
                    <a:pt x="43" y="358"/>
                    <a:pt x="44" y="359"/>
                  </a:cubicBezTo>
                  <a:close/>
                  <a:moveTo>
                    <a:pt x="458" y="362"/>
                  </a:moveTo>
                  <a:cubicBezTo>
                    <a:pt x="463" y="362"/>
                    <a:pt x="463" y="362"/>
                    <a:pt x="463" y="362"/>
                  </a:cubicBezTo>
                  <a:cubicBezTo>
                    <a:pt x="461" y="362"/>
                    <a:pt x="460" y="362"/>
                    <a:pt x="458" y="362"/>
                  </a:cubicBezTo>
                  <a:cubicBezTo>
                    <a:pt x="451" y="363"/>
                    <a:pt x="451" y="363"/>
                    <a:pt x="451" y="363"/>
                  </a:cubicBezTo>
                  <a:cubicBezTo>
                    <a:pt x="452" y="361"/>
                    <a:pt x="454" y="362"/>
                    <a:pt x="458" y="362"/>
                  </a:cubicBezTo>
                  <a:close/>
                  <a:moveTo>
                    <a:pt x="329" y="4"/>
                  </a:moveTo>
                  <a:cubicBezTo>
                    <a:pt x="340" y="3"/>
                    <a:pt x="340" y="3"/>
                    <a:pt x="340" y="3"/>
                  </a:cubicBezTo>
                  <a:cubicBezTo>
                    <a:pt x="338" y="3"/>
                    <a:pt x="330" y="4"/>
                    <a:pt x="333" y="3"/>
                  </a:cubicBezTo>
                  <a:cubicBezTo>
                    <a:pt x="331" y="3"/>
                    <a:pt x="327" y="3"/>
                    <a:pt x="329" y="4"/>
                  </a:cubicBezTo>
                  <a:close/>
                  <a:moveTo>
                    <a:pt x="442" y="350"/>
                  </a:moveTo>
                  <a:cubicBezTo>
                    <a:pt x="447" y="349"/>
                    <a:pt x="447" y="349"/>
                    <a:pt x="447" y="349"/>
                  </a:cubicBezTo>
                  <a:cubicBezTo>
                    <a:pt x="451" y="350"/>
                    <a:pt x="451" y="350"/>
                    <a:pt x="451" y="350"/>
                  </a:cubicBezTo>
                  <a:lnTo>
                    <a:pt x="442" y="350"/>
                  </a:lnTo>
                  <a:close/>
                  <a:moveTo>
                    <a:pt x="349" y="353"/>
                  </a:moveTo>
                  <a:cubicBezTo>
                    <a:pt x="359" y="352"/>
                    <a:pt x="359" y="352"/>
                    <a:pt x="359" y="352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50" y="353"/>
                    <a:pt x="350" y="353"/>
                    <a:pt x="350" y="353"/>
                  </a:cubicBezTo>
                  <a:lnTo>
                    <a:pt x="349" y="353"/>
                  </a:lnTo>
                  <a:close/>
                  <a:moveTo>
                    <a:pt x="220" y="366"/>
                  </a:moveTo>
                  <a:cubicBezTo>
                    <a:pt x="227" y="364"/>
                    <a:pt x="230" y="366"/>
                    <a:pt x="238" y="365"/>
                  </a:cubicBezTo>
                  <a:cubicBezTo>
                    <a:pt x="238" y="365"/>
                    <a:pt x="239" y="365"/>
                    <a:pt x="239" y="365"/>
                  </a:cubicBezTo>
                  <a:cubicBezTo>
                    <a:pt x="239" y="365"/>
                    <a:pt x="238" y="365"/>
                    <a:pt x="238" y="365"/>
                  </a:cubicBezTo>
                  <a:cubicBezTo>
                    <a:pt x="233" y="366"/>
                    <a:pt x="228" y="368"/>
                    <a:pt x="220" y="366"/>
                  </a:cubicBezTo>
                  <a:close/>
                  <a:moveTo>
                    <a:pt x="435" y="361"/>
                  </a:moveTo>
                  <a:cubicBezTo>
                    <a:pt x="434" y="362"/>
                    <a:pt x="423" y="363"/>
                    <a:pt x="419" y="364"/>
                  </a:cubicBezTo>
                  <a:cubicBezTo>
                    <a:pt x="415" y="364"/>
                    <a:pt x="421" y="363"/>
                    <a:pt x="423" y="362"/>
                  </a:cubicBezTo>
                  <a:cubicBezTo>
                    <a:pt x="420" y="362"/>
                    <a:pt x="419" y="362"/>
                    <a:pt x="415" y="362"/>
                  </a:cubicBezTo>
                  <a:cubicBezTo>
                    <a:pt x="417" y="359"/>
                    <a:pt x="425" y="363"/>
                    <a:pt x="435" y="361"/>
                  </a:cubicBezTo>
                  <a:close/>
                  <a:moveTo>
                    <a:pt x="572" y="239"/>
                  </a:moveTo>
                  <a:cubicBezTo>
                    <a:pt x="572" y="248"/>
                    <a:pt x="572" y="248"/>
                    <a:pt x="572" y="248"/>
                  </a:cubicBezTo>
                  <a:cubicBezTo>
                    <a:pt x="573" y="245"/>
                    <a:pt x="573" y="245"/>
                    <a:pt x="573" y="245"/>
                  </a:cubicBezTo>
                  <a:lnTo>
                    <a:pt x="572" y="239"/>
                  </a:lnTo>
                  <a:close/>
                  <a:moveTo>
                    <a:pt x="575" y="192"/>
                  </a:moveTo>
                  <a:cubicBezTo>
                    <a:pt x="576" y="182"/>
                    <a:pt x="575" y="172"/>
                    <a:pt x="573" y="175"/>
                  </a:cubicBezTo>
                  <a:cubicBezTo>
                    <a:pt x="573" y="184"/>
                    <a:pt x="572" y="197"/>
                    <a:pt x="574" y="202"/>
                  </a:cubicBezTo>
                  <a:cubicBezTo>
                    <a:pt x="573" y="197"/>
                    <a:pt x="576" y="205"/>
                    <a:pt x="575" y="192"/>
                  </a:cubicBezTo>
                  <a:close/>
                  <a:moveTo>
                    <a:pt x="319" y="362"/>
                  </a:moveTo>
                  <a:cubicBezTo>
                    <a:pt x="325" y="362"/>
                    <a:pt x="335" y="358"/>
                    <a:pt x="348" y="360"/>
                  </a:cubicBezTo>
                  <a:cubicBezTo>
                    <a:pt x="338" y="361"/>
                    <a:pt x="338" y="361"/>
                    <a:pt x="338" y="361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40" y="359"/>
                    <a:pt x="324" y="362"/>
                    <a:pt x="319" y="362"/>
                  </a:cubicBezTo>
                  <a:close/>
                  <a:moveTo>
                    <a:pt x="575" y="102"/>
                  </a:moveTo>
                  <a:cubicBezTo>
                    <a:pt x="575" y="98"/>
                    <a:pt x="574" y="85"/>
                    <a:pt x="572" y="86"/>
                  </a:cubicBezTo>
                  <a:cubicBezTo>
                    <a:pt x="573" y="84"/>
                    <a:pt x="575" y="101"/>
                    <a:pt x="576" y="110"/>
                  </a:cubicBezTo>
                  <a:cubicBezTo>
                    <a:pt x="575" y="107"/>
                    <a:pt x="575" y="105"/>
                    <a:pt x="575" y="102"/>
                  </a:cubicBezTo>
                  <a:close/>
                  <a:moveTo>
                    <a:pt x="573" y="107"/>
                  </a:moveTo>
                  <a:cubicBezTo>
                    <a:pt x="573" y="112"/>
                    <a:pt x="571" y="110"/>
                    <a:pt x="572" y="120"/>
                  </a:cubicBezTo>
                  <a:cubicBezTo>
                    <a:pt x="573" y="118"/>
                    <a:pt x="576" y="122"/>
                    <a:pt x="575" y="135"/>
                  </a:cubicBezTo>
                  <a:cubicBezTo>
                    <a:pt x="573" y="125"/>
                    <a:pt x="572" y="124"/>
                    <a:pt x="571" y="110"/>
                  </a:cubicBezTo>
                  <a:lnTo>
                    <a:pt x="573" y="107"/>
                  </a:lnTo>
                  <a:close/>
                  <a:moveTo>
                    <a:pt x="577" y="130"/>
                  </a:moveTo>
                  <a:cubicBezTo>
                    <a:pt x="576" y="147"/>
                    <a:pt x="576" y="147"/>
                    <a:pt x="576" y="147"/>
                  </a:cubicBezTo>
                  <a:cubicBezTo>
                    <a:pt x="573" y="138"/>
                    <a:pt x="576" y="136"/>
                    <a:pt x="577" y="130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27"/>
                    <a:pt x="577" y="128"/>
                    <a:pt x="577" y="130"/>
                  </a:cubicBezTo>
                  <a:close/>
                  <a:moveTo>
                    <a:pt x="558" y="13"/>
                  </a:moveTo>
                  <a:cubicBezTo>
                    <a:pt x="558" y="13"/>
                    <a:pt x="556" y="12"/>
                    <a:pt x="550" y="10"/>
                  </a:cubicBezTo>
                  <a:cubicBezTo>
                    <a:pt x="552" y="10"/>
                    <a:pt x="554" y="10"/>
                    <a:pt x="555" y="11"/>
                  </a:cubicBezTo>
                  <a:cubicBezTo>
                    <a:pt x="555" y="10"/>
                    <a:pt x="555" y="10"/>
                    <a:pt x="556" y="10"/>
                  </a:cubicBezTo>
                  <a:cubicBezTo>
                    <a:pt x="557" y="11"/>
                    <a:pt x="557" y="11"/>
                    <a:pt x="558" y="11"/>
                  </a:cubicBezTo>
                  <a:cubicBezTo>
                    <a:pt x="559" y="11"/>
                    <a:pt x="560" y="12"/>
                    <a:pt x="563" y="13"/>
                  </a:cubicBezTo>
                  <a:cubicBezTo>
                    <a:pt x="560" y="11"/>
                    <a:pt x="558" y="11"/>
                    <a:pt x="555" y="11"/>
                  </a:cubicBezTo>
                  <a:cubicBezTo>
                    <a:pt x="556" y="11"/>
                    <a:pt x="558" y="12"/>
                    <a:pt x="558" y="13"/>
                  </a:cubicBezTo>
                  <a:close/>
                  <a:moveTo>
                    <a:pt x="577" y="113"/>
                  </a:moveTo>
                  <a:cubicBezTo>
                    <a:pt x="577" y="98"/>
                    <a:pt x="577" y="98"/>
                    <a:pt x="577" y="98"/>
                  </a:cubicBezTo>
                  <a:cubicBezTo>
                    <a:pt x="577" y="103"/>
                    <a:pt x="576" y="112"/>
                    <a:pt x="577" y="113"/>
                  </a:cubicBezTo>
                  <a:close/>
                  <a:moveTo>
                    <a:pt x="561" y="15"/>
                  </a:moveTo>
                  <a:cubicBezTo>
                    <a:pt x="562" y="16"/>
                    <a:pt x="562" y="16"/>
                    <a:pt x="562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64" y="17"/>
                    <a:pt x="565" y="18"/>
                    <a:pt x="565" y="18"/>
                  </a:cubicBezTo>
                  <a:cubicBezTo>
                    <a:pt x="567" y="21"/>
                    <a:pt x="568" y="23"/>
                    <a:pt x="569" y="26"/>
                  </a:cubicBezTo>
                  <a:cubicBezTo>
                    <a:pt x="571" y="31"/>
                    <a:pt x="571" y="35"/>
                    <a:pt x="571" y="36"/>
                  </a:cubicBezTo>
                  <a:cubicBezTo>
                    <a:pt x="571" y="38"/>
                    <a:pt x="571" y="34"/>
                    <a:pt x="569" y="29"/>
                  </a:cubicBezTo>
                  <a:cubicBezTo>
                    <a:pt x="568" y="26"/>
                    <a:pt x="568" y="23"/>
                    <a:pt x="566" y="20"/>
                  </a:cubicBezTo>
                  <a:cubicBezTo>
                    <a:pt x="565" y="19"/>
                    <a:pt x="564" y="17"/>
                    <a:pt x="562" y="16"/>
                  </a:cubicBezTo>
                  <a:cubicBezTo>
                    <a:pt x="562" y="16"/>
                    <a:pt x="562" y="16"/>
                    <a:pt x="561" y="15"/>
                  </a:cubicBezTo>
                  <a:cubicBezTo>
                    <a:pt x="561" y="15"/>
                    <a:pt x="561" y="15"/>
                    <a:pt x="560" y="15"/>
                  </a:cubicBezTo>
                  <a:cubicBezTo>
                    <a:pt x="560" y="15"/>
                    <a:pt x="559" y="14"/>
                    <a:pt x="559" y="14"/>
                  </a:cubicBezTo>
                  <a:cubicBezTo>
                    <a:pt x="559" y="14"/>
                    <a:pt x="560" y="15"/>
                    <a:pt x="561" y="15"/>
                  </a:cubicBezTo>
                  <a:close/>
                  <a:moveTo>
                    <a:pt x="214" y="8"/>
                  </a:moveTo>
                  <a:cubicBezTo>
                    <a:pt x="219" y="10"/>
                    <a:pt x="219" y="10"/>
                    <a:pt x="219" y="10"/>
                  </a:cubicBezTo>
                  <a:cubicBezTo>
                    <a:pt x="209" y="10"/>
                    <a:pt x="209" y="10"/>
                    <a:pt x="209" y="10"/>
                  </a:cubicBezTo>
                  <a:lnTo>
                    <a:pt x="214" y="8"/>
                  </a:lnTo>
                  <a:close/>
                  <a:moveTo>
                    <a:pt x="318" y="9"/>
                  </a:moveTo>
                  <a:cubicBezTo>
                    <a:pt x="323" y="8"/>
                    <a:pt x="323" y="8"/>
                    <a:pt x="323" y="8"/>
                  </a:cubicBezTo>
                  <a:cubicBezTo>
                    <a:pt x="326" y="9"/>
                    <a:pt x="326" y="9"/>
                    <a:pt x="326" y="9"/>
                  </a:cubicBezTo>
                  <a:lnTo>
                    <a:pt x="318" y="9"/>
                  </a:lnTo>
                  <a:close/>
                  <a:moveTo>
                    <a:pt x="437" y="10"/>
                  </a:moveTo>
                  <a:cubicBezTo>
                    <a:pt x="435" y="10"/>
                    <a:pt x="434" y="9"/>
                    <a:pt x="433" y="9"/>
                  </a:cubicBezTo>
                  <a:cubicBezTo>
                    <a:pt x="425" y="8"/>
                    <a:pt x="403" y="7"/>
                    <a:pt x="392" y="8"/>
                  </a:cubicBezTo>
                  <a:cubicBezTo>
                    <a:pt x="387" y="7"/>
                    <a:pt x="402" y="5"/>
                    <a:pt x="406" y="5"/>
                  </a:cubicBezTo>
                  <a:cubicBezTo>
                    <a:pt x="399" y="10"/>
                    <a:pt x="422" y="4"/>
                    <a:pt x="431" y="6"/>
                  </a:cubicBezTo>
                  <a:cubicBezTo>
                    <a:pt x="429" y="7"/>
                    <a:pt x="422" y="7"/>
                    <a:pt x="420" y="8"/>
                  </a:cubicBezTo>
                  <a:cubicBezTo>
                    <a:pt x="423" y="8"/>
                    <a:pt x="430" y="8"/>
                    <a:pt x="434" y="8"/>
                  </a:cubicBezTo>
                  <a:cubicBezTo>
                    <a:pt x="435" y="8"/>
                    <a:pt x="436" y="7"/>
                    <a:pt x="438" y="7"/>
                  </a:cubicBezTo>
                  <a:cubicBezTo>
                    <a:pt x="437" y="8"/>
                    <a:pt x="436" y="8"/>
                    <a:pt x="434" y="8"/>
                  </a:cubicBezTo>
                  <a:cubicBezTo>
                    <a:pt x="433" y="8"/>
                    <a:pt x="433" y="9"/>
                    <a:pt x="433" y="9"/>
                  </a:cubicBezTo>
                  <a:cubicBezTo>
                    <a:pt x="435" y="9"/>
                    <a:pt x="436" y="10"/>
                    <a:pt x="437" y="10"/>
                  </a:cubicBezTo>
                  <a:close/>
                  <a:moveTo>
                    <a:pt x="567" y="43"/>
                  </a:moveTo>
                  <a:cubicBezTo>
                    <a:pt x="568" y="45"/>
                    <a:pt x="568" y="40"/>
                    <a:pt x="570" y="48"/>
                  </a:cubicBezTo>
                  <a:cubicBezTo>
                    <a:pt x="569" y="49"/>
                    <a:pt x="568" y="47"/>
                    <a:pt x="567" y="43"/>
                  </a:cubicBezTo>
                  <a:cubicBezTo>
                    <a:pt x="567" y="42"/>
                    <a:pt x="566" y="41"/>
                    <a:pt x="566" y="37"/>
                  </a:cubicBezTo>
                  <a:cubicBezTo>
                    <a:pt x="566" y="39"/>
                    <a:pt x="567" y="41"/>
                    <a:pt x="567" y="43"/>
                  </a:cubicBezTo>
                  <a:close/>
                  <a:moveTo>
                    <a:pt x="563" y="36"/>
                  </a:moveTo>
                  <a:cubicBezTo>
                    <a:pt x="565" y="43"/>
                    <a:pt x="567" y="49"/>
                    <a:pt x="568" y="56"/>
                  </a:cubicBezTo>
                  <a:cubicBezTo>
                    <a:pt x="566" y="49"/>
                    <a:pt x="566" y="49"/>
                    <a:pt x="566" y="49"/>
                  </a:cubicBezTo>
                  <a:cubicBezTo>
                    <a:pt x="567" y="53"/>
                    <a:pt x="568" y="58"/>
                    <a:pt x="568" y="62"/>
                  </a:cubicBezTo>
                  <a:cubicBezTo>
                    <a:pt x="567" y="61"/>
                    <a:pt x="564" y="47"/>
                    <a:pt x="563" y="36"/>
                  </a:cubicBezTo>
                  <a:close/>
                  <a:moveTo>
                    <a:pt x="569" y="89"/>
                  </a:moveTo>
                  <a:cubicBezTo>
                    <a:pt x="568" y="81"/>
                    <a:pt x="568" y="74"/>
                    <a:pt x="567" y="66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8" y="74"/>
                    <a:pt x="568" y="81"/>
                    <a:pt x="569" y="89"/>
                  </a:cubicBezTo>
                  <a:close/>
                  <a:moveTo>
                    <a:pt x="565" y="272"/>
                  </a:moveTo>
                  <a:cubicBezTo>
                    <a:pt x="564" y="283"/>
                    <a:pt x="564" y="283"/>
                    <a:pt x="564" y="283"/>
                  </a:cubicBezTo>
                  <a:cubicBezTo>
                    <a:pt x="564" y="281"/>
                    <a:pt x="563" y="270"/>
                    <a:pt x="564" y="261"/>
                  </a:cubicBezTo>
                  <a:cubicBezTo>
                    <a:pt x="560" y="272"/>
                    <a:pt x="565" y="265"/>
                    <a:pt x="562" y="284"/>
                  </a:cubicBezTo>
                  <a:cubicBezTo>
                    <a:pt x="563" y="262"/>
                    <a:pt x="560" y="270"/>
                    <a:pt x="559" y="271"/>
                  </a:cubicBezTo>
                  <a:cubicBezTo>
                    <a:pt x="561" y="276"/>
                    <a:pt x="558" y="304"/>
                    <a:pt x="563" y="296"/>
                  </a:cubicBezTo>
                  <a:cubicBezTo>
                    <a:pt x="562" y="288"/>
                    <a:pt x="567" y="278"/>
                    <a:pt x="565" y="272"/>
                  </a:cubicBezTo>
                  <a:close/>
                  <a:moveTo>
                    <a:pt x="486" y="350"/>
                  </a:moveTo>
                  <a:cubicBezTo>
                    <a:pt x="473" y="351"/>
                    <a:pt x="473" y="351"/>
                    <a:pt x="473" y="351"/>
                  </a:cubicBezTo>
                  <a:cubicBezTo>
                    <a:pt x="487" y="350"/>
                    <a:pt x="487" y="350"/>
                    <a:pt x="487" y="350"/>
                  </a:cubicBezTo>
                  <a:lnTo>
                    <a:pt x="486" y="350"/>
                  </a:lnTo>
                  <a:close/>
                  <a:moveTo>
                    <a:pt x="119" y="351"/>
                  </a:moveTo>
                  <a:cubicBezTo>
                    <a:pt x="123" y="349"/>
                    <a:pt x="141" y="352"/>
                    <a:pt x="140" y="353"/>
                  </a:cubicBezTo>
                  <a:cubicBezTo>
                    <a:pt x="138" y="352"/>
                    <a:pt x="128" y="352"/>
                    <a:pt x="119" y="351"/>
                  </a:cubicBezTo>
                  <a:close/>
                  <a:moveTo>
                    <a:pt x="19" y="301"/>
                  </a:moveTo>
                  <a:cubicBezTo>
                    <a:pt x="20" y="308"/>
                    <a:pt x="24" y="318"/>
                    <a:pt x="23" y="322"/>
                  </a:cubicBezTo>
                  <a:cubicBezTo>
                    <a:pt x="21" y="317"/>
                    <a:pt x="20" y="312"/>
                    <a:pt x="19" y="307"/>
                  </a:cubicBezTo>
                  <a:cubicBezTo>
                    <a:pt x="19" y="304"/>
                    <a:pt x="17" y="298"/>
                    <a:pt x="19" y="301"/>
                  </a:cubicBezTo>
                  <a:close/>
                  <a:moveTo>
                    <a:pt x="15" y="204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3" y="204"/>
                    <a:pt x="13" y="204"/>
                    <a:pt x="13" y="204"/>
                  </a:cubicBezTo>
                  <a:lnTo>
                    <a:pt x="15" y="204"/>
                  </a:lnTo>
                  <a:close/>
                  <a:moveTo>
                    <a:pt x="17" y="221"/>
                  </a:moveTo>
                  <a:cubicBezTo>
                    <a:pt x="18" y="219"/>
                    <a:pt x="17" y="208"/>
                    <a:pt x="16" y="211"/>
                  </a:cubicBezTo>
                  <a:lnTo>
                    <a:pt x="17" y="221"/>
                  </a:lnTo>
                  <a:close/>
                  <a:moveTo>
                    <a:pt x="20" y="120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20" y="120"/>
                  </a:lnTo>
                  <a:close/>
                  <a:moveTo>
                    <a:pt x="18" y="126"/>
                  </a:moveTo>
                  <a:cubicBezTo>
                    <a:pt x="18" y="128"/>
                    <a:pt x="18" y="129"/>
                    <a:pt x="19" y="129"/>
                  </a:cubicBezTo>
                  <a:cubicBezTo>
                    <a:pt x="19" y="133"/>
                    <a:pt x="19" y="139"/>
                    <a:pt x="18" y="144"/>
                  </a:cubicBezTo>
                  <a:cubicBezTo>
                    <a:pt x="17" y="143"/>
                    <a:pt x="18" y="139"/>
                    <a:pt x="18" y="136"/>
                  </a:cubicBezTo>
                  <a:cubicBezTo>
                    <a:pt x="18" y="138"/>
                    <a:pt x="17" y="142"/>
                    <a:pt x="17" y="147"/>
                  </a:cubicBezTo>
                  <a:cubicBezTo>
                    <a:pt x="19" y="142"/>
                    <a:pt x="19" y="146"/>
                    <a:pt x="21" y="146"/>
                  </a:cubicBezTo>
                  <a:cubicBezTo>
                    <a:pt x="23" y="131"/>
                    <a:pt x="20" y="131"/>
                    <a:pt x="19" y="129"/>
                  </a:cubicBezTo>
                  <a:cubicBezTo>
                    <a:pt x="19" y="127"/>
                    <a:pt x="18" y="126"/>
                    <a:pt x="18" y="126"/>
                  </a:cubicBezTo>
                  <a:close/>
                  <a:moveTo>
                    <a:pt x="14" y="180"/>
                  </a:moveTo>
                  <a:cubicBezTo>
                    <a:pt x="15" y="178"/>
                    <a:pt x="15" y="177"/>
                    <a:pt x="15" y="177"/>
                  </a:cubicBezTo>
                  <a:cubicBezTo>
                    <a:pt x="16" y="167"/>
                    <a:pt x="17" y="157"/>
                    <a:pt x="19" y="16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8" y="173"/>
                    <a:pt x="18" y="173"/>
                    <a:pt x="18" y="172"/>
                  </a:cubicBezTo>
                  <a:cubicBezTo>
                    <a:pt x="16" y="179"/>
                    <a:pt x="18" y="183"/>
                    <a:pt x="18" y="188"/>
                  </a:cubicBezTo>
                  <a:cubicBezTo>
                    <a:pt x="17" y="185"/>
                    <a:pt x="17" y="175"/>
                    <a:pt x="15" y="17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6"/>
                    <a:pt x="15" y="187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8"/>
                    <a:pt x="14" y="186"/>
                    <a:pt x="14" y="184"/>
                  </a:cubicBezTo>
                  <a:cubicBezTo>
                    <a:pt x="14" y="183"/>
                    <a:pt x="14" y="181"/>
                    <a:pt x="14" y="180"/>
                  </a:cubicBezTo>
                  <a:close/>
                  <a:moveTo>
                    <a:pt x="17" y="118"/>
                  </a:moveTo>
                  <a:cubicBezTo>
                    <a:pt x="17" y="117"/>
                    <a:pt x="16" y="119"/>
                    <a:pt x="16" y="116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05"/>
                    <a:pt x="17" y="112"/>
                    <a:pt x="17" y="118"/>
                  </a:cubicBezTo>
                  <a:close/>
                  <a:moveTo>
                    <a:pt x="84" y="350"/>
                  </a:moveTo>
                  <a:cubicBezTo>
                    <a:pt x="86" y="350"/>
                    <a:pt x="100" y="351"/>
                    <a:pt x="101" y="350"/>
                  </a:cubicBezTo>
                  <a:cubicBezTo>
                    <a:pt x="105" y="352"/>
                    <a:pt x="105" y="352"/>
                    <a:pt x="105" y="352"/>
                  </a:cubicBezTo>
                  <a:cubicBezTo>
                    <a:pt x="97" y="351"/>
                    <a:pt x="89" y="352"/>
                    <a:pt x="93" y="353"/>
                  </a:cubicBezTo>
                  <a:cubicBezTo>
                    <a:pt x="87" y="351"/>
                    <a:pt x="81" y="351"/>
                    <a:pt x="84" y="350"/>
                  </a:cubicBezTo>
                  <a:close/>
                  <a:moveTo>
                    <a:pt x="464" y="351"/>
                  </a:moveTo>
                  <a:cubicBezTo>
                    <a:pt x="460" y="352"/>
                    <a:pt x="441" y="352"/>
                    <a:pt x="438" y="354"/>
                  </a:cubicBezTo>
                  <a:cubicBezTo>
                    <a:pt x="432" y="352"/>
                    <a:pt x="454" y="351"/>
                    <a:pt x="464" y="351"/>
                  </a:cubicBezTo>
                  <a:close/>
                  <a:moveTo>
                    <a:pt x="466" y="354"/>
                  </a:moveTo>
                  <a:cubicBezTo>
                    <a:pt x="471" y="353"/>
                    <a:pt x="471" y="353"/>
                    <a:pt x="471" y="353"/>
                  </a:cubicBezTo>
                  <a:cubicBezTo>
                    <a:pt x="477" y="353"/>
                    <a:pt x="476" y="351"/>
                    <a:pt x="486" y="351"/>
                  </a:cubicBezTo>
                  <a:cubicBezTo>
                    <a:pt x="484" y="352"/>
                    <a:pt x="480" y="351"/>
                    <a:pt x="477" y="352"/>
                  </a:cubicBezTo>
                  <a:cubicBezTo>
                    <a:pt x="478" y="353"/>
                    <a:pt x="476" y="353"/>
                    <a:pt x="471" y="353"/>
                  </a:cubicBezTo>
                  <a:cubicBezTo>
                    <a:pt x="470" y="354"/>
                    <a:pt x="468" y="354"/>
                    <a:pt x="466" y="354"/>
                  </a:cubicBezTo>
                  <a:close/>
                  <a:moveTo>
                    <a:pt x="251" y="361"/>
                  </a:moveTo>
                  <a:cubicBezTo>
                    <a:pt x="262" y="362"/>
                    <a:pt x="262" y="362"/>
                    <a:pt x="262" y="362"/>
                  </a:cubicBezTo>
                  <a:cubicBezTo>
                    <a:pt x="269" y="360"/>
                    <a:pt x="269" y="360"/>
                    <a:pt x="269" y="360"/>
                  </a:cubicBezTo>
                  <a:lnTo>
                    <a:pt x="251" y="361"/>
                  </a:lnTo>
                  <a:close/>
                  <a:moveTo>
                    <a:pt x="148" y="361"/>
                  </a:moveTo>
                  <a:cubicBezTo>
                    <a:pt x="157" y="361"/>
                    <a:pt x="157" y="361"/>
                    <a:pt x="157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4" y="360"/>
                    <a:pt x="153" y="359"/>
                    <a:pt x="155" y="359"/>
                  </a:cubicBezTo>
                  <a:cubicBezTo>
                    <a:pt x="157" y="359"/>
                    <a:pt x="158" y="359"/>
                    <a:pt x="159" y="359"/>
                  </a:cubicBezTo>
                  <a:cubicBezTo>
                    <a:pt x="157" y="359"/>
                    <a:pt x="156" y="359"/>
                    <a:pt x="155" y="359"/>
                  </a:cubicBezTo>
                  <a:cubicBezTo>
                    <a:pt x="148" y="359"/>
                    <a:pt x="140" y="358"/>
                    <a:pt x="139" y="360"/>
                  </a:cubicBezTo>
                  <a:cubicBezTo>
                    <a:pt x="142" y="359"/>
                    <a:pt x="154" y="360"/>
                    <a:pt x="153" y="361"/>
                  </a:cubicBezTo>
                  <a:lnTo>
                    <a:pt x="148" y="361"/>
                  </a:lnTo>
                  <a:close/>
                  <a:moveTo>
                    <a:pt x="5" y="254"/>
                  </a:moveTo>
                  <a:cubicBezTo>
                    <a:pt x="6" y="258"/>
                    <a:pt x="6" y="259"/>
                    <a:pt x="6" y="267"/>
                  </a:cubicBezTo>
                  <a:cubicBezTo>
                    <a:pt x="5" y="262"/>
                    <a:pt x="5" y="255"/>
                    <a:pt x="5" y="254"/>
                  </a:cubicBezTo>
                  <a:close/>
                  <a:moveTo>
                    <a:pt x="200" y="364"/>
                  </a:moveTo>
                  <a:cubicBezTo>
                    <a:pt x="201" y="363"/>
                    <a:pt x="213" y="364"/>
                    <a:pt x="209" y="363"/>
                  </a:cubicBezTo>
                  <a:cubicBezTo>
                    <a:pt x="204" y="362"/>
                    <a:pt x="204" y="362"/>
                    <a:pt x="204" y="362"/>
                  </a:cubicBezTo>
                  <a:cubicBezTo>
                    <a:pt x="211" y="363"/>
                    <a:pt x="208" y="360"/>
                    <a:pt x="219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21" y="362"/>
                    <a:pt x="202" y="363"/>
                    <a:pt x="215" y="364"/>
                  </a:cubicBezTo>
                  <a:cubicBezTo>
                    <a:pt x="220" y="364"/>
                    <a:pt x="206" y="365"/>
                    <a:pt x="200" y="364"/>
                  </a:cubicBezTo>
                  <a:close/>
                  <a:moveTo>
                    <a:pt x="2" y="237"/>
                  </a:moveTo>
                  <a:cubicBezTo>
                    <a:pt x="2" y="245"/>
                    <a:pt x="5" y="243"/>
                    <a:pt x="4" y="255"/>
                  </a:cubicBezTo>
                  <a:cubicBezTo>
                    <a:pt x="3" y="246"/>
                    <a:pt x="1" y="247"/>
                    <a:pt x="2" y="237"/>
                  </a:cubicBezTo>
                  <a:close/>
                  <a:moveTo>
                    <a:pt x="126" y="366"/>
                  </a:moveTo>
                  <a:cubicBezTo>
                    <a:pt x="127" y="366"/>
                    <a:pt x="127" y="366"/>
                    <a:pt x="127" y="366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6" y="366"/>
                    <a:pt x="136" y="366"/>
                    <a:pt x="136" y="366"/>
                  </a:cubicBezTo>
                  <a:lnTo>
                    <a:pt x="126" y="366"/>
                  </a:lnTo>
                  <a:close/>
                  <a:moveTo>
                    <a:pt x="18" y="239"/>
                  </a:moveTo>
                  <a:cubicBezTo>
                    <a:pt x="18" y="236"/>
                    <a:pt x="18" y="234"/>
                    <a:pt x="18" y="233"/>
                  </a:cubicBezTo>
                  <a:cubicBezTo>
                    <a:pt x="18" y="235"/>
                    <a:pt x="18" y="237"/>
                    <a:pt x="18" y="239"/>
                  </a:cubicBezTo>
                  <a:close/>
                  <a:moveTo>
                    <a:pt x="500" y="341"/>
                  </a:moveTo>
                  <a:cubicBezTo>
                    <a:pt x="501" y="342"/>
                    <a:pt x="502" y="342"/>
                    <a:pt x="503" y="342"/>
                  </a:cubicBezTo>
                  <a:cubicBezTo>
                    <a:pt x="503" y="342"/>
                    <a:pt x="502" y="341"/>
                    <a:pt x="500" y="341"/>
                  </a:cubicBezTo>
                  <a:close/>
                  <a:moveTo>
                    <a:pt x="524" y="338"/>
                  </a:moveTo>
                  <a:cubicBezTo>
                    <a:pt x="525" y="338"/>
                    <a:pt x="525" y="338"/>
                    <a:pt x="525" y="338"/>
                  </a:cubicBezTo>
                  <a:cubicBezTo>
                    <a:pt x="525" y="338"/>
                    <a:pt x="525" y="338"/>
                    <a:pt x="525" y="338"/>
                  </a:cubicBezTo>
                  <a:lnTo>
                    <a:pt x="524" y="338"/>
                  </a:lnTo>
                  <a:close/>
                  <a:moveTo>
                    <a:pt x="77" y="19"/>
                  </a:moveTo>
                  <a:cubicBezTo>
                    <a:pt x="72" y="21"/>
                    <a:pt x="82" y="19"/>
                    <a:pt x="86" y="19"/>
                  </a:cubicBezTo>
                  <a:cubicBezTo>
                    <a:pt x="82" y="19"/>
                    <a:pt x="80" y="18"/>
                    <a:pt x="77" y="19"/>
                  </a:cubicBezTo>
                  <a:close/>
                  <a:moveTo>
                    <a:pt x="110" y="15"/>
                  </a:moveTo>
                  <a:cubicBezTo>
                    <a:pt x="107" y="16"/>
                    <a:pt x="104" y="16"/>
                    <a:pt x="99" y="17"/>
                  </a:cubicBezTo>
                  <a:cubicBezTo>
                    <a:pt x="102" y="17"/>
                    <a:pt x="105" y="16"/>
                    <a:pt x="110" y="15"/>
                  </a:cubicBezTo>
                  <a:close/>
                  <a:moveTo>
                    <a:pt x="83" y="17"/>
                  </a:moveTo>
                  <a:cubicBezTo>
                    <a:pt x="89" y="17"/>
                    <a:pt x="95" y="17"/>
                    <a:pt x="99" y="17"/>
                  </a:cubicBezTo>
                  <a:cubicBezTo>
                    <a:pt x="95" y="17"/>
                    <a:pt x="92" y="16"/>
                    <a:pt x="83" y="17"/>
                  </a:cubicBezTo>
                  <a:close/>
                  <a:moveTo>
                    <a:pt x="197" y="13"/>
                  </a:moveTo>
                  <a:cubicBezTo>
                    <a:pt x="192" y="15"/>
                    <a:pt x="182" y="14"/>
                    <a:pt x="182" y="14"/>
                  </a:cubicBezTo>
                  <a:cubicBezTo>
                    <a:pt x="204" y="15"/>
                    <a:pt x="178" y="16"/>
                    <a:pt x="176" y="17"/>
                  </a:cubicBezTo>
                  <a:cubicBezTo>
                    <a:pt x="190" y="16"/>
                    <a:pt x="190" y="15"/>
                    <a:pt x="197" y="13"/>
                  </a:cubicBezTo>
                  <a:close/>
                  <a:moveTo>
                    <a:pt x="226" y="12"/>
                  </a:moveTo>
                  <a:cubicBezTo>
                    <a:pt x="223" y="12"/>
                    <a:pt x="221" y="12"/>
                    <a:pt x="220" y="12"/>
                  </a:cubicBezTo>
                  <a:cubicBezTo>
                    <a:pt x="222" y="12"/>
                    <a:pt x="224" y="12"/>
                    <a:pt x="226" y="12"/>
                  </a:cubicBezTo>
                  <a:close/>
                  <a:moveTo>
                    <a:pt x="234" y="13"/>
                  </a:moveTo>
                  <a:cubicBezTo>
                    <a:pt x="241" y="13"/>
                    <a:pt x="244" y="11"/>
                    <a:pt x="247" y="10"/>
                  </a:cubicBezTo>
                  <a:cubicBezTo>
                    <a:pt x="238" y="10"/>
                    <a:pt x="232" y="12"/>
                    <a:pt x="226" y="12"/>
                  </a:cubicBezTo>
                  <a:cubicBezTo>
                    <a:pt x="231" y="12"/>
                    <a:pt x="236" y="12"/>
                    <a:pt x="234" y="13"/>
                  </a:cubicBezTo>
                  <a:close/>
                  <a:moveTo>
                    <a:pt x="462" y="18"/>
                  </a:moveTo>
                  <a:cubicBezTo>
                    <a:pt x="461" y="18"/>
                    <a:pt x="457" y="18"/>
                    <a:pt x="457" y="18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74" y="18"/>
                    <a:pt x="465" y="18"/>
                    <a:pt x="462" y="18"/>
                  </a:cubicBezTo>
                  <a:close/>
                  <a:moveTo>
                    <a:pt x="508" y="16"/>
                  </a:moveTo>
                  <a:cubicBezTo>
                    <a:pt x="518" y="17"/>
                    <a:pt x="513" y="18"/>
                    <a:pt x="518" y="18"/>
                  </a:cubicBezTo>
                  <a:cubicBezTo>
                    <a:pt x="517" y="16"/>
                    <a:pt x="517" y="16"/>
                    <a:pt x="517" y="16"/>
                  </a:cubicBezTo>
                  <a:lnTo>
                    <a:pt x="508" y="16"/>
                  </a:lnTo>
                  <a:close/>
                  <a:moveTo>
                    <a:pt x="503" y="4"/>
                  </a:moveTo>
                  <a:cubicBezTo>
                    <a:pt x="500" y="4"/>
                    <a:pt x="500" y="4"/>
                    <a:pt x="500" y="4"/>
                  </a:cubicBezTo>
                  <a:cubicBezTo>
                    <a:pt x="504" y="4"/>
                    <a:pt x="504" y="4"/>
                    <a:pt x="504" y="4"/>
                  </a:cubicBezTo>
                  <a:lnTo>
                    <a:pt x="503" y="4"/>
                  </a:lnTo>
                  <a:close/>
                  <a:moveTo>
                    <a:pt x="554" y="24"/>
                  </a:moveTo>
                  <a:cubicBezTo>
                    <a:pt x="552" y="25"/>
                    <a:pt x="549" y="25"/>
                    <a:pt x="547" y="25"/>
                  </a:cubicBezTo>
                  <a:cubicBezTo>
                    <a:pt x="551" y="26"/>
                    <a:pt x="553" y="26"/>
                    <a:pt x="553" y="25"/>
                  </a:cubicBezTo>
                  <a:cubicBezTo>
                    <a:pt x="554" y="25"/>
                    <a:pt x="554" y="25"/>
                    <a:pt x="554" y="24"/>
                  </a:cubicBezTo>
                  <a:close/>
                  <a:moveTo>
                    <a:pt x="560" y="53"/>
                  </a:moveTo>
                  <a:cubicBezTo>
                    <a:pt x="559" y="48"/>
                    <a:pt x="559" y="48"/>
                    <a:pt x="559" y="48"/>
                  </a:cubicBezTo>
                  <a:cubicBezTo>
                    <a:pt x="560" y="53"/>
                    <a:pt x="561" y="59"/>
                    <a:pt x="561" y="65"/>
                  </a:cubicBezTo>
                  <a:cubicBezTo>
                    <a:pt x="561" y="61"/>
                    <a:pt x="561" y="57"/>
                    <a:pt x="560" y="53"/>
                  </a:cubicBezTo>
                  <a:close/>
                  <a:moveTo>
                    <a:pt x="563" y="98"/>
                  </a:moveTo>
                  <a:cubicBezTo>
                    <a:pt x="563" y="100"/>
                    <a:pt x="563" y="100"/>
                    <a:pt x="563" y="100"/>
                  </a:cubicBezTo>
                  <a:cubicBezTo>
                    <a:pt x="564" y="112"/>
                    <a:pt x="564" y="112"/>
                    <a:pt x="564" y="112"/>
                  </a:cubicBezTo>
                  <a:lnTo>
                    <a:pt x="563" y="98"/>
                  </a:lnTo>
                  <a:close/>
                  <a:moveTo>
                    <a:pt x="303" y="352"/>
                  </a:moveTo>
                  <a:cubicBezTo>
                    <a:pt x="301" y="354"/>
                    <a:pt x="321" y="353"/>
                    <a:pt x="327" y="354"/>
                  </a:cubicBezTo>
                  <a:cubicBezTo>
                    <a:pt x="323" y="351"/>
                    <a:pt x="311" y="355"/>
                    <a:pt x="303" y="352"/>
                  </a:cubicBezTo>
                  <a:close/>
                  <a:moveTo>
                    <a:pt x="17" y="257"/>
                  </a:moveTo>
                  <a:cubicBezTo>
                    <a:pt x="18" y="263"/>
                    <a:pt x="19" y="269"/>
                    <a:pt x="19" y="275"/>
                  </a:cubicBezTo>
                  <a:cubicBezTo>
                    <a:pt x="19" y="261"/>
                    <a:pt x="19" y="271"/>
                    <a:pt x="17" y="2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776" y="5465638"/>
            <a:ext cx="9217024" cy="1224136"/>
            <a:chOff x="215776" y="5465638"/>
            <a:chExt cx="9217024" cy="1224136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215776" y="5724053"/>
              <a:ext cx="5400600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Activity Shaping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28344" y="5465638"/>
              <a:ext cx="4104456" cy="1224136"/>
              <a:chOff x="5328344" y="5465638"/>
              <a:chExt cx="4104456" cy="12241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00352" y="5622428"/>
                <a:ext cx="403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Beyond Influence Max</a:t>
                </a:r>
              </a:p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Convex Opt. Framework</a:t>
                </a:r>
                <a:endParaRPr lang="en-US" sz="2400" dirty="0" smtClean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3" name="Freeform 506"/>
              <p:cNvSpPr>
                <a:spLocks noEditPoints="1"/>
              </p:cNvSpPr>
              <p:nvPr/>
            </p:nvSpPr>
            <p:spPr bwMode="auto">
              <a:xfrm>
                <a:off x="5328344" y="5465638"/>
                <a:ext cx="4032448" cy="1224136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761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21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-30163"/>
            <a:ext cx="9612312" cy="1262063"/>
          </a:xfrm>
        </p:spPr>
        <p:txBody>
          <a:bodyPr/>
          <a:lstStyle/>
          <a:p>
            <a:r>
              <a:rPr lang="en-US" sz="4200" dirty="0" smtClean="0">
                <a:latin typeface="Calibri"/>
              </a:rPr>
              <a:t>Incomplete propagation traces</a:t>
            </a:r>
            <a:endParaRPr lang="en-US" sz="4200" dirty="0"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7439" y="1619597"/>
            <a:ext cx="571500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It is </a:t>
            </a:r>
            <a:r>
              <a:rPr lang="en-US" sz="3600" b="1" dirty="0" smtClean="0">
                <a:latin typeface="Calibri"/>
              </a:rPr>
              <a:t>difficult to track every mention </a:t>
            </a:r>
            <a:r>
              <a:rPr lang="en-US" sz="3600" dirty="0" smtClean="0">
                <a:latin typeface="Calibri"/>
              </a:rPr>
              <a:t>of a specific </a:t>
            </a:r>
            <a:r>
              <a:rPr lang="en-US" sz="3600" b="1" dirty="0" smtClean="0">
                <a:latin typeface="Calibri"/>
              </a:rPr>
              <a:t>piece </a:t>
            </a:r>
            <a:br>
              <a:rPr lang="en-US" sz="3600" b="1" dirty="0" smtClean="0">
                <a:latin typeface="Calibri"/>
              </a:rPr>
            </a:br>
            <a:r>
              <a:rPr lang="en-US" sz="3600" b="1" dirty="0" smtClean="0">
                <a:latin typeface="Calibri"/>
              </a:rPr>
              <a:t>of information</a:t>
            </a:r>
            <a:endParaRPr lang="en-US" sz="3600" dirty="0"/>
          </a:p>
        </p:txBody>
      </p:sp>
      <p:sp>
        <p:nvSpPr>
          <p:cNvPr id="86" name="Rectangle 85"/>
          <p:cNvSpPr/>
          <p:nvPr/>
        </p:nvSpPr>
        <p:spPr>
          <a:xfrm>
            <a:off x="6264448" y="2095197"/>
            <a:ext cx="30243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Calibri"/>
              </a:rPr>
              <a:t>Especially in 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real time!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336456" y="1763613"/>
            <a:ext cx="2880320" cy="1512168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508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91" y="4571925"/>
            <a:ext cx="5526415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88" y="3635821"/>
            <a:ext cx="73152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88" y="5508029"/>
            <a:ext cx="73279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040" y="6228109"/>
            <a:ext cx="7162800" cy="571500"/>
          </a:xfrm>
          <a:prstGeom prst="rect">
            <a:avLst/>
          </a:prstGeom>
        </p:spPr>
      </p:pic>
      <p:sp>
        <p:nvSpPr>
          <p:cNvPr id="88" name="Rounded Rectangle 87"/>
          <p:cNvSpPr>
            <a:spLocks noChangeArrowheads="1"/>
          </p:cNvSpPr>
          <p:nvPr/>
        </p:nvSpPr>
        <p:spPr bwMode="auto">
          <a:xfrm>
            <a:off x="1871960" y="3059757"/>
            <a:ext cx="6696744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latin typeface="Corbel" charset="0"/>
              </a:rPr>
              <a:t>Can we automatically find</a:t>
            </a:r>
            <a:r>
              <a:rPr lang="en-US" sz="3600" dirty="0" smtClean="0">
                <a:latin typeface="Corbel" charset="0"/>
              </a:rPr>
              <a:t> </a:t>
            </a:r>
            <a:r>
              <a:rPr lang="en-US" sz="3600" b="1" dirty="0" smtClean="0">
                <a:latin typeface="Corbel" charset="0"/>
              </a:rPr>
              <a:t>who was the</a:t>
            </a:r>
            <a:r>
              <a:rPr lang="en-US" sz="3600" dirty="0" smtClean="0">
                <a:latin typeface="Corbel" charset="0"/>
              </a:rPr>
              <a:t> </a:t>
            </a:r>
            <a:r>
              <a:rPr lang="en-US" sz="3600" b="1" dirty="0" smtClean="0">
                <a:latin typeface="Corbel" charset="0"/>
              </a:rPr>
              <a:t>first </a:t>
            </a:r>
            <a:r>
              <a:rPr lang="en-US" sz="3600" b="1" i="1" dirty="0" smtClean="0">
                <a:latin typeface="Corbel" charset="0"/>
              </a:rPr>
              <a:t>person </a:t>
            </a:r>
            <a:r>
              <a:rPr lang="en-US" sz="3600" b="1" dirty="0" smtClean="0">
                <a:latin typeface="Corbel" charset="0"/>
              </a:rPr>
              <a:t>posting </a:t>
            </a:r>
            <a:br>
              <a:rPr lang="en-US" sz="3600" b="1" dirty="0" smtClean="0">
                <a:latin typeface="Corbel" charset="0"/>
              </a:rPr>
            </a:br>
            <a:r>
              <a:rPr lang="en-US" sz="3600" b="1" dirty="0" smtClean="0">
                <a:latin typeface="Corbel" charset="0"/>
              </a:rPr>
              <a:t>a piece of information</a:t>
            </a:r>
            <a:r>
              <a:rPr lang="en-US" sz="3600" dirty="0" smtClean="0">
                <a:latin typeface="Corbel" charset="0"/>
              </a:rPr>
              <a:t>?</a:t>
            </a:r>
            <a:endParaRPr lang="en-US" sz="3600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68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/>
          <p:nvPr/>
        </p:nvGrpSpPr>
        <p:grpSpPr>
          <a:xfrm>
            <a:off x="1437787" y="2826000"/>
            <a:ext cx="4242844" cy="2823506"/>
            <a:chOff x="2699837" y="2825284"/>
            <a:chExt cx="4242844" cy="2823506"/>
          </a:xfrm>
        </p:grpSpPr>
        <p:cxnSp>
          <p:nvCxnSpPr>
            <p:cNvPr id="100" name="Straight Arrow Connector 99"/>
            <p:cNvCxnSpPr/>
            <p:nvPr/>
          </p:nvCxnSpPr>
          <p:spPr>
            <a:xfrm rot="10800000" flipH="1" flipV="1">
              <a:off x="3863264" y="4512900"/>
              <a:ext cx="1006813" cy="12539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699837" y="3194351"/>
              <a:ext cx="1096307" cy="488066"/>
            </a:xfrm>
            <a:prstGeom prst="straightConnector1">
              <a:avLst/>
            </a:prstGeom>
            <a:ln w="476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4010113" y="3465314"/>
              <a:ext cx="1048721" cy="789163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259177" y="4512901"/>
              <a:ext cx="604088" cy="12539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3003300" y="3532434"/>
              <a:ext cx="1048721" cy="654922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3571456" y="3820065"/>
              <a:ext cx="919222" cy="67121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V="1">
              <a:off x="6077596" y="2520854"/>
              <a:ext cx="560656" cy="1169515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V="1">
              <a:off x="5222722" y="3291822"/>
              <a:ext cx="1375458" cy="5593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0800000" flipV="1">
              <a:off x="5272803" y="4458885"/>
              <a:ext cx="715956" cy="66554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198869" y="2825284"/>
              <a:ext cx="1289526" cy="369067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V="1">
              <a:off x="3648129" y="5129063"/>
              <a:ext cx="877746" cy="4474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4099324" y="4819059"/>
              <a:ext cx="982167" cy="67729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537488" y="4914690"/>
              <a:ext cx="709914" cy="3307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6312896" y="3687917"/>
              <a:ext cx="649395" cy="610174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V="1">
              <a:off x="3092512" y="4774311"/>
              <a:ext cx="982167" cy="766791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7"/>
          <p:cNvGrpSpPr/>
          <p:nvPr/>
        </p:nvGrpSpPr>
        <p:grpSpPr>
          <a:xfrm>
            <a:off x="1437624" y="2825284"/>
            <a:ext cx="4242844" cy="2823507"/>
            <a:chOff x="2697206" y="2825284"/>
            <a:chExt cx="4242844" cy="2823507"/>
          </a:xfrm>
        </p:grpSpPr>
        <p:cxnSp>
          <p:nvCxnSpPr>
            <p:cNvPr id="57" name="Straight Arrow Connector 56"/>
            <p:cNvCxnSpPr>
              <a:stCxn id="80" idx="2"/>
              <a:endCxn id="61" idx="2"/>
            </p:cNvCxnSpPr>
            <p:nvPr/>
          </p:nvCxnSpPr>
          <p:spPr>
            <a:xfrm rot="10800000" flipH="1" flipV="1">
              <a:off x="3860633" y="4512900"/>
              <a:ext cx="1006813" cy="1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6"/>
              <a:endCxn id="60" idx="2"/>
            </p:cNvCxnSpPr>
            <p:nvPr/>
          </p:nvCxnSpPr>
          <p:spPr>
            <a:xfrm flipV="1">
              <a:off x="2697206" y="3194352"/>
              <a:ext cx="1096307" cy="48806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5"/>
              <a:endCxn id="61" idx="1"/>
            </p:cNvCxnSpPr>
            <p:nvPr/>
          </p:nvCxnSpPr>
          <p:spPr>
            <a:xfrm rot="16200000" flipH="1">
              <a:off x="4007482" y="3465312"/>
              <a:ext cx="1048721" cy="78916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6"/>
              <a:endCxn id="80" idx="2"/>
            </p:cNvCxnSpPr>
            <p:nvPr/>
          </p:nvCxnSpPr>
          <p:spPr>
            <a:xfrm flipV="1">
              <a:off x="3256546" y="4512901"/>
              <a:ext cx="604088" cy="12539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7"/>
              <a:endCxn id="60" idx="3"/>
            </p:cNvCxnSpPr>
            <p:nvPr/>
          </p:nvCxnSpPr>
          <p:spPr>
            <a:xfrm rot="5400000" flipH="1" flipV="1">
              <a:off x="3000669" y="3532435"/>
              <a:ext cx="1048721" cy="65492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0" idx="4"/>
              <a:endCxn id="80" idx="0"/>
            </p:cNvCxnSpPr>
            <p:nvPr/>
          </p:nvCxnSpPr>
          <p:spPr>
            <a:xfrm rot="16200000" flipH="1">
              <a:off x="3568825" y="3820065"/>
              <a:ext cx="919222" cy="6712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69" idx="5"/>
            </p:cNvCxnSpPr>
            <p:nvPr/>
          </p:nvCxnSpPr>
          <p:spPr>
            <a:xfrm rot="16200000" flipV="1">
              <a:off x="6074964" y="2520854"/>
              <a:ext cx="560656" cy="116951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1" idx="0"/>
              <a:endCxn id="69" idx="4"/>
            </p:cNvCxnSpPr>
            <p:nvPr/>
          </p:nvCxnSpPr>
          <p:spPr>
            <a:xfrm rot="16200000" flipV="1">
              <a:off x="5220092" y="3291822"/>
              <a:ext cx="1375458" cy="559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2"/>
              <a:endCxn id="61" idx="6"/>
            </p:cNvCxnSpPr>
            <p:nvPr/>
          </p:nvCxnSpPr>
          <p:spPr>
            <a:xfrm rot="10800000" flipV="1">
              <a:off x="5270172" y="4458886"/>
              <a:ext cx="715956" cy="6655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0" idx="6"/>
              <a:endCxn id="69" idx="3"/>
            </p:cNvCxnSpPr>
            <p:nvPr/>
          </p:nvCxnSpPr>
          <p:spPr>
            <a:xfrm flipV="1">
              <a:off x="4196238" y="2825284"/>
              <a:ext cx="1289527" cy="36906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0"/>
              <a:endCxn id="80" idx="4"/>
            </p:cNvCxnSpPr>
            <p:nvPr/>
          </p:nvCxnSpPr>
          <p:spPr>
            <a:xfrm rot="16200000" flipV="1">
              <a:off x="3645498" y="5129063"/>
              <a:ext cx="877746" cy="4474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7"/>
              <a:endCxn id="61" idx="3"/>
            </p:cNvCxnSpPr>
            <p:nvPr/>
          </p:nvCxnSpPr>
          <p:spPr>
            <a:xfrm rot="5400000" flipH="1" flipV="1">
              <a:off x="4096693" y="4819059"/>
              <a:ext cx="982167" cy="67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7" idx="0"/>
              <a:endCxn id="59" idx="4"/>
            </p:cNvCxnSpPr>
            <p:nvPr/>
          </p:nvCxnSpPr>
          <p:spPr>
            <a:xfrm rot="5400000" flipH="1" flipV="1">
              <a:off x="2534857" y="4914690"/>
              <a:ext cx="709914" cy="3307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1" idx="7"/>
            </p:cNvCxnSpPr>
            <p:nvPr/>
          </p:nvCxnSpPr>
          <p:spPr>
            <a:xfrm rot="5400000" flipH="1" flipV="1">
              <a:off x="6310265" y="3687918"/>
              <a:ext cx="649395" cy="6101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8" idx="1"/>
              <a:endCxn id="59" idx="5"/>
            </p:cNvCxnSpPr>
            <p:nvPr/>
          </p:nvCxnSpPr>
          <p:spPr>
            <a:xfrm rot="16200000" flipV="1">
              <a:off x="3089881" y="4774311"/>
              <a:ext cx="982167" cy="76679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22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-30163"/>
            <a:ext cx="9612312" cy="1262063"/>
          </a:xfrm>
        </p:spPr>
        <p:txBody>
          <a:bodyPr/>
          <a:lstStyle/>
          <a:p>
            <a:r>
              <a:rPr lang="en-US" sz="4200" dirty="0" smtClean="0">
                <a:latin typeface="Calibri"/>
              </a:rPr>
              <a:t>The source identification problem</a:t>
            </a:r>
            <a:endParaRPr lang="en-US" sz="4200" dirty="0">
              <a:latin typeface="Calibri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34899" y="3482753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594239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533931" y="2994688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607865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63499" y="543501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645799" y="559031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167205" y="248443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26546" y="4259222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1052" y="4313237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620713" y="1493346"/>
            <a:ext cx="8305799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lang="en-US" sz="3000" dirty="0" smtClean="0">
                <a:latin typeface="Calibri"/>
              </a:rPr>
              <a:t>Information propagates on a directed network creating cascades:</a:t>
            </a:r>
          </a:p>
        </p:txBody>
      </p:sp>
      <p:sp>
        <p:nvSpPr>
          <p:cNvPr id="91" name="Text Placeholder 2"/>
          <p:cNvSpPr txBox="1">
            <a:spLocks/>
          </p:cNvSpPr>
          <p:nvPr/>
        </p:nvSpPr>
        <p:spPr bwMode="auto">
          <a:xfrm>
            <a:off x="696912" y="6217746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000" dirty="0" smtClean="0">
                <a:latin typeface="Calibri"/>
              </a:rPr>
              <a:t>We do not observed all infected nodes in a cascade, </a:t>
            </a:r>
            <a:br>
              <a:rPr lang="en-US" sz="3000" dirty="0" smtClean="0">
                <a:latin typeface="Calibri"/>
              </a:rPr>
            </a:br>
            <a:r>
              <a:rPr lang="en-US" sz="3000" dirty="0" smtClean="0">
                <a:latin typeface="Calibri"/>
              </a:rPr>
              <a:t>only a few of them.</a:t>
            </a:r>
          </a:p>
        </p:txBody>
      </p:sp>
      <p:sp>
        <p:nvSpPr>
          <p:cNvPr id="115" name="Oval 114"/>
          <p:cNvSpPr/>
          <p:nvPr/>
        </p:nvSpPr>
        <p:spPr>
          <a:xfrm>
            <a:off x="1592587" y="4327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5628187" y="332640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Cascade 1</a:t>
            </a:r>
          </a:p>
        </p:txBody>
      </p:sp>
      <p:sp>
        <p:nvSpPr>
          <p:cNvPr id="84" name="Oval 83"/>
          <p:cNvSpPr/>
          <p:nvPr/>
        </p:nvSpPr>
        <p:spPr>
          <a:xfrm>
            <a:off x="3611880" y="4325112"/>
            <a:ext cx="402725" cy="399327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5632704" y="3319272"/>
            <a:ext cx="402725" cy="399327"/>
          </a:xfrm>
          <a:prstGeom prst="ellipse">
            <a:avLst/>
          </a:prstGeom>
          <a:solidFill>
            <a:schemeClr val="accent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863848" y="4217788"/>
            <a:ext cx="864096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Calibri"/>
              </a:rPr>
              <a:t>Source</a:t>
            </a:r>
          </a:p>
        </p:txBody>
      </p: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2265610" y="3683133"/>
            <a:ext cx="5996136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latin typeface="Corbel" charset="0"/>
              </a:rPr>
              <a:t>Can we</a:t>
            </a:r>
            <a:r>
              <a:rPr lang="en-US" sz="3600" b="1" dirty="0" smtClean="0">
                <a:latin typeface="Corbel" charset="0"/>
              </a:rPr>
              <a:t> identify </a:t>
            </a:r>
            <a:r>
              <a:rPr lang="en-US" sz="3600" dirty="0" smtClean="0">
                <a:latin typeface="Corbel" charset="0"/>
              </a:rPr>
              <a:t>the </a:t>
            </a:r>
            <a:r>
              <a:rPr lang="en-US" sz="3600" b="1" dirty="0" smtClean="0">
                <a:latin typeface="Corbel" charset="0"/>
              </a:rPr>
              <a:t>source </a:t>
            </a:r>
            <a:r>
              <a:rPr lang="en-US" sz="3600" dirty="0" smtClean="0">
                <a:latin typeface="Corbel" charset="0"/>
              </a:rPr>
              <a:t>from the </a:t>
            </a:r>
            <a:r>
              <a:rPr lang="en-US" sz="3600" b="1" dirty="0" smtClean="0">
                <a:latin typeface="Corbel" charset="0"/>
              </a:rPr>
              <a:t>network</a:t>
            </a:r>
            <a:r>
              <a:rPr lang="en-US" sz="3600" dirty="0" smtClean="0">
                <a:latin typeface="Corbel" charset="0"/>
              </a:rPr>
              <a:t> and a </a:t>
            </a:r>
            <a:r>
              <a:rPr lang="en-US" sz="3600" b="1" dirty="0" smtClean="0">
                <a:latin typeface="Corbel" charset="0"/>
              </a:rPr>
              <a:t>partial observation </a:t>
            </a:r>
          </a:p>
          <a:p>
            <a:pPr algn="ctr" eaLnBrk="1" hangingPunct="1"/>
            <a:r>
              <a:rPr lang="en-US" sz="3600" b="1" dirty="0" smtClean="0">
                <a:latin typeface="Corbel" charset="0"/>
              </a:rPr>
              <a:t>of the cascade</a:t>
            </a:r>
            <a:r>
              <a:rPr lang="en-US" sz="3600" dirty="0" smtClean="0">
                <a:latin typeface="Corbel" charset="0"/>
              </a:rPr>
              <a:t>?</a:t>
            </a:r>
            <a:endParaRPr lang="en-US" sz="3600" dirty="0">
              <a:latin typeface="Corbe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10185" y="2299703"/>
            <a:ext cx="22230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charset="0"/>
              </a:rPr>
              <a:t>τ</a:t>
            </a:r>
            <a:r>
              <a:rPr lang="en-US" sz="3200" baseline="-20000" dirty="0" smtClean="0">
                <a:latin typeface="Calibri" charset="0"/>
              </a:rPr>
              <a:t>ji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4800" baseline="-12000" dirty="0" smtClean="0">
                <a:latin typeface="Calibri" charset="0"/>
              </a:rPr>
              <a:t>~</a:t>
            </a:r>
            <a:r>
              <a:rPr lang="en-US" sz="3200" dirty="0" smtClean="0">
                <a:latin typeface="Calibri" charset="0"/>
              </a:rPr>
              <a:t> f(τ</a:t>
            </a:r>
            <a:r>
              <a:rPr lang="en-US" sz="3200" baseline="-20000" dirty="0" smtClean="0">
                <a:latin typeface="Calibri" charset="0"/>
              </a:rPr>
              <a:t>ji</a:t>
            </a:r>
            <a:r>
              <a:rPr lang="en-US" sz="3200" dirty="0" smtClean="0">
                <a:latin typeface="Calibri" charset="0"/>
              </a:rPr>
              <a:t> ; </a:t>
            </a:r>
            <a:r>
              <a:rPr lang="en-US" sz="2800" dirty="0" smtClean="0">
                <a:latin typeface="Calibri" charset="0"/>
              </a:rPr>
              <a:t>α</a:t>
            </a:r>
            <a:r>
              <a:rPr lang="en-US" sz="3200" baseline="-20000" dirty="0" smtClean="0">
                <a:latin typeface="Calibri" charset="0"/>
              </a:rPr>
              <a:t>ji</a:t>
            </a:r>
            <a:r>
              <a:rPr lang="en-US" sz="3200" dirty="0" smtClean="0">
                <a:latin typeface="Calibri" charset="0"/>
              </a:rPr>
              <a:t>)</a:t>
            </a:r>
            <a:endParaRPr lang="en-US" sz="3200" dirty="0"/>
          </a:p>
        </p:txBody>
      </p:sp>
      <p:grpSp>
        <p:nvGrpSpPr>
          <p:cNvPr id="83" name="Group 68"/>
          <p:cNvGrpSpPr/>
          <p:nvPr/>
        </p:nvGrpSpPr>
        <p:grpSpPr>
          <a:xfrm>
            <a:off x="8243430" y="2245259"/>
            <a:ext cx="1800199" cy="1239577"/>
            <a:chOff x="620712" y="5837238"/>
            <a:chExt cx="2421925" cy="1372094"/>
          </a:xfrm>
        </p:grpSpPr>
        <p:cxnSp>
          <p:nvCxnSpPr>
            <p:cNvPr id="87" name="Straight Arrow Connector 86"/>
            <p:cNvCxnSpPr/>
            <p:nvPr/>
          </p:nvCxnSpPr>
          <p:spPr bwMode="auto">
            <a:xfrm flipV="1">
              <a:off x="766934" y="6904037"/>
              <a:ext cx="22757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 flipH="1" flipV="1">
              <a:off x="244259" y="63591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620712" y="6839505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endParaRPr lang="en-US" dirty="0" smtClean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137637" y="68400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1239237" y="6218237"/>
              <a:ext cx="1422400" cy="702733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 rot="16200000" flipH="1">
              <a:off x="1041237" y="6706200"/>
              <a:ext cx="396000" cy="158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1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 flipH="1" flipV="1">
              <a:off x="914318" y="6579118"/>
              <a:ext cx="395837" cy="25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7" name="Straight Arrow Connector 96"/>
          <p:cNvCxnSpPr/>
          <p:nvPr/>
        </p:nvCxnSpPr>
        <p:spPr bwMode="auto">
          <a:xfrm>
            <a:off x="7019294" y="2617188"/>
            <a:ext cx="936104" cy="245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6026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5" grpId="0" animBg="1"/>
      <p:bldP spid="115" grpId="1" animBg="1"/>
      <p:bldP spid="116" grpId="0" animBg="1"/>
      <p:bldP spid="117" grpId="0" animBg="1"/>
      <p:bldP spid="117" grpId="1" animBg="1"/>
      <p:bldP spid="118" grpId="0" animBg="1"/>
      <p:bldP spid="118" grpId="1" animBg="1"/>
      <p:bldP spid="82" grpId="0"/>
      <p:bldP spid="84" grpId="0" animBg="1"/>
      <p:bldP spid="85" grpId="0" animBg="1"/>
      <p:bldP spid="86" grpId="0"/>
      <p:bldP spid="86" grpId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Likelihood of a cascade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7824" y="1580108"/>
            <a:ext cx="92890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Calibri"/>
              </a:rPr>
              <a:t>The likelihood of a cascade factorizes as</a:t>
            </a:r>
            <a:endParaRPr lang="en-US" sz="3400" b="1" dirty="0" smtClean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240" y="2699717"/>
            <a:ext cx="4714050" cy="96462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791840" y="3068339"/>
            <a:ext cx="3096344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719832" y="3144539"/>
            <a:ext cx="3680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9872" y="3144539"/>
            <a:ext cx="386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59992" y="3144539"/>
            <a:ext cx="33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52080" y="3144539"/>
            <a:ext cx="336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i</a:t>
            </a:r>
            <a:endParaRPr lang="en-US" sz="2400" dirty="0" smtClean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2944490" y="3073902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152402" y="3067545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1072282" y="3067545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712242" y="3067545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1079872" y="2339677"/>
            <a:ext cx="198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Cascade</a:t>
            </a:r>
            <a:endParaRPr lang="en-US" sz="2400" dirty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824" y="4355901"/>
            <a:ext cx="9073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Calibri"/>
              </a:rPr>
              <a:t>If we only observe a subset of infected nodes      :</a:t>
            </a:r>
            <a:endParaRPr lang="en-US" sz="3400" b="1" dirty="0" smtClean="0">
              <a:latin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5936" y="5219997"/>
            <a:ext cx="7187418" cy="1080120"/>
            <a:chOff x="1295896" y="5364013"/>
            <a:chExt cx="7187418" cy="1080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896" y="5364013"/>
              <a:ext cx="5171194" cy="10801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0746" y="5423582"/>
              <a:ext cx="5112568" cy="1020551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4608264" y="6477232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Marginalization over hidden nodes      on</a:t>
            </a:r>
            <a:endParaRPr lang="en-US" sz="2400" b="1" dirty="0" smtClean="0">
              <a:latin typeface="Calibri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16200000">
            <a:off x="6408464" y="3995862"/>
            <a:ext cx="288031" cy="475252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536" y="6915152"/>
            <a:ext cx="360040" cy="338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448" y="6876181"/>
            <a:ext cx="2101346" cy="41314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5184328" y="3275781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63848" y="3923853"/>
            <a:ext cx="4320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728" y="4427909"/>
            <a:ext cx="474092" cy="55127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 bwMode="auto">
          <a:xfrm>
            <a:off x="863848" y="3635821"/>
            <a:ext cx="8384" cy="296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935856" y="388378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/>
              </a:rPr>
              <a:t>Time of infection of the source</a:t>
            </a:r>
            <a:endParaRPr lang="en-US" sz="2000" dirty="0"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59792" y="6497550"/>
            <a:ext cx="3456384" cy="882687"/>
          </a:xfrm>
          <a:prstGeom prst="rect">
            <a:avLst/>
          </a:prstGeom>
          <a:solidFill>
            <a:schemeClr val="accent2">
              <a:alpha val="24000"/>
            </a:schemeClr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1800" y="649755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Difficult high-dimensional integration problem</a:t>
            </a:r>
            <a:endParaRPr lang="en-US" sz="2400" b="1" dirty="0" smtClean="0">
              <a:latin typeface="Calibri"/>
            </a:endParaRPr>
          </a:p>
        </p:txBody>
      </p:sp>
      <p:sp>
        <p:nvSpPr>
          <p:cNvPr id="30" name="Left Arrow 29"/>
          <p:cNvSpPr/>
          <p:nvPr/>
        </p:nvSpPr>
        <p:spPr bwMode="auto">
          <a:xfrm>
            <a:off x="3960192" y="6588149"/>
            <a:ext cx="504056" cy="648072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11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7" grpId="0" animBg="1"/>
      <p:bldP spid="38" grpId="0" animBg="1"/>
      <p:bldP spid="3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40" y="3851845"/>
            <a:ext cx="1513780" cy="955507"/>
          </a:xfrm>
          <a:prstGeom prst="rect">
            <a:avLst/>
          </a:prstGeom>
        </p:spPr>
      </p:pic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Framework for source identification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7824" y="2126555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Infer diffusion model parameters from historical cascade data</a:t>
            </a:r>
            <a:endParaRPr lang="en-US" sz="3200" b="1" dirty="0" smtClean="0"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824" y="4067869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Given the diffusion model &amp; incomplete </a:t>
            </a:r>
            <a:br>
              <a:rPr lang="en-US" sz="3200" dirty="0" smtClean="0">
                <a:latin typeface="Calibri"/>
              </a:rPr>
            </a:br>
            <a:r>
              <a:rPr lang="en-US" sz="3200" dirty="0" smtClean="0">
                <a:latin typeface="Calibri"/>
              </a:rPr>
              <a:t>cascade (or cascades), identify the source:</a:t>
            </a:r>
            <a:endParaRPr lang="en-US" sz="3200" b="1" dirty="0" smtClean="0"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824" y="1418669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small" dirty="0" smtClean="0">
                <a:latin typeface="Calibri"/>
              </a:rPr>
              <a:t>Stage 1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7824" y="3419797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small" dirty="0" smtClean="0">
                <a:latin typeface="Calibri"/>
              </a:rPr>
              <a:t>Stage 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80" y="5292005"/>
            <a:ext cx="6120680" cy="785113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 bwMode="auto">
          <a:xfrm rot="16200000">
            <a:off x="6228446" y="5039976"/>
            <a:ext cx="288031" cy="194421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2320" y="6084093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Difficult high-dimensional integration problem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6176" y="7020197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Non-convex maximization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5441530" y="4602753"/>
            <a:ext cx="288031" cy="46908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03808" y="3419797"/>
            <a:ext cx="9217024" cy="403244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3808" y="1403573"/>
            <a:ext cx="9217152" cy="1837944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69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11" grpId="0" animBg="1"/>
      <p:bldP spid="12" grpId="0"/>
      <p:bldP spid="13" grpId="0"/>
      <p:bldP spid="15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151880" y="6556248"/>
            <a:ext cx="2880320" cy="864096"/>
          </a:xfrm>
          <a:prstGeom prst="rect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Importance Sampling Scheme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7824" y="1766515"/>
            <a:ext cx="907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First, we introduce </a:t>
            </a:r>
            <a:r>
              <a:rPr lang="en-US" sz="3200" b="1" dirty="0" smtClean="0">
                <a:latin typeface="Calibri"/>
              </a:rPr>
              <a:t>auxiliary distribution: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824" y="4427909"/>
            <a:ext cx="907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/>
              </a:rPr>
              <a:t>Second, we introduce </a:t>
            </a:r>
            <a:r>
              <a:rPr lang="en-US" sz="3200" b="1" dirty="0" smtClean="0">
                <a:latin typeface="Calibri"/>
              </a:rPr>
              <a:t>proposal distribution</a:t>
            </a:r>
            <a:r>
              <a:rPr lang="en-US" sz="3200" dirty="0" smtClean="0">
                <a:latin typeface="Calibri"/>
              </a:rPr>
              <a:t>:</a:t>
            </a:r>
            <a:endParaRPr lang="en-US" sz="3200" b="1" dirty="0" smtClean="0"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1954" y="2483693"/>
            <a:ext cx="8748838" cy="992910"/>
            <a:chOff x="683582" y="2688043"/>
            <a:chExt cx="8748838" cy="9929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82" y="2796013"/>
              <a:ext cx="2482273" cy="7273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6056" y="2688043"/>
              <a:ext cx="6696364" cy="992910"/>
            </a:xfrm>
            <a:prstGeom prst="rect">
              <a:avLst/>
            </a:prstGeom>
          </p:spPr>
        </p:pic>
      </p:grpSp>
      <p:sp>
        <p:nvSpPr>
          <p:cNvPr id="40" name="Left Brace 39"/>
          <p:cNvSpPr/>
          <p:nvPr/>
        </p:nvSpPr>
        <p:spPr bwMode="auto">
          <a:xfrm rot="16200000">
            <a:off x="6372463" y="2603379"/>
            <a:ext cx="288030" cy="151216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88384" y="3454118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Auxiliary distribution</a:t>
            </a:r>
            <a:endParaRPr lang="en-US" sz="2200" b="1" dirty="0" smtClean="0"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2" y="5292005"/>
            <a:ext cx="5488040" cy="792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400" y="5436021"/>
            <a:ext cx="3936106" cy="6726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52280" y="6588149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Proposal distribution</a:t>
            </a:r>
            <a:endParaRPr lang="en-US" sz="2200" b="1" dirty="0" smtClean="0">
              <a:latin typeface="Calibri"/>
            </a:endParaRPr>
          </a:p>
        </p:txBody>
      </p:sp>
      <p:cxnSp>
        <p:nvCxnSpPr>
          <p:cNvPr id="4" name="Straight Arrow Connector 3"/>
          <p:cNvCxnSpPr>
            <a:stCxn id="14" idx="0"/>
          </p:cNvCxnSpPr>
          <p:nvPr/>
        </p:nvCxnSpPr>
        <p:spPr bwMode="auto">
          <a:xfrm flipH="1" flipV="1">
            <a:off x="5040312" y="6228109"/>
            <a:ext cx="57606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0"/>
          </p:cNvCxnSpPr>
          <p:nvPr/>
        </p:nvCxnSpPr>
        <p:spPr bwMode="auto">
          <a:xfrm flipV="1">
            <a:off x="5616376" y="6084093"/>
            <a:ext cx="1008112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Left Arrow 25"/>
          <p:cNvSpPr/>
          <p:nvPr/>
        </p:nvSpPr>
        <p:spPr bwMode="auto">
          <a:xfrm>
            <a:off x="4176216" y="6660157"/>
            <a:ext cx="504056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07864" y="6588149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We will sample </a:t>
            </a:r>
            <a:br>
              <a:rPr lang="en-US" sz="2200" dirty="0" smtClean="0">
                <a:latin typeface="Calibri"/>
              </a:rPr>
            </a:br>
            <a:r>
              <a:rPr lang="en-US" sz="2200" dirty="0" smtClean="0">
                <a:latin typeface="Calibri"/>
              </a:rPr>
              <a:t>from this distribution!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87984" y="3359463"/>
            <a:ext cx="2880320" cy="864096"/>
          </a:xfrm>
          <a:prstGeom prst="rect">
            <a:avLst/>
          </a:prstGeom>
          <a:solidFill>
            <a:schemeClr val="accent1">
              <a:alpha val="18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43968" y="3391364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It will simplify computations!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31" name="Left Arrow 30"/>
          <p:cNvSpPr/>
          <p:nvPr/>
        </p:nvSpPr>
        <p:spPr bwMode="auto">
          <a:xfrm>
            <a:off x="5184328" y="3503479"/>
            <a:ext cx="504056" cy="64807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2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14" grpId="0"/>
      <p:bldP spid="26" grpId="0" animBg="1"/>
      <p:bldP spid="27" grpId="0"/>
      <p:bldP spid="29" grpId="0" animBg="1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>
                <a:latin typeface="Calibri"/>
              </a:rPr>
              <a:t>Choice of auxiliary &amp; proposal distribution</a:t>
            </a:r>
            <a:endParaRPr lang="en-US" sz="3800" dirty="0" smtClean="0">
              <a:latin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0" y="1969345"/>
            <a:ext cx="2487521" cy="5877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12" y="1619597"/>
            <a:ext cx="6402479" cy="125950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935856" y="335474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/>
              </a:rPr>
              <a:t>Proposal distribution</a:t>
            </a:r>
            <a:r>
              <a:rPr lang="en-US" sz="2800" dirty="0" smtClean="0">
                <a:solidFill>
                  <a:schemeClr val="tx2"/>
                </a:solidFill>
                <a:latin typeface="Calibri"/>
              </a:rPr>
              <a:t>: </a:t>
            </a:r>
            <a:r>
              <a:rPr lang="en-US" sz="2800" dirty="0" smtClean="0">
                <a:latin typeface="Calibri"/>
              </a:rPr>
              <a:t/>
            </a:r>
            <a:br>
              <a:rPr lang="en-US" sz="2800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sample from the diffusion model </a:t>
            </a:r>
            <a:br>
              <a:rPr lang="en-US" sz="2600" b="1" dirty="0" smtClean="0">
                <a:latin typeface="Calibri"/>
              </a:rPr>
            </a:br>
            <a:r>
              <a:rPr lang="en-US" sz="2600" dirty="0" smtClean="0">
                <a:latin typeface="Calibri"/>
              </a:rPr>
              <a:t>as if there were </a:t>
            </a:r>
            <a:r>
              <a:rPr lang="en-US" sz="2600" b="1" dirty="0" smtClean="0">
                <a:latin typeface="Calibri"/>
              </a:rPr>
              <a:t>no observations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>
                <a:latin typeface="Calibri"/>
              </a:rPr>
              <a:t>with node </a:t>
            </a:r>
            <a:r>
              <a:rPr lang="en-US" sz="2600" b="1" dirty="0" smtClean="0">
                <a:latin typeface="Calibri"/>
              </a:rPr>
              <a:t>    as source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456" y="3314721"/>
            <a:ext cx="2160240" cy="190527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5040312" y="2267669"/>
            <a:ext cx="3168352" cy="57606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>
            <a:off x="575816" y="3384341"/>
            <a:ext cx="432048" cy="1691640"/>
          </a:xfrm>
          <a:prstGeom prst="lef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5856" y="5368656"/>
            <a:ext cx="69127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Calibri"/>
              </a:rPr>
              <a:t>Auxiliary distribution</a:t>
            </a:r>
            <a:r>
              <a:rPr lang="en-US" sz="2800" dirty="0" smtClean="0">
                <a:solidFill>
                  <a:schemeClr val="accent2"/>
                </a:solidFill>
                <a:latin typeface="Calibri"/>
              </a:rPr>
              <a:t>: </a:t>
            </a:r>
            <a:r>
              <a:rPr lang="en-US" sz="2800" dirty="0">
                <a:latin typeface="Calibri"/>
              </a:rPr>
              <a:t/>
            </a:r>
            <a:br>
              <a:rPr lang="en-US" sz="2800" dirty="0">
                <a:latin typeface="Calibri"/>
              </a:rPr>
            </a:br>
            <a:r>
              <a:rPr lang="en-US" sz="2600" b="1" dirty="0" smtClean="0">
                <a:latin typeface="Calibri"/>
              </a:rPr>
              <a:t>sample from the diffusion model </a:t>
            </a:r>
            <a:br>
              <a:rPr lang="en-US" sz="2600" b="1" dirty="0" smtClean="0">
                <a:latin typeface="Calibri"/>
              </a:rPr>
            </a:br>
            <a:r>
              <a:rPr lang="en-US" sz="2600" dirty="0" smtClean="0">
                <a:latin typeface="Calibri"/>
              </a:rPr>
              <a:t>as if there were </a:t>
            </a:r>
            <a:r>
              <a:rPr lang="en-US" sz="2600" b="1" dirty="0" smtClean="0">
                <a:latin typeface="Calibri"/>
              </a:rPr>
              <a:t>no observations </a:t>
            </a:r>
            <a:br>
              <a:rPr lang="en-US" sz="2600" b="1" dirty="0" smtClean="0">
                <a:latin typeface="Calibri"/>
              </a:rPr>
            </a:br>
            <a:r>
              <a:rPr lang="en-US" sz="2600" b="1" dirty="0" smtClean="0">
                <a:latin typeface="Calibri"/>
              </a:rPr>
              <a:t>with</a:t>
            </a:r>
            <a:r>
              <a:rPr lang="en-US" sz="2600" b="1" dirty="0">
                <a:latin typeface="Calibri"/>
              </a:rPr>
              <a:t> </a:t>
            </a:r>
            <a:r>
              <a:rPr lang="en-US" sz="2600" b="1" dirty="0" smtClean="0">
                <a:latin typeface="Calibri"/>
              </a:rPr>
              <a:t>the hidden nodes      as sources</a:t>
            </a:r>
          </a:p>
        </p:txBody>
      </p:sp>
      <p:sp>
        <p:nvSpPr>
          <p:cNvPr id="49" name="Left Brace 48"/>
          <p:cNvSpPr/>
          <p:nvPr/>
        </p:nvSpPr>
        <p:spPr bwMode="auto">
          <a:xfrm>
            <a:off x="575816" y="5381133"/>
            <a:ext cx="432048" cy="1783080"/>
          </a:xfrm>
          <a:prstGeom prst="leftBrace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488584" y="1691605"/>
            <a:ext cx="1728192" cy="576064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216" y="6681759"/>
            <a:ext cx="360040" cy="3384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024" y="4643933"/>
            <a:ext cx="288032" cy="35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1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5" grpId="0" animBg="1"/>
      <p:bldP spid="36" grpId="0" animBg="1"/>
      <p:bldP spid="47" grpId="0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Why those distributions?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5816" y="1715412"/>
            <a:ext cx="9001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1. We can </a:t>
            </a:r>
            <a:r>
              <a:rPr lang="en-US" sz="3600" b="1" dirty="0" smtClean="0">
                <a:latin typeface="Calibri"/>
              </a:rPr>
              <a:t>sample easily </a:t>
            </a:r>
            <a:r>
              <a:rPr lang="en-US" sz="3600" dirty="0" smtClean="0">
                <a:latin typeface="Calibri"/>
              </a:rPr>
              <a:t>from the</a:t>
            </a:r>
            <a:r>
              <a:rPr lang="en-US" sz="3600" b="1" dirty="0" smtClean="0">
                <a:latin typeface="Calibri"/>
              </a:rPr>
              <a:t> proposal distribution</a:t>
            </a:r>
            <a:r>
              <a:rPr lang="en-US" sz="3600" dirty="0" smtClean="0">
                <a:latin typeface="Calibri"/>
              </a:rPr>
              <a:t> and has </a:t>
            </a:r>
            <a:r>
              <a:rPr lang="en-US" sz="3600" b="1" dirty="0" smtClean="0">
                <a:latin typeface="Calibri"/>
              </a:rPr>
              <a:t>good convergence </a:t>
            </a:r>
            <a:r>
              <a:rPr lang="en-US" sz="3600" dirty="0" smtClean="0">
                <a:latin typeface="Calibri"/>
              </a:rPr>
              <a:t>properties</a:t>
            </a:r>
            <a:r>
              <a:rPr lang="en-US" sz="3600" b="1" dirty="0" smtClean="0">
                <a:latin typeface="Calibri"/>
              </a:rPr>
              <a:t> in practice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5816" y="373163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libri"/>
              </a:rPr>
              <a:t>2. The </a:t>
            </a:r>
            <a:r>
              <a:rPr lang="en-US" sz="3600" b="1" dirty="0" smtClean="0">
                <a:latin typeface="Calibri"/>
              </a:rPr>
              <a:t>auxiliary distribution </a:t>
            </a:r>
            <a:r>
              <a:rPr lang="en-US" sz="3600" dirty="0" smtClean="0">
                <a:latin typeface="Calibri"/>
              </a:rPr>
              <a:t>allows us to </a:t>
            </a:r>
            <a:r>
              <a:rPr lang="en-US" sz="3600" b="1" dirty="0" smtClean="0">
                <a:latin typeface="Calibri"/>
              </a:rPr>
              <a:t>cancel out</a:t>
            </a:r>
            <a:r>
              <a:rPr lang="en-US" sz="3600" dirty="0" smtClean="0">
                <a:latin typeface="Calibri"/>
              </a:rPr>
              <a:t> many terms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07864" y="5075981"/>
            <a:ext cx="7632848" cy="1296144"/>
            <a:chOff x="287784" y="5075981"/>
            <a:chExt cx="9577064" cy="1728192"/>
          </a:xfrm>
        </p:grpSpPr>
        <p:grpSp>
          <p:nvGrpSpPr>
            <p:cNvPr id="5" name="Group 4"/>
            <p:cNvGrpSpPr/>
            <p:nvPr/>
          </p:nvGrpSpPr>
          <p:grpSpPr>
            <a:xfrm>
              <a:off x="287784" y="5075981"/>
              <a:ext cx="9577064" cy="1728192"/>
              <a:chOff x="287784" y="5075981"/>
              <a:chExt cx="9577064" cy="172819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84" y="5075981"/>
                <a:ext cx="2487521" cy="587768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367" y="5815006"/>
                <a:ext cx="4778713" cy="92877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7983" y="5696559"/>
                <a:ext cx="4516865" cy="1107614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024" y="5219997"/>
              <a:ext cx="321884" cy="313184"/>
            </a:xfrm>
            <a:prstGeom prst="rect">
              <a:avLst/>
            </a:prstGeom>
          </p:spPr>
        </p:pic>
      </p:grpSp>
      <p:sp>
        <p:nvSpPr>
          <p:cNvPr id="21" name="Left Brace 20"/>
          <p:cNvSpPr/>
          <p:nvPr/>
        </p:nvSpPr>
        <p:spPr bwMode="auto">
          <a:xfrm rot="16200000">
            <a:off x="3240112" y="4859957"/>
            <a:ext cx="360040" cy="324036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9952" y="6588149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Likelihood of observed nodes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6200000">
            <a:off x="6733668" y="4678769"/>
            <a:ext cx="360040" cy="3602736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4288" y="6610796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Likelihood ratio of hidden nodes with observed nodes as parents</a:t>
            </a:r>
            <a:endParaRPr lang="en-US" sz="2200" b="1" dirty="0" smtClean="0"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92640" y="4490625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Observed times</a:t>
            </a:r>
            <a:endParaRPr lang="en-US" b="1" dirty="0" smtClean="0"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44568" y="5580037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376016" y="5796061"/>
            <a:ext cx="288032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888184" y="5796061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560592" y="4499917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92640" y="4931965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Sampled times</a:t>
            </a:r>
            <a:endParaRPr lang="en-US" b="1" dirty="0" smtClean="0"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44568" y="5940077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760392" y="5940077"/>
            <a:ext cx="72008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760392" y="5580037"/>
            <a:ext cx="72008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664048" y="5796061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560592" y="4931965"/>
            <a:ext cx="432048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142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 animBg="1"/>
      <p:bldP spid="22" grpId="0"/>
      <p:bldP spid="23" grpId="0" animBg="1"/>
      <p:bldP spid="24" grpId="0"/>
      <p:bldP spid="27" grpId="0"/>
      <p:bldP spid="11" grpId="0" animBg="1"/>
      <p:bldP spid="37" grpId="0" animBg="1"/>
      <p:bldP spid="38" grpId="0" animBg="1"/>
      <p:bldP spid="39" grpId="0" animBg="1"/>
      <p:bldP spid="40" grpId="0"/>
      <p:bldP spid="42" grpId="0" animBg="1"/>
      <p:bldP spid="45" grpId="0" animBg="1"/>
      <p:bldP spid="46" grpId="0" animBg="1"/>
      <p:bldP spid="48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C02B9B-49B2-5A46-860B-AF225CEBC803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612312" cy="584775"/>
          </a:xfrm>
        </p:spPr>
        <p:txBody>
          <a:bodyPr wrap="square">
            <a:spAutoFit/>
          </a:bodyPr>
          <a:lstStyle/>
          <a:p>
            <a:pPr eaLnBrk="1"/>
            <a:r>
              <a:rPr lang="en-US" sz="3800" dirty="0" smtClean="0">
                <a:latin typeface="Calibri"/>
              </a:rPr>
              <a:t>Maximize objective function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23888" y="413987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/>
              </a:rPr>
              <a:t>Key idea: 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each piece corresponds to a different </a:t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/>
              </a:rPr>
              <a:t>feasible (temporally plausible)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 parent-child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configuration: </a:t>
            </a:r>
            <a:endParaRPr lang="en-US" sz="2600" dirty="0" smtClean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6056" y="1547589"/>
            <a:ext cx="7344569" cy="1368152"/>
            <a:chOff x="287784" y="5075981"/>
            <a:chExt cx="9577064" cy="1728192"/>
          </a:xfrm>
        </p:grpSpPr>
        <p:grpSp>
          <p:nvGrpSpPr>
            <p:cNvPr id="16" name="Group 15"/>
            <p:cNvGrpSpPr/>
            <p:nvPr/>
          </p:nvGrpSpPr>
          <p:grpSpPr>
            <a:xfrm>
              <a:off x="287784" y="5075981"/>
              <a:ext cx="9577064" cy="1728192"/>
              <a:chOff x="287784" y="5075981"/>
              <a:chExt cx="9577064" cy="172819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84" y="5075981"/>
                <a:ext cx="2487521" cy="5877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367" y="5815006"/>
                <a:ext cx="4778713" cy="92877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7983" y="5696559"/>
                <a:ext cx="4516865" cy="110761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024" y="5219997"/>
              <a:ext cx="321884" cy="313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68" y="1575021"/>
            <a:ext cx="2592288" cy="548632"/>
          </a:xfrm>
          <a:prstGeom prst="rect">
            <a:avLst/>
          </a:prstGeom>
        </p:spPr>
      </p:pic>
      <p:sp>
        <p:nvSpPr>
          <p:cNvPr id="22" name="Left Brace 21"/>
          <p:cNvSpPr/>
          <p:nvPr/>
        </p:nvSpPr>
        <p:spPr bwMode="auto">
          <a:xfrm rot="16200000">
            <a:off x="6372336" y="-576524"/>
            <a:ext cx="288032" cy="7128545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2320" y="3131765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Calibri"/>
              </a:rPr>
              <a:t>Piece-wise continuous </a:t>
            </a:r>
            <a:br>
              <a:rPr lang="en-US" sz="2200" dirty="0" smtClean="0">
                <a:latin typeface="Calibri"/>
              </a:rPr>
            </a:br>
            <a:r>
              <a:rPr lang="en-US" sz="2200" dirty="0" smtClean="0">
                <a:latin typeface="Calibri"/>
              </a:rPr>
              <a:t>function on t</a:t>
            </a:r>
            <a:r>
              <a:rPr lang="en-US" sz="2200" baseline="-25000" dirty="0" smtClean="0">
                <a:latin typeface="Calibri"/>
              </a:rPr>
              <a:t>s</a:t>
            </a:r>
            <a:endParaRPr lang="en-US" sz="2200" b="1" baseline="-25000" dirty="0" smtClean="0"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75816" y="4643933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75816" y="3491805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endCxn id="23" idx="1"/>
          </p:cNvCxnSpPr>
          <p:nvPr/>
        </p:nvCxnSpPr>
        <p:spPr bwMode="auto">
          <a:xfrm>
            <a:off x="575816" y="3491805"/>
            <a:ext cx="4536504" cy="24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511920" y="5637817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1. We can find all change points efficiently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11920" y="6141873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2. One dimensional line-search for each piece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960" y="6645929"/>
            <a:ext cx="712879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2a. More efficiently for exponential transmission functions</a:t>
            </a:r>
          </a:p>
        </p:txBody>
      </p:sp>
    </p:spTree>
    <p:extLst>
      <p:ext uri="{BB962C8B-B14F-4D97-AF65-F5344CB8AC3E}">
        <p14:creationId xmlns:p14="http://schemas.microsoft.com/office/powerpoint/2010/main" val="894812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 animBg="1"/>
      <p:bldP spid="23" grpId="0"/>
      <p:bldP spid="34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31800" y="1763613"/>
            <a:ext cx="9145016" cy="4752528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29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8575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kern="1200" dirty="0" smtClean="0">
                <a:latin typeface="Calibri"/>
              </a:rPr>
              <a:t>Synthetic</a:t>
            </a:r>
            <a:r>
              <a:rPr lang="en-US" sz="4200" kern="1200" dirty="0">
                <a:latin typeface="Calibri"/>
              </a:rPr>
              <a:t> </a:t>
            </a:r>
            <a:r>
              <a:rPr lang="en-US" sz="4200" kern="1200" dirty="0" smtClean="0">
                <a:latin typeface="Calibri"/>
              </a:rPr>
              <a:t>data </a:t>
            </a:r>
            <a:r>
              <a:rPr lang="en-US" sz="4200" kern="1200" dirty="0">
                <a:latin typeface="Calibri"/>
              </a:rPr>
              <a:t>experiments: setup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47824" y="205164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enerate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network structure (Kronecker/Forest Fire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47824" y="309169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Assign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edge transmission rates uniformly at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random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7824" y="4131746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3.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Simulate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from different random sources and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record </a:t>
            </a:r>
            <a:r>
              <a:rPr lang="en-US" sz="2600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large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647824" y="5436021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 algn="ctr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4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Run our method to infer the source of </a:t>
            </a:r>
            <a:r>
              <a:rPr lang="en-US" sz="2600" i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large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cascades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from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partial observations (typically, 10%)</a:t>
            </a:r>
          </a:p>
        </p:txBody>
      </p:sp>
    </p:spTree>
    <p:extLst>
      <p:ext uri="{BB962C8B-B14F-4D97-AF65-F5344CB8AC3E}">
        <p14:creationId xmlns:p14="http://schemas.microsoft.com/office/powerpoint/2010/main" val="4033366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</a:t>
            </a:r>
            <a:endParaRPr lang="en-US" dirty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5776" y="1907629"/>
            <a:ext cx="9001000" cy="1163395"/>
            <a:chOff x="215776" y="1907629"/>
            <a:chExt cx="9001000" cy="1163395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 bwMode="auto">
            <a:xfrm>
              <a:off x="215776" y="1907629"/>
              <a:ext cx="4968552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Influence Maximization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56336" y="1979637"/>
              <a:ext cx="3960440" cy="1008112"/>
              <a:chOff x="5256336" y="1835621"/>
              <a:chExt cx="3960440" cy="1008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544368" y="1907629"/>
                <a:ext cx="3672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Exact &amp; Approx. Estimation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  <a:p>
                <a:pPr algn="ctr"/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Approx. Maximization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1" name="Freeform 506"/>
              <p:cNvSpPr>
                <a:spLocks noEditPoints="1"/>
              </p:cNvSpPr>
              <p:nvPr/>
            </p:nvSpPr>
            <p:spPr bwMode="auto">
              <a:xfrm>
                <a:off x="5256336" y="1835621"/>
                <a:ext cx="3960440" cy="1008112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5816" y="3563813"/>
            <a:ext cx="8712968" cy="1202096"/>
            <a:chOff x="575816" y="3563813"/>
            <a:chExt cx="8712968" cy="1202096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575816" y="3846211"/>
              <a:ext cx="4296544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Source Localization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2360" y="3740928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Maximum likelihood</a:t>
              </a:r>
            </a:p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Estimation</a:t>
              </a:r>
              <a:endParaRPr lang="en-US" sz="2400" dirty="0" smtClean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42" name="Freeform 506"/>
            <p:cNvSpPr>
              <a:spLocks noEditPoints="1"/>
            </p:cNvSpPr>
            <p:nvPr/>
          </p:nvSpPr>
          <p:spPr bwMode="auto">
            <a:xfrm>
              <a:off x="5112320" y="3563813"/>
              <a:ext cx="4176464" cy="1202096"/>
            </a:xfrm>
            <a:custGeom>
              <a:avLst/>
              <a:gdLst>
                <a:gd name="T0" fmla="*/ 56 w 581"/>
                <a:gd name="T1" fmla="*/ 16 h 372"/>
                <a:gd name="T2" fmla="*/ 561 w 581"/>
                <a:gd name="T3" fmla="*/ 179 h 372"/>
                <a:gd name="T4" fmla="*/ 564 w 581"/>
                <a:gd name="T5" fmla="*/ 156 h 372"/>
                <a:gd name="T6" fmla="*/ 576 w 581"/>
                <a:gd name="T7" fmla="*/ 203 h 372"/>
                <a:gd name="T8" fmla="*/ 29 w 581"/>
                <a:gd name="T9" fmla="*/ 35 h 372"/>
                <a:gd name="T10" fmla="*/ 253 w 581"/>
                <a:gd name="T11" fmla="*/ 367 h 372"/>
                <a:gd name="T12" fmla="*/ 452 w 581"/>
                <a:gd name="T13" fmla="*/ 365 h 372"/>
                <a:gd name="T14" fmla="*/ 559 w 581"/>
                <a:gd name="T15" fmla="*/ 350 h 372"/>
                <a:gd name="T16" fmla="*/ 574 w 581"/>
                <a:gd name="T17" fmla="*/ 217 h 372"/>
                <a:gd name="T18" fmla="*/ 571 w 581"/>
                <a:gd name="T19" fmla="*/ 31 h 372"/>
                <a:gd name="T20" fmla="*/ 542 w 581"/>
                <a:gd name="T21" fmla="*/ 7 h 372"/>
                <a:gd name="T22" fmla="*/ 264 w 581"/>
                <a:gd name="T23" fmla="*/ 8 h 372"/>
                <a:gd name="T24" fmla="*/ 82 w 581"/>
                <a:gd name="T25" fmla="*/ 12 h 372"/>
                <a:gd name="T26" fmla="*/ 66 w 581"/>
                <a:gd name="T27" fmla="*/ 16 h 372"/>
                <a:gd name="T28" fmla="*/ 80 w 581"/>
                <a:gd name="T29" fmla="*/ 15 h 372"/>
                <a:gd name="T30" fmla="*/ 149 w 581"/>
                <a:gd name="T31" fmla="*/ 13 h 372"/>
                <a:gd name="T32" fmla="*/ 366 w 581"/>
                <a:gd name="T33" fmla="*/ 15 h 372"/>
                <a:gd name="T34" fmla="*/ 452 w 581"/>
                <a:gd name="T35" fmla="*/ 17 h 372"/>
                <a:gd name="T36" fmla="*/ 562 w 581"/>
                <a:gd name="T37" fmla="*/ 47 h 372"/>
                <a:gd name="T38" fmla="*/ 565 w 581"/>
                <a:gd name="T39" fmla="*/ 111 h 372"/>
                <a:gd name="T40" fmla="*/ 560 w 581"/>
                <a:gd name="T41" fmla="*/ 209 h 372"/>
                <a:gd name="T42" fmla="*/ 553 w 581"/>
                <a:gd name="T43" fmla="*/ 290 h 372"/>
                <a:gd name="T44" fmla="*/ 542 w 581"/>
                <a:gd name="T45" fmla="*/ 338 h 372"/>
                <a:gd name="T46" fmla="*/ 557 w 581"/>
                <a:gd name="T47" fmla="*/ 336 h 372"/>
                <a:gd name="T48" fmla="*/ 555 w 581"/>
                <a:gd name="T49" fmla="*/ 336 h 372"/>
                <a:gd name="T50" fmla="*/ 558 w 581"/>
                <a:gd name="T51" fmla="*/ 336 h 372"/>
                <a:gd name="T52" fmla="*/ 552 w 581"/>
                <a:gd name="T53" fmla="*/ 333 h 372"/>
                <a:gd name="T54" fmla="*/ 554 w 581"/>
                <a:gd name="T55" fmla="*/ 333 h 372"/>
                <a:gd name="T56" fmla="*/ 459 w 581"/>
                <a:gd name="T57" fmla="*/ 344 h 372"/>
                <a:gd name="T58" fmla="*/ 270 w 581"/>
                <a:gd name="T59" fmla="*/ 354 h 372"/>
                <a:gd name="T60" fmla="*/ 149 w 581"/>
                <a:gd name="T61" fmla="*/ 350 h 372"/>
                <a:gd name="T62" fmla="*/ 32 w 581"/>
                <a:gd name="T63" fmla="*/ 335 h 372"/>
                <a:gd name="T64" fmla="*/ 14 w 581"/>
                <a:gd name="T65" fmla="*/ 222 h 372"/>
                <a:gd name="T66" fmla="*/ 30 w 581"/>
                <a:gd name="T67" fmla="*/ 94 h 372"/>
                <a:gd name="T68" fmla="*/ 30 w 581"/>
                <a:gd name="T69" fmla="*/ 36 h 372"/>
                <a:gd name="T70" fmla="*/ 10 w 581"/>
                <a:gd name="T71" fmla="*/ 136 h 372"/>
                <a:gd name="T72" fmla="*/ 1 w 581"/>
                <a:gd name="T73" fmla="*/ 273 h 372"/>
                <a:gd name="T74" fmla="*/ 30 w 581"/>
                <a:gd name="T75" fmla="*/ 354 h 372"/>
                <a:gd name="T76" fmla="*/ 333 w 581"/>
                <a:gd name="T77" fmla="*/ 3 h 372"/>
                <a:gd name="T78" fmla="*/ 220 w 581"/>
                <a:gd name="T79" fmla="*/ 366 h 372"/>
                <a:gd name="T80" fmla="*/ 572 w 581"/>
                <a:gd name="T81" fmla="*/ 248 h 372"/>
                <a:gd name="T82" fmla="*/ 338 w 581"/>
                <a:gd name="T83" fmla="*/ 362 h 372"/>
                <a:gd name="T84" fmla="*/ 577 w 581"/>
                <a:gd name="T85" fmla="*/ 130 h 372"/>
                <a:gd name="T86" fmla="*/ 555 w 581"/>
                <a:gd name="T87" fmla="*/ 11 h 372"/>
                <a:gd name="T88" fmla="*/ 569 w 581"/>
                <a:gd name="T89" fmla="*/ 29 h 372"/>
                <a:gd name="T90" fmla="*/ 318 w 581"/>
                <a:gd name="T91" fmla="*/ 9 h 372"/>
                <a:gd name="T92" fmla="*/ 438 w 581"/>
                <a:gd name="T93" fmla="*/ 7 h 372"/>
                <a:gd name="T94" fmla="*/ 566 w 581"/>
                <a:gd name="T95" fmla="*/ 49 h 372"/>
                <a:gd name="T96" fmla="*/ 564 w 581"/>
                <a:gd name="T97" fmla="*/ 283 h 372"/>
                <a:gd name="T98" fmla="*/ 140 w 581"/>
                <a:gd name="T99" fmla="*/ 353 h 372"/>
                <a:gd name="T100" fmla="*/ 16 w 581"/>
                <a:gd name="T101" fmla="*/ 211 h 372"/>
                <a:gd name="T102" fmla="*/ 21 w 581"/>
                <a:gd name="T103" fmla="*/ 146 h 372"/>
                <a:gd name="T104" fmla="*/ 14 w 581"/>
                <a:gd name="T105" fmla="*/ 189 h 372"/>
                <a:gd name="T106" fmla="*/ 93 w 581"/>
                <a:gd name="T107" fmla="*/ 353 h 372"/>
                <a:gd name="T108" fmla="*/ 251 w 581"/>
                <a:gd name="T109" fmla="*/ 361 h 372"/>
                <a:gd name="T110" fmla="*/ 153 w 581"/>
                <a:gd name="T111" fmla="*/ 361 h 372"/>
                <a:gd name="T112" fmla="*/ 200 w 581"/>
                <a:gd name="T113" fmla="*/ 364 h 372"/>
                <a:gd name="T114" fmla="*/ 18 w 581"/>
                <a:gd name="T115" fmla="*/ 239 h 372"/>
                <a:gd name="T116" fmla="*/ 110 w 581"/>
                <a:gd name="T117" fmla="*/ 15 h 372"/>
                <a:gd name="T118" fmla="*/ 220 w 581"/>
                <a:gd name="T119" fmla="*/ 12 h 372"/>
                <a:gd name="T120" fmla="*/ 518 w 581"/>
                <a:gd name="T121" fmla="*/ 18 h 372"/>
                <a:gd name="T122" fmla="*/ 560 w 581"/>
                <a:gd name="T123" fmla="*/ 53 h 372"/>
                <a:gd name="T124" fmla="*/ 17 w 581"/>
                <a:gd name="T125" fmla="*/ 2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372"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6" y="17"/>
                    <a:pt x="56" y="17"/>
                  </a:cubicBezTo>
                  <a:close/>
                  <a:moveTo>
                    <a:pt x="53" y="18"/>
                  </a:moveTo>
                  <a:cubicBezTo>
                    <a:pt x="54" y="18"/>
                    <a:pt x="55" y="18"/>
                    <a:pt x="56" y="17"/>
                  </a:cubicBezTo>
                  <a:cubicBezTo>
                    <a:pt x="55" y="17"/>
                    <a:pt x="53" y="15"/>
                    <a:pt x="53" y="18"/>
                  </a:cubicBezTo>
                  <a:close/>
                  <a:moveTo>
                    <a:pt x="56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4"/>
                    <a:pt x="56" y="13"/>
                    <a:pt x="56" y="12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7" y="15"/>
                  </a:cubicBezTo>
                  <a:lnTo>
                    <a:pt x="56" y="15"/>
                  </a:lnTo>
                  <a:close/>
                  <a:moveTo>
                    <a:pt x="560" y="208"/>
                  </a:moveTo>
                  <a:cubicBezTo>
                    <a:pt x="559" y="207"/>
                    <a:pt x="559" y="206"/>
                    <a:pt x="558" y="207"/>
                  </a:cubicBezTo>
                  <a:lnTo>
                    <a:pt x="560" y="208"/>
                  </a:lnTo>
                  <a:close/>
                  <a:moveTo>
                    <a:pt x="562" y="241"/>
                  </a:moveTo>
                  <a:cubicBezTo>
                    <a:pt x="562" y="244"/>
                    <a:pt x="562" y="246"/>
                    <a:pt x="562" y="248"/>
                  </a:cubicBezTo>
                  <a:cubicBezTo>
                    <a:pt x="562" y="246"/>
                    <a:pt x="562" y="244"/>
                    <a:pt x="562" y="241"/>
                  </a:cubicBezTo>
                  <a:close/>
                  <a:moveTo>
                    <a:pt x="561" y="179"/>
                  </a:moveTo>
                  <a:cubicBezTo>
                    <a:pt x="561" y="185"/>
                    <a:pt x="561" y="185"/>
                    <a:pt x="561" y="185"/>
                  </a:cubicBezTo>
                  <a:cubicBezTo>
                    <a:pt x="561" y="183"/>
                    <a:pt x="561" y="181"/>
                    <a:pt x="561" y="179"/>
                  </a:cubicBezTo>
                  <a:close/>
                  <a:moveTo>
                    <a:pt x="358" y="13"/>
                  </a:moveTo>
                  <a:cubicBezTo>
                    <a:pt x="344" y="15"/>
                    <a:pt x="344" y="15"/>
                    <a:pt x="344" y="15"/>
                  </a:cubicBezTo>
                  <a:cubicBezTo>
                    <a:pt x="354" y="16"/>
                    <a:pt x="355" y="14"/>
                    <a:pt x="358" y="13"/>
                  </a:cubicBezTo>
                  <a:close/>
                  <a:moveTo>
                    <a:pt x="507" y="359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4" y="358"/>
                    <a:pt x="503" y="359"/>
                    <a:pt x="507" y="359"/>
                  </a:cubicBezTo>
                  <a:close/>
                  <a:moveTo>
                    <a:pt x="574" y="250"/>
                  </a:moveTo>
                  <a:cubicBezTo>
                    <a:pt x="574" y="250"/>
                    <a:pt x="574" y="250"/>
                    <a:pt x="573" y="251"/>
                  </a:cubicBezTo>
                  <a:cubicBezTo>
                    <a:pt x="573" y="252"/>
                    <a:pt x="573" y="252"/>
                    <a:pt x="573" y="252"/>
                  </a:cubicBezTo>
                  <a:lnTo>
                    <a:pt x="574" y="250"/>
                  </a:lnTo>
                  <a:close/>
                  <a:moveTo>
                    <a:pt x="564" y="156"/>
                  </a:moveTo>
                  <a:cubicBezTo>
                    <a:pt x="564" y="156"/>
                    <a:pt x="564" y="156"/>
                    <a:pt x="564" y="156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3"/>
                    <a:pt x="563" y="155"/>
                    <a:pt x="564" y="156"/>
                  </a:cubicBezTo>
                  <a:close/>
                  <a:moveTo>
                    <a:pt x="461" y="363"/>
                  </a:moveTo>
                  <a:cubicBezTo>
                    <a:pt x="459" y="364"/>
                    <a:pt x="457" y="364"/>
                    <a:pt x="455" y="365"/>
                  </a:cubicBezTo>
                  <a:cubicBezTo>
                    <a:pt x="460" y="365"/>
                    <a:pt x="462" y="364"/>
                    <a:pt x="461" y="363"/>
                  </a:cubicBezTo>
                  <a:close/>
                  <a:moveTo>
                    <a:pt x="562" y="249"/>
                  </a:moveTo>
                  <a:cubicBezTo>
                    <a:pt x="562" y="249"/>
                    <a:pt x="562" y="249"/>
                    <a:pt x="562" y="249"/>
                  </a:cubicBezTo>
                  <a:cubicBezTo>
                    <a:pt x="562" y="248"/>
                    <a:pt x="562" y="248"/>
                    <a:pt x="562" y="248"/>
                  </a:cubicBezTo>
                  <a:lnTo>
                    <a:pt x="562" y="249"/>
                  </a:lnTo>
                  <a:close/>
                  <a:moveTo>
                    <a:pt x="576" y="203"/>
                  </a:moveTo>
                  <a:cubicBezTo>
                    <a:pt x="576" y="210"/>
                    <a:pt x="576" y="210"/>
                    <a:pt x="576" y="210"/>
                  </a:cubicBezTo>
                  <a:cubicBezTo>
                    <a:pt x="576" y="207"/>
                    <a:pt x="576" y="204"/>
                    <a:pt x="576" y="203"/>
                  </a:cubicBezTo>
                  <a:close/>
                  <a:moveTo>
                    <a:pt x="358" y="13"/>
                  </a:move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59" y="13"/>
                    <a:pt x="358" y="13"/>
                  </a:cubicBezTo>
                  <a:close/>
                  <a:moveTo>
                    <a:pt x="70" y="18"/>
                  </a:moveTo>
                  <a:cubicBezTo>
                    <a:pt x="74" y="18"/>
                    <a:pt x="75" y="17"/>
                    <a:pt x="76" y="17"/>
                  </a:cubicBezTo>
                  <a:cubicBezTo>
                    <a:pt x="74" y="17"/>
                    <a:pt x="71" y="17"/>
                    <a:pt x="70" y="18"/>
                  </a:cubicBezTo>
                  <a:close/>
                  <a:moveTo>
                    <a:pt x="29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29" y="35"/>
                    <a:pt x="29" y="35"/>
                  </a:cubicBezTo>
                  <a:close/>
                  <a:moveTo>
                    <a:pt x="19" y="209"/>
                  </a:moveTo>
                  <a:cubicBezTo>
                    <a:pt x="19" y="210"/>
                    <a:pt x="19" y="211"/>
                    <a:pt x="19" y="211"/>
                  </a:cubicBezTo>
                  <a:cubicBezTo>
                    <a:pt x="20" y="210"/>
                    <a:pt x="19" y="209"/>
                    <a:pt x="19" y="209"/>
                  </a:cubicBezTo>
                  <a:close/>
                  <a:moveTo>
                    <a:pt x="44" y="359"/>
                  </a:moveTo>
                  <a:cubicBezTo>
                    <a:pt x="54" y="361"/>
                    <a:pt x="65" y="361"/>
                    <a:pt x="75" y="362"/>
                  </a:cubicBezTo>
                  <a:cubicBezTo>
                    <a:pt x="76" y="363"/>
                    <a:pt x="89" y="364"/>
                    <a:pt x="79" y="364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138" y="371"/>
                    <a:pt x="179" y="364"/>
                    <a:pt x="226" y="369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58" y="368"/>
                    <a:pt x="259" y="370"/>
                    <a:pt x="267" y="370"/>
                  </a:cubicBezTo>
                  <a:cubicBezTo>
                    <a:pt x="263" y="368"/>
                    <a:pt x="283" y="370"/>
                    <a:pt x="288" y="368"/>
                  </a:cubicBezTo>
                  <a:cubicBezTo>
                    <a:pt x="295" y="369"/>
                    <a:pt x="288" y="370"/>
                    <a:pt x="286" y="370"/>
                  </a:cubicBezTo>
                  <a:cubicBezTo>
                    <a:pt x="313" y="372"/>
                    <a:pt x="334" y="369"/>
                    <a:pt x="363" y="369"/>
                  </a:cubicBezTo>
                  <a:cubicBezTo>
                    <a:pt x="334" y="367"/>
                    <a:pt x="334" y="368"/>
                    <a:pt x="314" y="367"/>
                  </a:cubicBezTo>
                  <a:cubicBezTo>
                    <a:pt x="337" y="365"/>
                    <a:pt x="341" y="367"/>
                    <a:pt x="366" y="366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68" y="370"/>
                    <a:pt x="393" y="365"/>
                    <a:pt x="397" y="368"/>
                  </a:cubicBezTo>
                  <a:cubicBezTo>
                    <a:pt x="412" y="367"/>
                    <a:pt x="425" y="363"/>
                    <a:pt x="443" y="363"/>
                  </a:cubicBezTo>
                  <a:cubicBezTo>
                    <a:pt x="435" y="366"/>
                    <a:pt x="435" y="366"/>
                    <a:pt x="435" y="366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3"/>
                    <a:pt x="452" y="363"/>
                    <a:pt x="452" y="363"/>
                  </a:cubicBezTo>
                  <a:cubicBezTo>
                    <a:pt x="457" y="363"/>
                    <a:pt x="460" y="363"/>
                    <a:pt x="461" y="363"/>
                  </a:cubicBezTo>
                  <a:cubicBezTo>
                    <a:pt x="472" y="360"/>
                    <a:pt x="488" y="360"/>
                    <a:pt x="504" y="357"/>
                  </a:cubicBezTo>
                  <a:cubicBezTo>
                    <a:pt x="505" y="358"/>
                    <a:pt x="505" y="358"/>
                    <a:pt x="505" y="358"/>
                  </a:cubicBezTo>
                  <a:cubicBezTo>
                    <a:pt x="507" y="358"/>
                    <a:pt x="508" y="357"/>
                    <a:pt x="509" y="357"/>
                  </a:cubicBezTo>
                  <a:cubicBezTo>
                    <a:pt x="512" y="358"/>
                    <a:pt x="524" y="356"/>
                    <a:pt x="525" y="358"/>
                  </a:cubicBezTo>
                  <a:cubicBezTo>
                    <a:pt x="520" y="359"/>
                    <a:pt x="509" y="361"/>
                    <a:pt x="509" y="360"/>
                  </a:cubicBezTo>
                  <a:cubicBezTo>
                    <a:pt x="497" y="363"/>
                    <a:pt x="525" y="359"/>
                    <a:pt x="534" y="358"/>
                  </a:cubicBezTo>
                  <a:cubicBezTo>
                    <a:pt x="524" y="358"/>
                    <a:pt x="536" y="357"/>
                    <a:pt x="541" y="355"/>
                  </a:cubicBezTo>
                  <a:cubicBezTo>
                    <a:pt x="542" y="355"/>
                    <a:pt x="541" y="356"/>
                    <a:pt x="540" y="356"/>
                  </a:cubicBezTo>
                  <a:cubicBezTo>
                    <a:pt x="548" y="355"/>
                    <a:pt x="553" y="353"/>
                    <a:pt x="559" y="350"/>
                  </a:cubicBezTo>
                  <a:cubicBezTo>
                    <a:pt x="561" y="349"/>
                    <a:pt x="562" y="349"/>
                    <a:pt x="564" y="347"/>
                  </a:cubicBezTo>
                  <a:cubicBezTo>
                    <a:pt x="565" y="346"/>
                    <a:pt x="567" y="345"/>
                    <a:pt x="568" y="342"/>
                  </a:cubicBezTo>
                  <a:cubicBezTo>
                    <a:pt x="569" y="341"/>
                    <a:pt x="570" y="339"/>
                    <a:pt x="570" y="337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70" y="334"/>
                    <a:pt x="571" y="332"/>
                    <a:pt x="572" y="329"/>
                  </a:cubicBezTo>
                  <a:cubicBezTo>
                    <a:pt x="570" y="326"/>
                    <a:pt x="570" y="326"/>
                    <a:pt x="570" y="326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9" y="313"/>
                    <a:pt x="573" y="297"/>
                    <a:pt x="570" y="294"/>
                  </a:cubicBezTo>
                  <a:cubicBezTo>
                    <a:pt x="571" y="280"/>
                    <a:pt x="572" y="296"/>
                    <a:pt x="572" y="291"/>
                  </a:cubicBezTo>
                  <a:cubicBezTo>
                    <a:pt x="573" y="278"/>
                    <a:pt x="571" y="255"/>
                    <a:pt x="573" y="251"/>
                  </a:cubicBezTo>
                  <a:cubicBezTo>
                    <a:pt x="573" y="239"/>
                    <a:pt x="574" y="227"/>
                    <a:pt x="574" y="217"/>
                  </a:cubicBezTo>
                  <a:cubicBezTo>
                    <a:pt x="576" y="217"/>
                    <a:pt x="576" y="217"/>
                    <a:pt x="576" y="217"/>
                  </a:cubicBezTo>
                  <a:cubicBezTo>
                    <a:pt x="576" y="212"/>
                    <a:pt x="575" y="206"/>
                    <a:pt x="576" y="201"/>
                  </a:cubicBezTo>
                  <a:cubicBezTo>
                    <a:pt x="576" y="201"/>
                    <a:pt x="576" y="202"/>
                    <a:pt x="576" y="203"/>
                  </a:cubicBezTo>
                  <a:cubicBezTo>
                    <a:pt x="576" y="184"/>
                    <a:pt x="577" y="169"/>
                    <a:pt x="577" y="153"/>
                  </a:cubicBezTo>
                  <a:cubicBezTo>
                    <a:pt x="578" y="154"/>
                    <a:pt x="579" y="154"/>
                    <a:pt x="579" y="163"/>
                  </a:cubicBezTo>
                  <a:cubicBezTo>
                    <a:pt x="581" y="148"/>
                    <a:pt x="578" y="124"/>
                    <a:pt x="579" y="101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8" y="93"/>
                    <a:pt x="579" y="91"/>
                    <a:pt x="580" y="91"/>
                  </a:cubicBezTo>
                  <a:cubicBezTo>
                    <a:pt x="580" y="80"/>
                    <a:pt x="579" y="68"/>
                    <a:pt x="578" y="57"/>
                  </a:cubicBezTo>
                  <a:cubicBezTo>
                    <a:pt x="577" y="46"/>
                    <a:pt x="575" y="36"/>
                    <a:pt x="571" y="31"/>
                  </a:cubicBezTo>
                  <a:cubicBezTo>
                    <a:pt x="573" y="34"/>
                    <a:pt x="572" y="31"/>
                    <a:pt x="573" y="29"/>
                  </a:cubicBezTo>
                  <a:cubicBezTo>
                    <a:pt x="573" y="27"/>
                    <a:pt x="573" y="26"/>
                    <a:pt x="575" y="33"/>
                  </a:cubicBezTo>
                  <a:cubicBezTo>
                    <a:pt x="574" y="30"/>
                    <a:pt x="573" y="27"/>
                    <a:pt x="572" y="24"/>
                  </a:cubicBezTo>
                  <a:cubicBezTo>
                    <a:pt x="571" y="22"/>
                    <a:pt x="570" y="20"/>
                    <a:pt x="569" y="19"/>
                  </a:cubicBezTo>
                  <a:cubicBezTo>
                    <a:pt x="569" y="18"/>
                    <a:pt x="568" y="17"/>
                    <a:pt x="567" y="16"/>
                  </a:cubicBezTo>
                  <a:cubicBezTo>
                    <a:pt x="566" y="15"/>
                    <a:pt x="566" y="15"/>
                    <a:pt x="565" y="14"/>
                  </a:cubicBezTo>
                  <a:cubicBezTo>
                    <a:pt x="565" y="14"/>
                    <a:pt x="565" y="14"/>
                    <a:pt x="564" y="13"/>
                  </a:cubicBezTo>
                  <a:cubicBezTo>
                    <a:pt x="563" y="13"/>
                    <a:pt x="563" y="13"/>
                    <a:pt x="563" y="13"/>
                  </a:cubicBezTo>
                  <a:cubicBezTo>
                    <a:pt x="561" y="11"/>
                    <a:pt x="559" y="11"/>
                    <a:pt x="557" y="10"/>
                  </a:cubicBezTo>
                  <a:cubicBezTo>
                    <a:pt x="555" y="10"/>
                    <a:pt x="554" y="9"/>
                    <a:pt x="552" y="9"/>
                  </a:cubicBezTo>
                  <a:cubicBezTo>
                    <a:pt x="548" y="8"/>
                    <a:pt x="545" y="8"/>
                    <a:pt x="542" y="7"/>
                  </a:cubicBezTo>
                  <a:cubicBezTo>
                    <a:pt x="529" y="6"/>
                    <a:pt x="516" y="5"/>
                    <a:pt x="504" y="4"/>
                  </a:cubicBezTo>
                  <a:cubicBezTo>
                    <a:pt x="504" y="5"/>
                    <a:pt x="504" y="5"/>
                    <a:pt x="504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3" y="5"/>
                    <a:pt x="493" y="5"/>
                    <a:pt x="493" y="5"/>
                  </a:cubicBezTo>
                  <a:cubicBezTo>
                    <a:pt x="500" y="4"/>
                    <a:pt x="500" y="4"/>
                    <a:pt x="500" y="4"/>
                  </a:cubicBezTo>
                  <a:cubicBezTo>
                    <a:pt x="491" y="4"/>
                    <a:pt x="482" y="4"/>
                    <a:pt x="474" y="5"/>
                  </a:cubicBezTo>
                  <a:cubicBezTo>
                    <a:pt x="472" y="4"/>
                    <a:pt x="470" y="3"/>
                    <a:pt x="464" y="2"/>
                  </a:cubicBezTo>
                  <a:cubicBezTo>
                    <a:pt x="464" y="4"/>
                    <a:pt x="436" y="0"/>
                    <a:pt x="424" y="2"/>
                  </a:cubicBezTo>
                  <a:cubicBezTo>
                    <a:pt x="423" y="1"/>
                    <a:pt x="429" y="2"/>
                    <a:pt x="425" y="1"/>
                  </a:cubicBezTo>
                  <a:cubicBezTo>
                    <a:pt x="395" y="1"/>
                    <a:pt x="351" y="3"/>
                    <a:pt x="316" y="2"/>
                  </a:cubicBezTo>
                  <a:cubicBezTo>
                    <a:pt x="313" y="6"/>
                    <a:pt x="283" y="6"/>
                    <a:pt x="264" y="8"/>
                  </a:cubicBezTo>
                  <a:cubicBezTo>
                    <a:pt x="259" y="6"/>
                    <a:pt x="275" y="7"/>
                    <a:pt x="280" y="5"/>
                  </a:cubicBezTo>
                  <a:cubicBezTo>
                    <a:pt x="269" y="5"/>
                    <a:pt x="277" y="2"/>
                    <a:pt x="258" y="4"/>
                  </a:cubicBezTo>
                  <a:cubicBezTo>
                    <a:pt x="259" y="4"/>
                    <a:pt x="258" y="3"/>
                    <a:pt x="262" y="3"/>
                  </a:cubicBezTo>
                  <a:cubicBezTo>
                    <a:pt x="252" y="3"/>
                    <a:pt x="265" y="6"/>
                    <a:pt x="248" y="6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04" y="6"/>
                    <a:pt x="174" y="8"/>
                    <a:pt x="145" y="7"/>
                  </a:cubicBezTo>
                  <a:cubicBezTo>
                    <a:pt x="143" y="8"/>
                    <a:pt x="144" y="9"/>
                    <a:pt x="148" y="9"/>
                  </a:cubicBezTo>
                  <a:cubicBezTo>
                    <a:pt x="134" y="9"/>
                    <a:pt x="118" y="12"/>
                    <a:pt x="10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5" y="10"/>
                    <a:pt x="89" y="11"/>
                    <a:pt x="82" y="12"/>
                  </a:cubicBezTo>
                  <a:cubicBezTo>
                    <a:pt x="79" y="12"/>
                    <a:pt x="75" y="13"/>
                    <a:pt x="71" y="13"/>
                  </a:cubicBezTo>
                  <a:cubicBezTo>
                    <a:pt x="68" y="14"/>
                    <a:pt x="66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2" y="14"/>
                    <a:pt x="76" y="14"/>
                    <a:pt x="76" y="15"/>
                  </a:cubicBezTo>
                  <a:cubicBezTo>
                    <a:pt x="75" y="16"/>
                    <a:pt x="71" y="16"/>
                    <a:pt x="66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7"/>
                  </a:cubicBezTo>
                  <a:cubicBezTo>
                    <a:pt x="59" y="17"/>
                    <a:pt x="59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3" y="17"/>
                    <a:pt x="64" y="17"/>
                    <a:pt x="67" y="16"/>
                  </a:cubicBezTo>
                  <a:cubicBezTo>
                    <a:pt x="71" y="16"/>
                    <a:pt x="76" y="16"/>
                    <a:pt x="80" y="15"/>
                  </a:cubicBezTo>
                  <a:cubicBezTo>
                    <a:pt x="78" y="16"/>
                    <a:pt x="77" y="16"/>
                    <a:pt x="76" y="17"/>
                  </a:cubicBezTo>
                  <a:cubicBezTo>
                    <a:pt x="83" y="16"/>
                    <a:pt x="93" y="15"/>
                    <a:pt x="104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5" y="12"/>
                    <a:pt x="114" y="14"/>
                    <a:pt x="120" y="13"/>
                  </a:cubicBezTo>
                  <a:cubicBezTo>
                    <a:pt x="119" y="15"/>
                    <a:pt x="110" y="15"/>
                    <a:pt x="119" y="16"/>
                  </a:cubicBezTo>
                  <a:cubicBezTo>
                    <a:pt x="144" y="16"/>
                    <a:pt x="134" y="14"/>
                    <a:pt x="157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60" y="10"/>
                    <a:pt x="166" y="8"/>
                    <a:pt x="177" y="9"/>
                  </a:cubicBezTo>
                  <a:cubicBezTo>
                    <a:pt x="177" y="10"/>
                    <a:pt x="169" y="11"/>
                    <a:pt x="164" y="11"/>
                  </a:cubicBezTo>
                  <a:cubicBezTo>
                    <a:pt x="167" y="12"/>
                    <a:pt x="178" y="9"/>
                    <a:pt x="186" y="10"/>
                  </a:cubicBezTo>
                  <a:cubicBezTo>
                    <a:pt x="179" y="12"/>
                    <a:pt x="161" y="13"/>
                    <a:pt x="149" y="13"/>
                  </a:cubicBezTo>
                  <a:cubicBezTo>
                    <a:pt x="150" y="14"/>
                    <a:pt x="150" y="15"/>
                    <a:pt x="148" y="15"/>
                  </a:cubicBezTo>
                  <a:cubicBezTo>
                    <a:pt x="185" y="13"/>
                    <a:pt x="225" y="9"/>
                    <a:pt x="261" y="10"/>
                  </a:cubicBezTo>
                  <a:cubicBezTo>
                    <a:pt x="242" y="13"/>
                    <a:pt x="269" y="10"/>
                    <a:pt x="265" y="13"/>
                  </a:cubicBezTo>
                  <a:cubicBezTo>
                    <a:pt x="268" y="11"/>
                    <a:pt x="279" y="12"/>
                    <a:pt x="289" y="11"/>
                  </a:cubicBezTo>
                  <a:cubicBezTo>
                    <a:pt x="293" y="13"/>
                    <a:pt x="269" y="13"/>
                    <a:pt x="277" y="14"/>
                  </a:cubicBezTo>
                  <a:cubicBezTo>
                    <a:pt x="296" y="14"/>
                    <a:pt x="322" y="9"/>
                    <a:pt x="347" y="10"/>
                  </a:cubicBezTo>
                  <a:cubicBezTo>
                    <a:pt x="346" y="11"/>
                    <a:pt x="340" y="11"/>
                    <a:pt x="339" y="11"/>
                  </a:cubicBezTo>
                  <a:cubicBezTo>
                    <a:pt x="355" y="11"/>
                    <a:pt x="377" y="6"/>
                    <a:pt x="388" y="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5" y="13"/>
                    <a:pt x="367" y="13"/>
                    <a:pt x="372" y="13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86" y="15"/>
                    <a:pt x="381" y="12"/>
                    <a:pt x="392" y="10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26" y="13"/>
                    <a:pt x="447" y="12"/>
                    <a:pt x="462" y="10"/>
                  </a:cubicBezTo>
                  <a:cubicBezTo>
                    <a:pt x="466" y="10"/>
                    <a:pt x="482" y="10"/>
                    <a:pt x="476" y="12"/>
                  </a:cubicBezTo>
                  <a:cubicBezTo>
                    <a:pt x="464" y="14"/>
                    <a:pt x="459" y="16"/>
                    <a:pt x="437" y="15"/>
                  </a:cubicBezTo>
                  <a:cubicBezTo>
                    <a:pt x="434" y="14"/>
                    <a:pt x="454" y="14"/>
                    <a:pt x="447" y="13"/>
                  </a:cubicBezTo>
                  <a:cubicBezTo>
                    <a:pt x="438" y="14"/>
                    <a:pt x="422" y="12"/>
                    <a:pt x="414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6"/>
                    <a:pt x="428" y="14"/>
                    <a:pt x="424" y="15"/>
                  </a:cubicBezTo>
                  <a:cubicBezTo>
                    <a:pt x="430" y="17"/>
                    <a:pt x="444" y="15"/>
                    <a:pt x="453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71" y="17"/>
                    <a:pt x="468" y="17"/>
                    <a:pt x="487" y="16"/>
                  </a:cubicBezTo>
                  <a:cubicBezTo>
                    <a:pt x="489" y="14"/>
                    <a:pt x="481" y="15"/>
                    <a:pt x="472" y="13"/>
                  </a:cubicBezTo>
                  <a:cubicBezTo>
                    <a:pt x="487" y="14"/>
                    <a:pt x="505" y="13"/>
                    <a:pt x="524" y="14"/>
                  </a:cubicBezTo>
                  <a:cubicBezTo>
                    <a:pt x="533" y="15"/>
                    <a:pt x="542" y="16"/>
                    <a:pt x="550" y="18"/>
                  </a:cubicBezTo>
                  <a:cubicBezTo>
                    <a:pt x="554" y="19"/>
                    <a:pt x="559" y="20"/>
                    <a:pt x="560" y="23"/>
                  </a:cubicBezTo>
                  <a:cubicBezTo>
                    <a:pt x="562" y="27"/>
                    <a:pt x="563" y="31"/>
                    <a:pt x="563" y="35"/>
                  </a:cubicBezTo>
                  <a:cubicBezTo>
                    <a:pt x="561" y="29"/>
                    <a:pt x="558" y="23"/>
                    <a:pt x="555" y="23"/>
                  </a:cubicBezTo>
                  <a:cubicBezTo>
                    <a:pt x="556" y="24"/>
                    <a:pt x="556" y="24"/>
                    <a:pt x="557" y="24"/>
                  </a:cubicBezTo>
                  <a:cubicBezTo>
                    <a:pt x="558" y="25"/>
                    <a:pt x="558" y="26"/>
                    <a:pt x="559" y="28"/>
                  </a:cubicBezTo>
                  <a:cubicBezTo>
                    <a:pt x="560" y="30"/>
                    <a:pt x="561" y="34"/>
                    <a:pt x="562" y="36"/>
                  </a:cubicBezTo>
                  <a:cubicBezTo>
                    <a:pt x="563" y="42"/>
                    <a:pt x="563" y="47"/>
                    <a:pt x="562" y="47"/>
                  </a:cubicBezTo>
                  <a:cubicBezTo>
                    <a:pt x="561" y="40"/>
                    <a:pt x="561" y="39"/>
                    <a:pt x="560" y="38"/>
                  </a:cubicBezTo>
                  <a:cubicBezTo>
                    <a:pt x="560" y="37"/>
                    <a:pt x="559" y="37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2"/>
                    <a:pt x="556" y="28"/>
                    <a:pt x="556" y="31"/>
                  </a:cubicBezTo>
                  <a:cubicBezTo>
                    <a:pt x="558" y="34"/>
                    <a:pt x="560" y="40"/>
                    <a:pt x="561" y="47"/>
                  </a:cubicBezTo>
                  <a:cubicBezTo>
                    <a:pt x="563" y="53"/>
                    <a:pt x="564" y="60"/>
                    <a:pt x="565" y="65"/>
                  </a:cubicBezTo>
                  <a:cubicBezTo>
                    <a:pt x="564" y="60"/>
                    <a:pt x="563" y="70"/>
                    <a:pt x="563" y="72"/>
                  </a:cubicBezTo>
                  <a:cubicBezTo>
                    <a:pt x="564" y="83"/>
                    <a:pt x="564" y="72"/>
                    <a:pt x="565" y="71"/>
                  </a:cubicBezTo>
                  <a:cubicBezTo>
                    <a:pt x="565" y="77"/>
                    <a:pt x="567" y="86"/>
                    <a:pt x="566" y="91"/>
                  </a:cubicBezTo>
                  <a:cubicBezTo>
                    <a:pt x="565" y="99"/>
                    <a:pt x="564" y="81"/>
                    <a:pt x="563" y="78"/>
                  </a:cubicBezTo>
                  <a:cubicBezTo>
                    <a:pt x="564" y="89"/>
                    <a:pt x="565" y="100"/>
                    <a:pt x="565" y="111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6" y="112"/>
                    <a:pt x="566" y="117"/>
                    <a:pt x="565" y="121"/>
                  </a:cubicBezTo>
                  <a:cubicBezTo>
                    <a:pt x="564" y="124"/>
                    <a:pt x="564" y="116"/>
                    <a:pt x="565" y="111"/>
                  </a:cubicBezTo>
                  <a:cubicBezTo>
                    <a:pt x="563" y="128"/>
                    <a:pt x="568" y="141"/>
                    <a:pt x="564" y="156"/>
                  </a:cubicBezTo>
                  <a:cubicBezTo>
                    <a:pt x="565" y="165"/>
                    <a:pt x="565" y="165"/>
                    <a:pt x="565" y="165"/>
                  </a:cubicBezTo>
                  <a:cubicBezTo>
                    <a:pt x="564" y="166"/>
                    <a:pt x="564" y="168"/>
                    <a:pt x="564" y="166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5" y="193"/>
                    <a:pt x="562" y="180"/>
                    <a:pt x="561" y="186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0" y="190"/>
                    <a:pt x="559" y="194"/>
                    <a:pt x="559" y="190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8"/>
                    <a:pt x="560" y="208"/>
                    <a:pt x="560" y="208"/>
                  </a:cubicBezTo>
                  <a:cubicBezTo>
                    <a:pt x="561" y="216"/>
                    <a:pt x="560" y="243"/>
                    <a:pt x="564" y="242"/>
                  </a:cubicBezTo>
                  <a:cubicBezTo>
                    <a:pt x="563" y="247"/>
                    <a:pt x="562" y="251"/>
                    <a:pt x="562" y="249"/>
                  </a:cubicBezTo>
                  <a:cubicBezTo>
                    <a:pt x="561" y="263"/>
                    <a:pt x="559" y="246"/>
                    <a:pt x="559" y="268"/>
                  </a:cubicBezTo>
                  <a:cubicBezTo>
                    <a:pt x="558" y="267"/>
                    <a:pt x="558" y="265"/>
                    <a:pt x="558" y="262"/>
                  </a:cubicBezTo>
                  <a:cubicBezTo>
                    <a:pt x="558" y="267"/>
                    <a:pt x="558" y="270"/>
                    <a:pt x="558" y="271"/>
                  </a:cubicBezTo>
                  <a:cubicBezTo>
                    <a:pt x="558" y="271"/>
                    <a:pt x="557" y="271"/>
                    <a:pt x="557" y="272"/>
                  </a:cubicBezTo>
                  <a:cubicBezTo>
                    <a:pt x="558" y="272"/>
                    <a:pt x="557" y="282"/>
                    <a:pt x="556" y="286"/>
                  </a:cubicBezTo>
                  <a:cubicBezTo>
                    <a:pt x="555" y="279"/>
                    <a:pt x="555" y="279"/>
                    <a:pt x="555" y="279"/>
                  </a:cubicBezTo>
                  <a:cubicBezTo>
                    <a:pt x="555" y="284"/>
                    <a:pt x="555" y="287"/>
                    <a:pt x="555" y="29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53" y="305"/>
                    <a:pt x="557" y="291"/>
                    <a:pt x="554" y="309"/>
                  </a:cubicBezTo>
                  <a:cubicBezTo>
                    <a:pt x="557" y="293"/>
                    <a:pt x="557" y="293"/>
                    <a:pt x="557" y="293"/>
                  </a:cubicBezTo>
                  <a:cubicBezTo>
                    <a:pt x="556" y="312"/>
                    <a:pt x="559" y="306"/>
                    <a:pt x="560" y="315"/>
                  </a:cubicBezTo>
                  <a:cubicBezTo>
                    <a:pt x="560" y="320"/>
                    <a:pt x="560" y="325"/>
                    <a:pt x="559" y="330"/>
                  </a:cubicBezTo>
                  <a:cubicBezTo>
                    <a:pt x="559" y="334"/>
                    <a:pt x="559" y="334"/>
                    <a:pt x="559" y="334"/>
                  </a:cubicBezTo>
                  <a:cubicBezTo>
                    <a:pt x="559" y="336"/>
                    <a:pt x="559" y="336"/>
                    <a:pt x="559" y="336"/>
                  </a:cubicBezTo>
                  <a:cubicBezTo>
                    <a:pt x="559" y="337"/>
                    <a:pt x="558" y="337"/>
                    <a:pt x="558" y="338"/>
                  </a:cubicBezTo>
                  <a:cubicBezTo>
                    <a:pt x="556" y="339"/>
                    <a:pt x="553" y="340"/>
                    <a:pt x="551" y="341"/>
                  </a:cubicBezTo>
                  <a:cubicBezTo>
                    <a:pt x="541" y="343"/>
                    <a:pt x="531" y="345"/>
                    <a:pt x="523" y="348"/>
                  </a:cubicBezTo>
                  <a:cubicBezTo>
                    <a:pt x="521" y="347"/>
                    <a:pt x="523" y="346"/>
                    <a:pt x="517" y="345"/>
                  </a:cubicBezTo>
                  <a:cubicBezTo>
                    <a:pt x="530" y="343"/>
                    <a:pt x="536" y="342"/>
                    <a:pt x="542" y="338"/>
                  </a:cubicBezTo>
                  <a:cubicBezTo>
                    <a:pt x="553" y="335"/>
                    <a:pt x="554" y="335"/>
                    <a:pt x="556" y="336"/>
                  </a:cubicBezTo>
                  <a:cubicBezTo>
                    <a:pt x="556" y="336"/>
                    <a:pt x="556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8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8" y="332"/>
                    <a:pt x="558" y="328"/>
                    <a:pt x="558" y="322"/>
                  </a:cubicBezTo>
                  <a:cubicBezTo>
                    <a:pt x="557" y="322"/>
                    <a:pt x="556" y="325"/>
                    <a:pt x="556" y="328"/>
                  </a:cubicBezTo>
                  <a:cubicBezTo>
                    <a:pt x="555" y="329"/>
                    <a:pt x="555" y="331"/>
                    <a:pt x="555" y="333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6" y="336"/>
                    <a:pt x="553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6" y="336"/>
                    <a:pt x="556" y="335"/>
                  </a:cubicBezTo>
                  <a:cubicBezTo>
                    <a:pt x="556" y="335"/>
                    <a:pt x="556" y="335"/>
                    <a:pt x="555" y="335"/>
                  </a:cubicBezTo>
                  <a:cubicBezTo>
                    <a:pt x="555" y="335"/>
                    <a:pt x="555" y="335"/>
                    <a:pt x="555" y="334"/>
                  </a:cubicBezTo>
                  <a:cubicBezTo>
                    <a:pt x="556" y="335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1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54" y="334"/>
                    <a:pt x="554" y="334"/>
                    <a:pt x="554" y="334"/>
                  </a:cubicBezTo>
                  <a:cubicBezTo>
                    <a:pt x="553" y="331"/>
                    <a:pt x="553" y="327"/>
                    <a:pt x="553" y="324"/>
                  </a:cubicBezTo>
                  <a:cubicBezTo>
                    <a:pt x="553" y="326"/>
                    <a:pt x="553" y="328"/>
                    <a:pt x="553" y="330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5" y="336"/>
                    <a:pt x="547" y="335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6" y="335"/>
                  </a:cubicBezTo>
                  <a:cubicBezTo>
                    <a:pt x="556" y="335"/>
                    <a:pt x="555" y="335"/>
                    <a:pt x="555" y="334"/>
                  </a:cubicBezTo>
                  <a:cubicBezTo>
                    <a:pt x="554" y="333"/>
                    <a:pt x="553" y="332"/>
                    <a:pt x="554" y="333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2" y="333"/>
                    <a:pt x="552" y="333"/>
                    <a:pt x="551" y="334"/>
                  </a:cubicBezTo>
                  <a:cubicBezTo>
                    <a:pt x="549" y="334"/>
                    <a:pt x="547" y="335"/>
                    <a:pt x="545" y="335"/>
                  </a:cubicBezTo>
                  <a:cubicBezTo>
                    <a:pt x="537" y="336"/>
                    <a:pt x="529" y="337"/>
                    <a:pt x="525" y="338"/>
                  </a:cubicBezTo>
                  <a:cubicBezTo>
                    <a:pt x="520" y="339"/>
                    <a:pt x="508" y="342"/>
                    <a:pt x="503" y="342"/>
                  </a:cubicBezTo>
                  <a:cubicBezTo>
                    <a:pt x="504" y="343"/>
                    <a:pt x="480" y="346"/>
                    <a:pt x="488" y="348"/>
                  </a:cubicBezTo>
                  <a:cubicBezTo>
                    <a:pt x="471" y="350"/>
                    <a:pt x="477" y="345"/>
                    <a:pt x="461" y="349"/>
                  </a:cubicBezTo>
                  <a:cubicBezTo>
                    <a:pt x="467" y="347"/>
                    <a:pt x="451" y="348"/>
                    <a:pt x="457" y="346"/>
                  </a:cubicBezTo>
                  <a:cubicBezTo>
                    <a:pt x="463" y="348"/>
                    <a:pt x="481" y="343"/>
                    <a:pt x="489" y="341"/>
                  </a:cubicBezTo>
                  <a:cubicBezTo>
                    <a:pt x="481" y="342"/>
                    <a:pt x="473" y="342"/>
                    <a:pt x="465" y="342"/>
                  </a:cubicBezTo>
                  <a:cubicBezTo>
                    <a:pt x="471" y="342"/>
                    <a:pt x="462" y="344"/>
                    <a:pt x="459" y="344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2" y="347"/>
                    <a:pt x="414" y="342"/>
                    <a:pt x="402" y="347"/>
                  </a:cubicBezTo>
                  <a:cubicBezTo>
                    <a:pt x="410" y="347"/>
                    <a:pt x="416" y="348"/>
                    <a:pt x="420" y="346"/>
                  </a:cubicBezTo>
                  <a:cubicBezTo>
                    <a:pt x="434" y="346"/>
                    <a:pt x="417" y="349"/>
                    <a:pt x="423" y="350"/>
                  </a:cubicBezTo>
                  <a:cubicBezTo>
                    <a:pt x="402" y="353"/>
                    <a:pt x="369" y="351"/>
                    <a:pt x="346" y="355"/>
                  </a:cubicBezTo>
                  <a:cubicBezTo>
                    <a:pt x="350" y="353"/>
                    <a:pt x="361" y="353"/>
                    <a:pt x="362" y="351"/>
                  </a:cubicBezTo>
                  <a:cubicBezTo>
                    <a:pt x="344" y="351"/>
                    <a:pt x="323" y="355"/>
                    <a:pt x="303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290" y="357"/>
                    <a:pt x="300" y="354"/>
                    <a:pt x="282" y="355"/>
                  </a:cubicBezTo>
                  <a:cubicBezTo>
                    <a:pt x="283" y="355"/>
                    <a:pt x="285" y="356"/>
                    <a:pt x="281" y="356"/>
                  </a:cubicBezTo>
                  <a:cubicBezTo>
                    <a:pt x="266" y="356"/>
                    <a:pt x="279" y="354"/>
                    <a:pt x="270" y="354"/>
                  </a:cubicBezTo>
                  <a:cubicBezTo>
                    <a:pt x="251" y="357"/>
                    <a:pt x="261" y="351"/>
                    <a:pt x="237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21" y="353"/>
                    <a:pt x="197" y="350"/>
                    <a:pt x="177" y="349"/>
                  </a:cubicBezTo>
                  <a:cubicBezTo>
                    <a:pt x="179" y="349"/>
                    <a:pt x="194" y="349"/>
                    <a:pt x="192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6" y="351"/>
                    <a:pt x="155" y="350"/>
                    <a:pt x="162" y="349"/>
                  </a:cubicBezTo>
                  <a:cubicBezTo>
                    <a:pt x="165" y="349"/>
                    <a:pt x="168" y="350"/>
                    <a:pt x="171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44" y="349"/>
                    <a:pt x="169" y="352"/>
                    <a:pt x="168" y="354"/>
                  </a:cubicBezTo>
                  <a:cubicBezTo>
                    <a:pt x="156" y="353"/>
                    <a:pt x="152" y="355"/>
                    <a:pt x="143" y="354"/>
                  </a:cubicBezTo>
                  <a:cubicBezTo>
                    <a:pt x="140" y="352"/>
                    <a:pt x="159" y="353"/>
                    <a:pt x="149" y="350"/>
                  </a:cubicBezTo>
                  <a:cubicBezTo>
                    <a:pt x="142" y="349"/>
                    <a:pt x="118" y="349"/>
                    <a:pt x="109" y="350"/>
                  </a:cubicBezTo>
                  <a:cubicBezTo>
                    <a:pt x="103" y="348"/>
                    <a:pt x="91" y="346"/>
                    <a:pt x="81" y="345"/>
                  </a:cubicBezTo>
                  <a:cubicBezTo>
                    <a:pt x="70" y="344"/>
                    <a:pt x="62" y="343"/>
                    <a:pt x="62" y="341"/>
                  </a:cubicBezTo>
                  <a:cubicBezTo>
                    <a:pt x="62" y="342"/>
                    <a:pt x="58" y="342"/>
                    <a:pt x="53" y="341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48" y="338"/>
                    <a:pt x="44" y="338"/>
                    <a:pt x="40" y="338"/>
                  </a:cubicBezTo>
                  <a:cubicBezTo>
                    <a:pt x="39" y="338"/>
                    <a:pt x="37" y="338"/>
                    <a:pt x="36" y="338"/>
                  </a:cubicBezTo>
                  <a:cubicBezTo>
                    <a:pt x="34" y="338"/>
                    <a:pt x="32" y="338"/>
                    <a:pt x="31" y="337"/>
                  </a:cubicBezTo>
                  <a:cubicBezTo>
                    <a:pt x="31" y="336"/>
                    <a:pt x="32" y="336"/>
                    <a:pt x="33" y="336"/>
                  </a:cubicBezTo>
                  <a:cubicBezTo>
                    <a:pt x="33" y="337"/>
                    <a:pt x="34" y="337"/>
                    <a:pt x="35" y="336"/>
                  </a:cubicBezTo>
                  <a:cubicBezTo>
                    <a:pt x="34" y="336"/>
                    <a:pt x="33" y="336"/>
                    <a:pt x="32" y="335"/>
                  </a:cubicBezTo>
                  <a:cubicBezTo>
                    <a:pt x="32" y="335"/>
                    <a:pt x="31" y="335"/>
                    <a:pt x="30" y="334"/>
                  </a:cubicBezTo>
                  <a:cubicBezTo>
                    <a:pt x="30" y="334"/>
                    <a:pt x="29" y="333"/>
                    <a:pt x="29" y="332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7" y="325"/>
                    <a:pt x="25" y="321"/>
                    <a:pt x="24" y="317"/>
                  </a:cubicBezTo>
                  <a:cubicBezTo>
                    <a:pt x="21" y="309"/>
                    <a:pt x="19" y="300"/>
                    <a:pt x="19" y="288"/>
                  </a:cubicBezTo>
                  <a:cubicBezTo>
                    <a:pt x="19" y="289"/>
                    <a:pt x="20" y="290"/>
                    <a:pt x="20" y="292"/>
                  </a:cubicBezTo>
                  <a:cubicBezTo>
                    <a:pt x="20" y="293"/>
                    <a:pt x="20" y="289"/>
                    <a:pt x="18" y="282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2" y="279"/>
                    <a:pt x="17" y="258"/>
                    <a:pt x="15" y="239"/>
                  </a:cubicBezTo>
                  <a:cubicBezTo>
                    <a:pt x="16" y="241"/>
                    <a:pt x="17" y="255"/>
                    <a:pt x="17" y="247"/>
                  </a:cubicBezTo>
                  <a:cubicBezTo>
                    <a:pt x="17" y="235"/>
                    <a:pt x="12" y="236"/>
                    <a:pt x="14" y="222"/>
                  </a:cubicBezTo>
                  <a:cubicBezTo>
                    <a:pt x="15" y="228"/>
                    <a:pt x="17" y="226"/>
                    <a:pt x="18" y="233"/>
                  </a:cubicBezTo>
                  <a:cubicBezTo>
                    <a:pt x="18" y="223"/>
                    <a:pt x="19" y="217"/>
                    <a:pt x="17" y="213"/>
                  </a:cubicBezTo>
                  <a:cubicBezTo>
                    <a:pt x="18" y="210"/>
                    <a:pt x="18" y="209"/>
                    <a:pt x="19" y="209"/>
                  </a:cubicBezTo>
                  <a:cubicBezTo>
                    <a:pt x="18" y="203"/>
                    <a:pt x="19" y="193"/>
                    <a:pt x="19" y="187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6" y="176"/>
                    <a:pt x="20" y="169"/>
                    <a:pt x="21" y="153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49"/>
                    <a:pt x="21" y="139"/>
                    <a:pt x="24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4" y="125"/>
                    <a:pt x="28" y="108"/>
                    <a:pt x="26" y="100"/>
                  </a:cubicBezTo>
                  <a:cubicBezTo>
                    <a:pt x="27" y="97"/>
                    <a:pt x="28" y="109"/>
                    <a:pt x="30" y="94"/>
                  </a:cubicBezTo>
                  <a:cubicBezTo>
                    <a:pt x="29" y="90"/>
                    <a:pt x="29" y="79"/>
                    <a:pt x="31" y="75"/>
                  </a:cubicBezTo>
                  <a:cubicBezTo>
                    <a:pt x="32" y="75"/>
                    <a:pt x="32" y="77"/>
                    <a:pt x="31" y="81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4" y="75"/>
                    <a:pt x="31" y="77"/>
                    <a:pt x="33" y="65"/>
                  </a:cubicBezTo>
                  <a:cubicBezTo>
                    <a:pt x="34" y="62"/>
                    <a:pt x="34" y="69"/>
                    <a:pt x="35" y="71"/>
                  </a:cubicBezTo>
                  <a:cubicBezTo>
                    <a:pt x="35" y="55"/>
                    <a:pt x="36" y="40"/>
                    <a:pt x="37" y="25"/>
                  </a:cubicBezTo>
                  <a:cubicBezTo>
                    <a:pt x="37" y="24"/>
                    <a:pt x="35" y="30"/>
                    <a:pt x="34" y="2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8"/>
                    <a:pt x="31" y="32"/>
                    <a:pt x="31" y="2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21"/>
                    <a:pt x="23" y="65"/>
                    <a:pt x="24" y="41"/>
                  </a:cubicBezTo>
                  <a:cubicBezTo>
                    <a:pt x="23" y="47"/>
                    <a:pt x="23" y="54"/>
                    <a:pt x="24" y="57"/>
                  </a:cubicBezTo>
                  <a:cubicBezTo>
                    <a:pt x="23" y="68"/>
                    <a:pt x="22" y="66"/>
                    <a:pt x="21" y="7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78"/>
                    <a:pt x="20" y="51"/>
                    <a:pt x="17" y="69"/>
                  </a:cubicBezTo>
                  <a:cubicBezTo>
                    <a:pt x="16" y="90"/>
                    <a:pt x="9" y="101"/>
                    <a:pt x="8" y="112"/>
                  </a:cubicBezTo>
                  <a:cubicBezTo>
                    <a:pt x="7" y="133"/>
                    <a:pt x="11" y="104"/>
                    <a:pt x="11" y="117"/>
                  </a:cubicBezTo>
                  <a:cubicBezTo>
                    <a:pt x="10" y="129"/>
                    <a:pt x="9" y="123"/>
                    <a:pt x="8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49"/>
                    <a:pt x="8" y="136"/>
                    <a:pt x="8" y="144"/>
                  </a:cubicBezTo>
                  <a:cubicBezTo>
                    <a:pt x="6" y="154"/>
                    <a:pt x="8" y="140"/>
                    <a:pt x="6" y="137"/>
                  </a:cubicBezTo>
                  <a:cubicBezTo>
                    <a:pt x="6" y="140"/>
                    <a:pt x="7" y="152"/>
                    <a:pt x="5" y="157"/>
                  </a:cubicBezTo>
                  <a:cubicBezTo>
                    <a:pt x="5" y="156"/>
                    <a:pt x="5" y="142"/>
                    <a:pt x="5" y="151"/>
                  </a:cubicBezTo>
                  <a:cubicBezTo>
                    <a:pt x="4" y="168"/>
                    <a:pt x="4" y="179"/>
                    <a:pt x="3" y="188"/>
                  </a:cubicBezTo>
                  <a:cubicBezTo>
                    <a:pt x="2" y="198"/>
                    <a:pt x="1" y="208"/>
                    <a:pt x="1" y="22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4"/>
                    <a:pt x="1" y="226"/>
                    <a:pt x="1" y="2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2"/>
                    <a:pt x="2" y="263"/>
                    <a:pt x="4" y="283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9"/>
                    <a:pt x="4" y="284"/>
                    <a:pt x="5" y="290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5" y="295"/>
                    <a:pt x="6" y="316"/>
                    <a:pt x="12" y="333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12" y="337"/>
                    <a:pt x="12" y="339"/>
                    <a:pt x="13" y="340"/>
                  </a:cubicBezTo>
                  <a:cubicBezTo>
                    <a:pt x="14" y="343"/>
                    <a:pt x="16" y="345"/>
                    <a:pt x="18" y="347"/>
                  </a:cubicBezTo>
                  <a:cubicBezTo>
                    <a:pt x="16" y="346"/>
                    <a:pt x="15" y="345"/>
                    <a:pt x="13" y="343"/>
                  </a:cubicBezTo>
                  <a:cubicBezTo>
                    <a:pt x="16" y="347"/>
                    <a:pt x="20" y="350"/>
                    <a:pt x="24" y="352"/>
                  </a:cubicBezTo>
                  <a:cubicBezTo>
                    <a:pt x="25" y="352"/>
                    <a:pt x="27" y="353"/>
                    <a:pt x="28" y="353"/>
                  </a:cubicBezTo>
                  <a:cubicBezTo>
                    <a:pt x="29" y="353"/>
                    <a:pt x="29" y="354"/>
                    <a:pt x="30" y="354"/>
                  </a:cubicBezTo>
                  <a:cubicBezTo>
                    <a:pt x="32" y="354"/>
                    <a:pt x="33" y="355"/>
                    <a:pt x="35" y="355"/>
                  </a:cubicBezTo>
                  <a:cubicBezTo>
                    <a:pt x="41" y="356"/>
                    <a:pt x="47" y="357"/>
                    <a:pt x="53" y="358"/>
                  </a:cubicBezTo>
                  <a:cubicBezTo>
                    <a:pt x="45" y="357"/>
                    <a:pt x="43" y="358"/>
                    <a:pt x="44" y="359"/>
                  </a:cubicBezTo>
                  <a:close/>
                  <a:moveTo>
                    <a:pt x="458" y="362"/>
                  </a:moveTo>
                  <a:cubicBezTo>
                    <a:pt x="463" y="362"/>
                    <a:pt x="463" y="362"/>
                    <a:pt x="463" y="362"/>
                  </a:cubicBezTo>
                  <a:cubicBezTo>
                    <a:pt x="461" y="362"/>
                    <a:pt x="460" y="362"/>
                    <a:pt x="458" y="362"/>
                  </a:cubicBezTo>
                  <a:cubicBezTo>
                    <a:pt x="451" y="363"/>
                    <a:pt x="451" y="363"/>
                    <a:pt x="451" y="363"/>
                  </a:cubicBezTo>
                  <a:cubicBezTo>
                    <a:pt x="452" y="361"/>
                    <a:pt x="454" y="362"/>
                    <a:pt x="458" y="362"/>
                  </a:cubicBezTo>
                  <a:close/>
                  <a:moveTo>
                    <a:pt x="329" y="4"/>
                  </a:moveTo>
                  <a:cubicBezTo>
                    <a:pt x="340" y="3"/>
                    <a:pt x="340" y="3"/>
                    <a:pt x="340" y="3"/>
                  </a:cubicBezTo>
                  <a:cubicBezTo>
                    <a:pt x="338" y="3"/>
                    <a:pt x="330" y="4"/>
                    <a:pt x="333" y="3"/>
                  </a:cubicBezTo>
                  <a:cubicBezTo>
                    <a:pt x="331" y="3"/>
                    <a:pt x="327" y="3"/>
                    <a:pt x="329" y="4"/>
                  </a:cubicBezTo>
                  <a:close/>
                  <a:moveTo>
                    <a:pt x="442" y="350"/>
                  </a:moveTo>
                  <a:cubicBezTo>
                    <a:pt x="447" y="349"/>
                    <a:pt x="447" y="349"/>
                    <a:pt x="447" y="349"/>
                  </a:cubicBezTo>
                  <a:cubicBezTo>
                    <a:pt x="451" y="350"/>
                    <a:pt x="451" y="350"/>
                    <a:pt x="451" y="350"/>
                  </a:cubicBezTo>
                  <a:lnTo>
                    <a:pt x="442" y="350"/>
                  </a:lnTo>
                  <a:close/>
                  <a:moveTo>
                    <a:pt x="349" y="353"/>
                  </a:moveTo>
                  <a:cubicBezTo>
                    <a:pt x="359" y="352"/>
                    <a:pt x="359" y="352"/>
                    <a:pt x="359" y="352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50" y="353"/>
                    <a:pt x="350" y="353"/>
                    <a:pt x="350" y="353"/>
                  </a:cubicBezTo>
                  <a:lnTo>
                    <a:pt x="349" y="353"/>
                  </a:lnTo>
                  <a:close/>
                  <a:moveTo>
                    <a:pt x="220" y="366"/>
                  </a:moveTo>
                  <a:cubicBezTo>
                    <a:pt x="227" y="364"/>
                    <a:pt x="230" y="366"/>
                    <a:pt x="238" y="365"/>
                  </a:cubicBezTo>
                  <a:cubicBezTo>
                    <a:pt x="238" y="365"/>
                    <a:pt x="239" y="365"/>
                    <a:pt x="239" y="365"/>
                  </a:cubicBezTo>
                  <a:cubicBezTo>
                    <a:pt x="239" y="365"/>
                    <a:pt x="238" y="365"/>
                    <a:pt x="238" y="365"/>
                  </a:cubicBezTo>
                  <a:cubicBezTo>
                    <a:pt x="233" y="366"/>
                    <a:pt x="228" y="368"/>
                    <a:pt x="220" y="366"/>
                  </a:cubicBezTo>
                  <a:close/>
                  <a:moveTo>
                    <a:pt x="435" y="361"/>
                  </a:moveTo>
                  <a:cubicBezTo>
                    <a:pt x="434" y="362"/>
                    <a:pt x="423" y="363"/>
                    <a:pt x="419" y="364"/>
                  </a:cubicBezTo>
                  <a:cubicBezTo>
                    <a:pt x="415" y="364"/>
                    <a:pt x="421" y="363"/>
                    <a:pt x="423" y="362"/>
                  </a:cubicBezTo>
                  <a:cubicBezTo>
                    <a:pt x="420" y="362"/>
                    <a:pt x="419" y="362"/>
                    <a:pt x="415" y="362"/>
                  </a:cubicBezTo>
                  <a:cubicBezTo>
                    <a:pt x="417" y="359"/>
                    <a:pt x="425" y="363"/>
                    <a:pt x="435" y="361"/>
                  </a:cubicBezTo>
                  <a:close/>
                  <a:moveTo>
                    <a:pt x="572" y="239"/>
                  </a:moveTo>
                  <a:cubicBezTo>
                    <a:pt x="572" y="248"/>
                    <a:pt x="572" y="248"/>
                    <a:pt x="572" y="248"/>
                  </a:cubicBezTo>
                  <a:cubicBezTo>
                    <a:pt x="573" y="245"/>
                    <a:pt x="573" y="245"/>
                    <a:pt x="573" y="245"/>
                  </a:cubicBezTo>
                  <a:lnTo>
                    <a:pt x="572" y="239"/>
                  </a:lnTo>
                  <a:close/>
                  <a:moveTo>
                    <a:pt x="575" y="192"/>
                  </a:moveTo>
                  <a:cubicBezTo>
                    <a:pt x="576" y="182"/>
                    <a:pt x="575" y="172"/>
                    <a:pt x="573" y="175"/>
                  </a:cubicBezTo>
                  <a:cubicBezTo>
                    <a:pt x="573" y="184"/>
                    <a:pt x="572" y="197"/>
                    <a:pt x="574" y="202"/>
                  </a:cubicBezTo>
                  <a:cubicBezTo>
                    <a:pt x="573" y="197"/>
                    <a:pt x="576" y="205"/>
                    <a:pt x="575" y="192"/>
                  </a:cubicBezTo>
                  <a:close/>
                  <a:moveTo>
                    <a:pt x="319" y="362"/>
                  </a:moveTo>
                  <a:cubicBezTo>
                    <a:pt x="325" y="362"/>
                    <a:pt x="335" y="358"/>
                    <a:pt x="348" y="360"/>
                  </a:cubicBezTo>
                  <a:cubicBezTo>
                    <a:pt x="338" y="361"/>
                    <a:pt x="338" y="361"/>
                    <a:pt x="338" y="361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40" y="359"/>
                    <a:pt x="324" y="362"/>
                    <a:pt x="319" y="362"/>
                  </a:cubicBezTo>
                  <a:close/>
                  <a:moveTo>
                    <a:pt x="575" y="102"/>
                  </a:moveTo>
                  <a:cubicBezTo>
                    <a:pt x="575" y="98"/>
                    <a:pt x="574" y="85"/>
                    <a:pt x="572" y="86"/>
                  </a:cubicBezTo>
                  <a:cubicBezTo>
                    <a:pt x="573" y="84"/>
                    <a:pt x="575" y="101"/>
                    <a:pt x="576" y="110"/>
                  </a:cubicBezTo>
                  <a:cubicBezTo>
                    <a:pt x="575" y="107"/>
                    <a:pt x="575" y="105"/>
                    <a:pt x="575" y="102"/>
                  </a:cubicBezTo>
                  <a:close/>
                  <a:moveTo>
                    <a:pt x="573" y="107"/>
                  </a:moveTo>
                  <a:cubicBezTo>
                    <a:pt x="573" y="112"/>
                    <a:pt x="571" y="110"/>
                    <a:pt x="572" y="120"/>
                  </a:cubicBezTo>
                  <a:cubicBezTo>
                    <a:pt x="573" y="118"/>
                    <a:pt x="576" y="122"/>
                    <a:pt x="575" y="135"/>
                  </a:cubicBezTo>
                  <a:cubicBezTo>
                    <a:pt x="573" y="125"/>
                    <a:pt x="572" y="124"/>
                    <a:pt x="571" y="110"/>
                  </a:cubicBezTo>
                  <a:lnTo>
                    <a:pt x="573" y="107"/>
                  </a:lnTo>
                  <a:close/>
                  <a:moveTo>
                    <a:pt x="577" y="130"/>
                  </a:moveTo>
                  <a:cubicBezTo>
                    <a:pt x="576" y="147"/>
                    <a:pt x="576" y="147"/>
                    <a:pt x="576" y="147"/>
                  </a:cubicBezTo>
                  <a:cubicBezTo>
                    <a:pt x="573" y="138"/>
                    <a:pt x="576" y="136"/>
                    <a:pt x="577" y="130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27"/>
                    <a:pt x="577" y="128"/>
                    <a:pt x="577" y="130"/>
                  </a:cubicBezTo>
                  <a:close/>
                  <a:moveTo>
                    <a:pt x="558" y="13"/>
                  </a:moveTo>
                  <a:cubicBezTo>
                    <a:pt x="558" y="13"/>
                    <a:pt x="556" y="12"/>
                    <a:pt x="550" y="10"/>
                  </a:cubicBezTo>
                  <a:cubicBezTo>
                    <a:pt x="552" y="10"/>
                    <a:pt x="554" y="10"/>
                    <a:pt x="555" y="11"/>
                  </a:cubicBezTo>
                  <a:cubicBezTo>
                    <a:pt x="555" y="10"/>
                    <a:pt x="555" y="10"/>
                    <a:pt x="556" y="10"/>
                  </a:cubicBezTo>
                  <a:cubicBezTo>
                    <a:pt x="557" y="11"/>
                    <a:pt x="557" y="11"/>
                    <a:pt x="558" y="11"/>
                  </a:cubicBezTo>
                  <a:cubicBezTo>
                    <a:pt x="559" y="11"/>
                    <a:pt x="560" y="12"/>
                    <a:pt x="563" y="13"/>
                  </a:cubicBezTo>
                  <a:cubicBezTo>
                    <a:pt x="560" y="11"/>
                    <a:pt x="558" y="11"/>
                    <a:pt x="555" y="11"/>
                  </a:cubicBezTo>
                  <a:cubicBezTo>
                    <a:pt x="556" y="11"/>
                    <a:pt x="558" y="12"/>
                    <a:pt x="558" y="13"/>
                  </a:cubicBezTo>
                  <a:close/>
                  <a:moveTo>
                    <a:pt x="577" y="113"/>
                  </a:moveTo>
                  <a:cubicBezTo>
                    <a:pt x="577" y="98"/>
                    <a:pt x="577" y="98"/>
                    <a:pt x="577" y="98"/>
                  </a:cubicBezTo>
                  <a:cubicBezTo>
                    <a:pt x="577" y="103"/>
                    <a:pt x="576" y="112"/>
                    <a:pt x="577" y="113"/>
                  </a:cubicBezTo>
                  <a:close/>
                  <a:moveTo>
                    <a:pt x="561" y="15"/>
                  </a:moveTo>
                  <a:cubicBezTo>
                    <a:pt x="562" y="16"/>
                    <a:pt x="562" y="16"/>
                    <a:pt x="562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64" y="17"/>
                    <a:pt x="565" y="18"/>
                    <a:pt x="565" y="18"/>
                  </a:cubicBezTo>
                  <a:cubicBezTo>
                    <a:pt x="567" y="21"/>
                    <a:pt x="568" y="23"/>
                    <a:pt x="569" y="26"/>
                  </a:cubicBezTo>
                  <a:cubicBezTo>
                    <a:pt x="571" y="31"/>
                    <a:pt x="571" y="35"/>
                    <a:pt x="571" y="36"/>
                  </a:cubicBezTo>
                  <a:cubicBezTo>
                    <a:pt x="571" y="38"/>
                    <a:pt x="571" y="34"/>
                    <a:pt x="569" y="29"/>
                  </a:cubicBezTo>
                  <a:cubicBezTo>
                    <a:pt x="568" y="26"/>
                    <a:pt x="568" y="23"/>
                    <a:pt x="566" y="20"/>
                  </a:cubicBezTo>
                  <a:cubicBezTo>
                    <a:pt x="565" y="19"/>
                    <a:pt x="564" y="17"/>
                    <a:pt x="562" y="16"/>
                  </a:cubicBezTo>
                  <a:cubicBezTo>
                    <a:pt x="562" y="16"/>
                    <a:pt x="562" y="16"/>
                    <a:pt x="561" y="15"/>
                  </a:cubicBezTo>
                  <a:cubicBezTo>
                    <a:pt x="561" y="15"/>
                    <a:pt x="561" y="15"/>
                    <a:pt x="560" y="15"/>
                  </a:cubicBezTo>
                  <a:cubicBezTo>
                    <a:pt x="560" y="15"/>
                    <a:pt x="559" y="14"/>
                    <a:pt x="559" y="14"/>
                  </a:cubicBezTo>
                  <a:cubicBezTo>
                    <a:pt x="559" y="14"/>
                    <a:pt x="560" y="15"/>
                    <a:pt x="561" y="15"/>
                  </a:cubicBezTo>
                  <a:close/>
                  <a:moveTo>
                    <a:pt x="214" y="8"/>
                  </a:moveTo>
                  <a:cubicBezTo>
                    <a:pt x="219" y="10"/>
                    <a:pt x="219" y="10"/>
                    <a:pt x="219" y="10"/>
                  </a:cubicBezTo>
                  <a:cubicBezTo>
                    <a:pt x="209" y="10"/>
                    <a:pt x="209" y="10"/>
                    <a:pt x="209" y="10"/>
                  </a:cubicBezTo>
                  <a:lnTo>
                    <a:pt x="214" y="8"/>
                  </a:lnTo>
                  <a:close/>
                  <a:moveTo>
                    <a:pt x="318" y="9"/>
                  </a:moveTo>
                  <a:cubicBezTo>
                    <a:pt x="323" y="8"/>
                    <a:pt x="323" y="8"/>
                    <a:pt x="323" y="8"/>
                  </a:cubicBezTo>
                  <a:cubicBezTo>
                    <a:pt x="326" y="9"/>
                    <a:pt x="326" y="9"/>
                    <a:pt x="326" y="9"/>
                  </a:cubicBezTo>
                  <a:lnTo>
                    <a:pt x="318" y="9"/>
                  </a:lnTo>
                  <a:close/>
                  <a:moveTo>
                    <a:pt x="437" y="10"/>
                  </a:moveTo>
                  <a:cubicBezTo>
                    <a:pt x="435" y="10"/>
                    <a:pt x="434" y="9"/>
                    <a:pt x="433" y="9"/>
                  </a:cubicBezTo>
                  <a:cubicBezTo>
                    <a:pt x="425" y="8"/>
                    <a:pt x="403" y="7"/>
                    <a:pt x="392" y="8"/>
                  </a:cubicBezTo>
                  <a:cubicBezTo>
                    <a:pt x="387" y="7"/>
                    <a:pt x="402" y="5"/>
                    <a:pt x="406" y="5"/>
                  </a:cubicBezTo>
                  <a:cubicBezTo>
                    <a:pt x="399" y="10"/>
                    <a:pt x="422" y="4"/>
                    <a:pt x="431" y="6"/>
                  </a:cubicBezTo>
                  <a:cubicBezTo>
                    <a:pt x="429" y="7"/>
                    <a:pt x="422" y="7"/>
                    <a:pt x="420" y="8"/>
                  </a:cubicBezTo>
                  <a:cubicBezTo>
                    <a:pt x="423" y="8"/>
                    <a:pt x="430" y="8"/>
                    <a:pt x="434" y="8"/>
                  </a:cubicBezTo>
                  <a:cubicBezTo>
                    <a:pt x="435" y="8"/>
                    <a:pt x="436" y="7"/>
                    <a:pt x="438" y="7"/>
                  </a:cubicBezTo>
                  <a:cubicBezTo>
                    <a:pt x="437" y="8"/>
                    <a:pt x="436" y="8"/>
                    <a:pt x="434" y="8"/>
                  </a:cubicBezTo>
                  <a:cubicBezTo>
                    <a:pt x="433" y="8"/>
                    <a:pt x="433" y="9"/>
                    <a:pt x="433" y="9"/>
                  </a:cubicBezTo>
                  <a:cubicBezTo>
                    <a:pt x="435" y="9"/>
                    <a:pt x="436" y="10"/>
                    <a:pt x="437" y="10"/>
                  </a:cubicBezTo>
                  <a:close/>
                  <a:moveTo>
                    <a:pt x="567" y="43"/>
                  </a:moveTo>
                  <a:cubicBezTo>
                    <a:pt x="568" y="45"/>
                    <a:pt x="568" y="40"/>
                    <a:pt x="570" y="48"/>
                  </a:cubicBezTo>
                  <a:cubicBezTo>
                    <a:pt x="569" y="49"/>
                    <a:pt x="568" y="47"/>
                    <a:pt x="567" y="43"/>
                  </a:cubicBezTo>
                  <a:cubicBezTo>
                    <a:pt x="567" y="42"/>
                    <a:pt x="566" y="41"/>
                    <a:pt x="566" y="37"/>
                  </a:cubicBezTo>
                  <a:cubicBezTo>
                    <a:pt x="566" y="39"/>
                    <a:pt x="567" y="41"/>
                    <a:pt x="567" y="43"/>
                  </a:cubicBezTo>
                  <a:close/>
                  <a:moveTo>
                    <a:pt x="563" y="36"/>
                  </a:moveTo>
                  <a:cubicBezTo>
                    <a:pt x="565" y="43"/>
                    <a:pt x="567" y="49"/>
                    <a:pt x="568" y="56"/>
                  </a:cubicBezTo>
                  <a:cubicBezTo>
                    <a:pt x="566" y="49"/>
                    <a:pt x="566" y="49"/>
                    <a:pt x="566" y="49"/>
                  </a:cubicBezTo>
                  <a:cubicBezTo>
                    <a:pt x="567" y="53"/>
                    <a:pt x="568" y="58"/>
                    <a:pt x="568" y="62"/>
                  </a:cubicBezTo>
                  <a:cubicBezTo>
                    <a:pt x="567" y="61"/>
                    <a:pt x="564" y="47"/>
                    <a:pt x="563" y="36"/>
                  </a:cubicBezTo>
                  <a:close/>
                  <a:moveTo>
                    <a:pt x="569" y="89"/>
                  </a:moveTo>
                  <a:cubicBezTo>
                    <a:pt x="568" y="81"/>
                    <a:pt x="568" y="74"/>
                    <a:pt x="567" y="66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8" y="74"/>
                    <a:pt x="568" y="81"/>
                    <a:pt x="569" y="89"/>
                  </a:cubicBezTo>
                  <a:close/>
                  <a:moveTo>
                    <a:pt x="565" y="272"/>
                  </a:moveTo>
                  <a:cubicBezTo>
                    <a:pt x="564" y="283"/>
                    <a:pt x="564" y="283"/>
                    <a:pt x="564" y="283"/>
                  </a:cubicBezTo>
                  <a:cubicBezTo>
                    <a:pt x="564" y="281"/>
                    <a:pt x="563" y="270"/>
                    <a:pt x="564" y="261"/>
                  </a:cubicBezTo>
                  <a:cubicBezTo>
                    <a:pt x="560" y="272"/>
                    <a:pt x="565" y="265"/>
                    <a:pt x="562" y="284"/>
                  </a:cubicBezTo>
                  <a:cubicBezTo>
                    <a:pt x="563" y="262"/>
                    <a:pt x="560" y="270"/>
                    <a:pt x="559" y="271"/>
                  </a:cubicBezTo>
                  <a:cubicBezTo>
                    <a:pt x="561" y="276"/>
                    <a:pt x="558" y="304"/>
                    <a:pt x="563" y="296"/>
                  </a:cubicBezTo>
                  <a:cubicBezTo>
                    <a:pt x="562" y="288"/>
                    <a:pt x="567" y="278"/>
                    <a:pt x="565" y="272"/>
                  </a:cubicBezTo>
                  <a:close/>
                  <a:moveTo>
                    <a:pt x="486" y="350"/>
                  </a:moveTo>
                  <a:cubicBezTo>
                    <a:pt x="473" y="351"/>
                    <a:pt x="473" y="351"/>
                    <a:pt x="473" y="351"/>
                  </a:cubicBezTo>
                  <a:cubicBezTo>
                    <a:pt x="487" y="350"/>
                    <a:pt x="487" y="350"/>
                    <a:pt x="487" y="350"/>
                  </a:cubicBezTo>
                  <a:lnTo>
                    <a:pt x="486" y="350"/>
                  </a:lnTo>
                  <a:close/>
                  <a:moveTo>
                    <a:pt x="119" y="351"/>
                  </a:moveTo>
                  <a:cubicBezTo>
                    <a:pt x="123" y="349"/>
                    <a:pt x="141" y="352"/>
                    <a:pt x="140" y="353"/>
                  </a:cubicBezTo>
                  <a:cubicBezTo>
                    <a:pt x="138" y="352"/>
                    <a:pt x="128" y="352"/>
                    <a:pt x="119" y="351"/>
                  </a:cubicBezTo>
                  <a:close/>
                  <a:moveTo>
                    <a:pt x="19" y="301"/>
                  </a:moveTo>
                  <a:cubicBezTo>
                    <a:pt x="20" y="308"/>
                    <a:pt x="24" y="318"/>
                    <a:pt x="23" y="322"/>
                  </a:cubicBezTo>
                  <a:cubicBezTo>
                    <a:pt x="21" y="317"/>
                    <a:pt x="20" y="312"/>
                    <a:pt x="19" y="307"/>
                  </a:cubicBezTo>
                  <a:cubicBezTo>
                    <a:pt x="19" y="304"/>
                    <a:pt x="17" y="298"/>
                    <a:pt x="19" y="301"/>
                  </a:cubicBezTo>
                  <a:close/>
                  <a:moveTo>
                    <a:pt x="15" y="204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3" y="204"/>
                    <a:pt x="13" y="204"/>
                    <a:pt x="13" y="204"/>
                  </a:cubicBezTo>
                  <a:lnTo>
                    <a:pt x="15" y="204"/>
                  </a:lnTo>
                  <a:close/>
                  <a:moveTo>
                    <a:pt x="17" y="221"/>
                  </a:moveTo>
                  <a:cubicBezTo>
                    <a:pt x="18" y="219"/>
                    <a:pt x="17" y="208"/>
                    <a:pt x="16" y="211"/>
                  </a:cubicBezTo>
                  <a:lnTo>
                    <a:pt x="17" y="221"/>
                  </a:lnTo>
                  <a:close/>
                  <a:moveTo>
                    <a:pt x="20" y="120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20" y="120"/>
                  </a:lnTo>
                  <a:close/>
                  <a:moveTo>
                    <a:pt x="18" y="126"/>
                  </a:moveTo>
                  <a:cubicBezTo>
                    <a:pt x="18" y="128"/>
                    <a:pt x="18" y="129"/>
                    <a:pt x="19" y="129"/>
                  </a:cubicBezTo>
                  <a:cubicBezTo>
                    <a:pt x="19" y="133"/>
                    <a:pt x="19" y="139"/>
                    <a:pt x="18" y="144"/>
                  </a:cubicBezTo>
                  <a:cubicBezTo>
                    <a:pt x="17" y="143"/>
                    <a:pt x="18" y="139"/>
                    <a:pt x="18" y="136"/>
                  </a:cubicBezTo>
                  <a:cubicBezTo>
                    <a:pt x="18" y="138"/>
                    <a:pt x="17" y="142"/>
                    <a:pt x="17" y="147"/>
                  </a:cubicBezTo>
                  <a:cubicBezTo>
                    <a:pt x="19" y="142"/>
                    <a:pt x="19" y="146"/>
                    <a:pt x="21" y="146"/>
                  </a:cubicBezTo>
                  <a:cubicBezTo>
                    <a:pt x="23" y="131"/>
                    <a:pt x="20" y="131"/>
                    <a:pt x="19" y="129"/>
                  </a:cubicBezTo>
                  <a:cubicBezTo>
                    <a:pt x="19" y="127"/>
                    <a:pt x="18" y="126"/>
                    <a:pt x="18" y="126"/>
                  </a:cubicBezTo>
                  <a:close/>
                  <a:moveTo>
                    <a:pt x="14" y="180"/>
                  </a:moveTo>
                  <a:cubicBezTo>
                    <a:pt x="15" y="178"/>
                    <a:pt x="15" y="177"/>
                    <a:pt x="15" y="177"/>
                  </a:cubicBezTo>
                  <a:cubicBezTo>
                    <a:pt x="16" y="167"/>
                    <a:pt x="17" y="157"/>
                    <a:pt x="19" y="16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8" y="173"/>
                    <a:pt x="18" y="173"/>
                    <a:pt x="18" y="172"/>
                  </a:cubicBezTo>
                  <a:cubicBezTo>
                    <a:pt x="16" y="179"/>
                    <a:pt x="18" y="183"/>
                    <a:pt x="18" y="188"/>
                  </a:cubicBezTo>
                  <a:cubicBezTo>
                    <a:pt x="17" y="185"/>
                    <a:pt x="17" y="175"/>
                    <a:pt x="15" y="17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6"/>
                    <a:pt x="15" y="187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8"/>
                    <a:pt x="14" y="186"/>
                    <a:pt x="14" y="184"/>
                  </a:cubicBezTo>
                  <a:cubicBezTo>
                    <a:pt x="14" y="183"/>
                    <a:pt x="14" y="181"/>
                    <a:pt x="14" y="180"/>
                  </a:cubicBezTo>
                  <a:close/>
                  <a:moveTo>
                    <a:pt x="17" y="118"/>
                  </a:moveTo>
                  <a:cubicBezTo>
                    <a:pt x="17" y="117"/>
                    <a:pt x="16" y="119"/>
                    <a:pt x="16" y="116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05"/>
                    <a:pt x="17" y="112"/>
                    <a:pt x="17" y="118"/>
                  </a:cubicBezTo>
                  <a:close/>
                  <a:moveTo>
                    <a:pt x="84" y="350"/>
                  </a:moveTo>
                  <a:cubicBezTo>
                    <a:pt x="86" y="350"/>
                    <a:pt x="100" y="351"/>
                    <a:pt x="101" y="350"/>
                  </a:cubicBezTo>
                  <a:cubicBezTo>
                    <a:pt x="105" y="352"/>
                    <a:pt x="105" y="352"/>
                    <a:pt x="105" y="352"/>
                  </a:cubicBezTo>
                  <a:cubicBezTo>
                    <a:pt x="97" y="351"/>
                    <a:pt x="89" y="352"/>
                    <a:pt x="93" y="353"/>
                  </a:cubicBezTo>
                  <a:cubicBezTo>
                    <a:pt x="87" y="351"/>
                    <a:pt x="81" y="351"/>
                    <a:pt x="84" y="350"/>
                  </a:cubicBezTo>
                  <a:close/>
                  <a:moveTo>
                    <a:pt x="464" y="351"/>
                  </a:moveTo>
                  <a:cubicBezTo>
                    <a:pt x="460" y="352"/>
                    <a:pt x="441" y="352"/>
                    <a:pt x="438" y="354"/>
                  </a:cubicBezTo>
                  <a:cubicBezTo>
                    <a:pt x="432" y="352"/>
                    <a:pt x="454" y="351"/>
                    <a:pt x="464" y="351"/>
                  </a:cubicBezTo>
                  <a:close/>
                  <a:moveTo>
                    <a:pt x="466" y="354"/>
                  </a:moveTo>
                  <a:cubicBezTo>
                    <a:pt x="471" y="353"/>
                    <a:pt x="471" y="353"/>
                    <a:pt x="471" y="353"/>
                  </a:cubicBezTo>
                  <a:cubicBezTo>
                    <a:pt x="477" y="353"/>
                    <a:pt x="476" y="351"/>
                    <a:pt x="486" y="351"/>
                  </a:cubicBezTo>
                  <a:cubicBezTo>
                    <a:pt x="484" y="352"/>
                    <a:pt x="480" y="351"/>
                    <a:pt x="477" y="352"/>
                  </a:cubicBezTo>
                  <a:cubicBezTo>
                    <a:pt x="478" y="353"/>
                    <a:pt x="476" y="353"/>
                    <a:pt x="471" y="353"/>
                  </a:cubicBezTo>
                  <a:cubicBezTo>
                    <a:pt x="470" y="354"/>
                    <a:pt x="468" y="354"/>
                    <a:pt x="466" y="354"/>
                  </a:cubicBezTo>
                  <a:close/>
                  <a:moveTo>
                    <a:pt x="251" y="361"/>
                  </a:moveTo>
                  <a:cubicBezTo>
                    <a:pt x="262" y="362"/>
                    <a:pt x="262" y="362"/>
                    <a:pt x="262" y="362"/>
                  </a:cubicBezTo>
                  <a:cubicBezTo>
                    <a:pt x="269" y="360"/>
                    <a:pt x="269" y="360"/>
                    <a:pt x="269" y="360"/>
                  </a:cubicBezTo>
                  <a:lnTo>
                    <a:pt x="251" y="361"/>
                  </a:lnTo>
                  <a:close/>
                  <a:moveTo>
                    <a:pt x="148" y="361"/>
                  </a:moveTo>
                  <a:cubicBezTo>
                    <a:pt x="157" y="361"/>
                    <a:pt x="157" y="361"/>
                    <a:pt x="157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4" y="360"/>
                    <a:pt x="153" y="359"/>
                    <a:pt x="155" y="359"/>
                  </a:cubicBezTo>
                  <a:cubicBezTo>
                    <a:pt x="157" y="359"/>
                    <a:pt x="158" y="359"/>
                    <a:pt x="159" y="359"/>
                  </a:cubicBezTo>
                  <a:cubicBezTo>
                    <a:pt x="157" y="359"/>
                    <a:pt x="156" y="359"/>
                    <a:pt x="155" y="359"/>
                  </a:cubicBezTo>
                  <a:cubicBezTo>
                    <a:pt x="148" y="359"/>
                    <a:pt x="140" y="358"/>
                    <a:pt x="139" y="360"/>
                  </a:cubicBezTo>
                  <a:cubicBezTo>
                    <a:pt x="142" y="359"/>
                    <a:pt x="154" y="360"/>
                    <a:pt x="153" y="361"/>
                  </a:cubicBezTo>
                  <a:lnTo>
                    <a:pt x="148" y="361"/>
                  </a:lnTo>
                  <a:close/>
                  <a:moveTo>
                    <a:pt x="5" y="254"/>
                  </a:moveTo>
                  <a:cubicBezTo>
                    <a:pt x="6" y="258"/>
                    <a:pt x="6" y="259"/>
                    <a:pt x="6" y="267"/>
                  </a:cubicBezTo>
                  <a:cubicBezTo>
                    <a:pt x="5" y="262"/>
                    <a:pt x="5" y="255"/>
                    <a:pt x="5" y="254"/>
                  </a:cubicBezTo>
                  <a:close/>
                  <a:moveTo>
                    <a:pt x="200" y="364"/>
                  </a:moveTo>
                  <a:cubicBezTo>
                    <a:pt x="201" y="363"/>
                    <a:pt x="213" y="364"/>
                    <a:pt x="209" y="363"/>
                  </a:cubicBezTo>
                  <a:cubicBezTo>
                    <a:pt x="204" y="362"/>
                    <a:pt x="204" y="362"/>
                    <a:pt x="204" y="362"/>
                  </a:cubicBezTo>
                  <a:cubicBezTo>
                    <a:pt x="211" y="363"/>
                    <a:pt x="208" y="360"/>
                    <a:pt x="219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21" y="362"/>
                    <a:pt x="202" y="363"/>
                    <a:pt x="215" y="364"/>
                  </a:cubicBezTo>
                  <a:cubicBezTo>
                    <a:pt x="220" y="364"/>
                    <a:pt x="206" y="365"/>
                    <a:pt x="200" y="364"/>
                  </a:cubicBezTo>
                  <a:close/>
                  <a:moveTo>
                    <a:pt x="2" y="237"/>
                  </a:moveTo>
                  <a:cubicBezTo>
                    <a:pt x="2" y="245"/>
                    <a:pt x="5" y="243"/>
                    <a:pt x="4" y="255"/>
                  </a:cubicBezTo>
                  <a:cubicBezTo>
                    <a:pt x="3" y="246"/>
                    <a:pt x="1" y="247"/>
                    <a:pt x="2" y="237"/>
                  </a:cubicBezTo>
                  <a:close/>
                  <a:moveTo>
                    <a:pt x="126" y="366"/>
                  </a:moveTo>
                  <a:cubicBezTo>
                    <a:pt x="127" y="366"/>
                    <a:pt x="127" y="366"/>
                    <a:pt x="127" y="366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6" y="366"/>
                    <a:pt x="136" y="366"/>
                    <a:pt x="136" y="366"/>
                  </a:cubicBezTo>
                  <a:lnTo>
                    <a:pt x="126" y="366"/>
                  </a:lnTo>
                  <a:close/>
                  <a:moveTo>
                    <a:pt x="18" y="239"/>
                  </a:moveTo>
                  <a:cubicBezTo>
                    <a:pt x="18" y="236"/>
                    <a:pt x="18" y="234"/>
                    <a:pt x="18" y="233"/>
                  </a:cubicBezTo>
                  <a:cubicBezTo>
                    <a:pt x="18" y="235"/>
                    <a:pt x="18" y="237"/>
                    <a:pt x="18" y="239"/>
                  </a:cubicBezTo>
                  <a:close/>
                  <a:moveTo>
                    <a:pt x="500" y="341"/>
                  </a:moveTo>
                  <a:cubicBezTo>
                    <a:pt x="501" y="342"/>
                    <a:pt x="502" y="342"/>
                    <a:pt x="503" y="342"/>
                  </a:cubicBezTo>
                  <a:cubicBezTo>
                    <a:pt x="503" y="342"/>
                    <a:pt x="502" y="341"/>
                    <a:pt x="500" y="341"/>
                  </a:cubicBezTo>
                  <a:close/>
                  <a:moveTo>
                    <a:pt x="524" y="338"/>
                  </a:moveTo>
                  <a:cubicBezTo>
                    <a:pt x="525" y="338"/>
                    <a:pt x="525" y="338"/>
                    <a:pt x="525" y="338"/>
                  </a:cubicBezTo>
                  <a:cubicBezTo>
                    <a:pt x="525" y="338"/>
                    <a:pt x="525" y="338"/>
                    <a:pt x="525" y="338"/>
                  </a:cubicBezTo>
                  <a:lnTo>
                    <a:pt x="524" y="338"/>
                  </a:lnTo>
                  <a:close/>
                  <a:moveTo>
                    <a:pt x="77" y="19"/>
                  </a:moveTo>
                  <a:cubicBezTo>
                    <a:pt x="72" y="21"/>
                    <a:pt x="82" y="19"/>
                    <a:pt x="86" y="19"/>
                  </a:cubicBezTo>
                  <a:cubicBezTo>
                    <a:pt x="82" y="19"/>
                    <a:pt x="80" y="18"/>
                    <a:pt x="77" y="19"/>
                  </a:cubicBezTo>
                  <a:close/>
                  <a:moveTo>
                    <a:pt x="110" y="15"/>
                  </a:moveTo>
                  <a:cubicBezTo>
                    <a:pt x="107" y="16"/>
                    <a:pt x="104" y="16"/>
                    <a:pt x="99" y="17"/>
                  </a:cubicBezTo>
                  <a:cubicBezTo>
                    <a:pt x="102" y="17"/>
                    <a:pt x="105" y="16"/>
                    <a:pt x="110" y="15"/>
                  </a:cubicBezTo>
                  <a:close/>
                  <a:moveTo>
                    <a:pt x="83" y="17"/>
                  </a:moveTo>
                  <a:cubicBezTo>
                    <a:pt x="89" y="17"/>
                    <a:pt x="95" y="17"/>
                    <a:pt x="99" y="17"/>
                  </a:cubicBezTo>
                  <a:cubicBezTo>
                    <a:pt x="95" y="17"/>
                    <a:pt x="92" y="16"/>
                    <a:pt x="83" y="17"/>
                  </a:cubicBezTo>
                  <a:close/>
                  <a:moveTo>
                    <a:pt x="197" y="13"/>
                  </a:moveTo>
                  <a:cubicBezTo>
                    <a:pt x="192" y="15"/>
                    <a:pt x="182" y="14"/>
                    <a:pt x="182" y="14"/>
                  </a:cubicBezTo>
                  <a:cubicBezTo>
                    <a:pt x="204" y="15"/>
                    <a:pt x="178" y="16"/>
                    <a:pt x="176" y="17"/>
                  </a:cubicBezTo>
                  <a:cubicBezTo>
                    <a:pt x="190" y="16"/>
                    <a:pt x="190" y="15"/>
                    <a:pt x="197" y="13"/>
                  </a:cubicBezTo>
                  <a:close/>
                  <a:moveTo>
                    <a:pt x="226" y="12"/>
                  </a:moveTo>
                  <a:cubicBezTo>
                    <a:pt x="223" y="12"/>
                    <a:pt x="221" y="12"/>
                    <a:pt x="220" y="12"/>
                  </a:cubicBezTo>
                  <a:cubicBezTo>
                    <a:pt x="222" y="12"/>
                    <a:pt x="224" y="12"/>
                    <a:pt x="226" y="12"/>
                  </a:cubicBezTo>
                  <a:close/>
                  <a:moveTo>
                    <a:pt x="234" y="13"/>
                  </a:moveTo>
                  <a:cubicBezTo>
                    <a:pt x="241" y="13"/>
                    <a:pt x="244" y="11"/>
                    <a:pt x="247" y="10"/>
                  </a:cubicBezTo>
                  <a:cubicBezTo>
                    <a:pt x="238" y="10"/>
                    <a:pt x="232" y="12"/>
                    <a:pt x="226" y="12"/>
                  </a:cubicBezTo>
                  <a:cubicBezTo>
                    <a:pt x="231" y="12"/>
                    <a:pt x="236" y="12"/>
                    <a:pt x="234" y="13"/>
                  </a:cubicBezTo>
                  <a:close/>
                  <a:moveTo>
                    <a:pt x="462" y="18"/>
                  </a:moveTo>
                  <a:cubicBezTo>
                    <a:pt x="461" y="18"/>
                    <a:pt x="457" y="18"/>
                    <a:pt x="457" y="18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74" y="18"/>
                    <a:pt x="465" y="18"/>
                    <a:pt x="462" y="18"/>
                  </a:cubicBezTo>
                  <a:close/>
                  <a:moveTo>
                    <a:pt x="508" y="16"/>
                  </a:moveTo>
                  <a:cubicBezTo>
                    <a:pt x="518" y="17"/>
                    <a:pt x="513" y="18"/>
                    <a:pt x="518" y="18"/>
                  </a:cubicBezTo>
                  <a:cubicBezTo>
                    <a:pt x="517" y="16"/>
                    <a:pt x="517" y="16"/>
                    <a:pt x="517" y="16"/>
                  </a:cubicBezTo>
                  <a:lnTo>
                    <a:pt x="508" y="16"/>
                  </a:lnTo>
                  <a:close/>
                  <a:moveTo>
                    <a:pt x="503" y="4"/>
                  </a:moveTo>
                  <a:cubicBezTo>
                    <a:pt x="500" y="4"/>
                    <a:pt x="500" y="4"/>
                    <a:pt x="500" y="4"/>
                  </a:cubicBezTo>
                  <a:cubicBezTo>
                    <a:pt x="504" y="4"/>
                    <a:pt x="504" y="4"/>
                    <a:pt x="504" y="4"/>
                  </a:cubicBezTo>
                  <a:lnTo>
                    <a:pt x="503" y="4"/>
                  </a:lnTo>
                  <a:close/>
                  <a:moveTo>
                    <a:pt x="554" y="24"/>
                  </a:moveTo>
                  <a:cubicBezTo>
                    <a:pt x="552" y="25"/>
                    <a:pt x="549" y="25"/>
                    <a:pt x="547" y="25"/>
                  </a:cubicBezTo>
                  <a:cubicBezTo>
                    <a:pt x="551" y="26"/>
                    <a:pt x="553" y="26"/>
                    <a:pt x="553" y="25"/>
                  </a:cubicBezTo>
                  <a:cubicBezTo>
                    <a:pt x="554" y="25"/>
                    <a:pt x="554" y="25"/>
                    <a:pt x="554" y="24"/>
                  </a:cubicBezTo>
                  <a:close/>
                  <a:moveTo>
                    <a:pt x="560" y="53"/>
                  </a:moveTo>
                  <a:cubicBezTo>
                    <a:pt x="559" y="48"/>
                    <a:pt x="559" y="48"/>
                    <a:pt x="559" y="48"/>
                  </a:cubicBezTo>
                  <a:cubicBezTo>
                    <a:pt x="560" y="53"/>
                    <a:pt x="561" y="59"/>
                    <a:pt x="561" y="65"/>
                  </a:cubicBezTo>
                  <a:cubicBezTo>
                    <a:pt x="561" y="61"/>
                    <a:pt x="561" y="57"/>
                    <a:pt x="560" y="53"/>
                  </a:cubicBezTo>
                  <a:close/>
                  <a:moveTo>
                    <a:pt x="563" y="98"/>
                  </a:moveTo>
                  <a:cubicBezTo>
                    <a:pt x="563" y="100"/>
                    <a:pt x="563" y="100"/>
                    <a:pt x="563" y="100"/>
                  </a:cubicBezTo>
                  <a:cubicBezTo>
                    <a:pt x="564" y="112"/>
                    <a:pt x="564" y="112"/>
                    <a:pt x="564" y="112"/>
                  </a:cubicBezTo>
                  <a:lnTo>
                    <a:pt x="563" y="98"/>
                  </a:lnTo>
                  <a:close/>
                  <a:moveTo>
                    <a:pt x="303" y="352"/>
                  </a:moveTo>
                  <a:cubicBezTo>
                    <a:pt x="301" y="354"/>
                    <a:pt x="321" y="353"/>
                    <a:pt x="327" y="354"/>
                  </a:cubicBezTo>
                  <a:cubicBezTo>
                    <a:pt x="323" y="351"/>
                    <a:pt x="311" y="355"/>
                    <a:pt x="303" y="352"/>
                  </a:cubicBezTo>
                  <a:close/>
                  <a:moveTo>
                    <a:pt x="17" y="257"/>
                  </a:moveTo>
                  <a:cubicBezTo>
                    <a:pt x="18" y="263"/>
                    <a:pt x="19" y="269"/>
                    <a:pt x="19" y="275"/>
                  </a:cubicBezTo>
                  <a:cubicBezTo>
                    <a:pt x="19" y="261"/>
                    <a:pt x="19" y="271"/>
                    <a:pt x="17" y="2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776" y="5465638"/>
            <a:ext cx="9217024" cy="1224136"/>
            <a:chOff x="215776" y="5465638"/>
            <a:chExt cx="9217024" cy="1224136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215776" y="5724053"/>
              <a:ext cx="5400600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Activity Shaping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28344" y="5465638"/>
              <a:ext cx="4104456" cy="1224136"/>
              <a:chOff x="5328344" y="5465638"/>
              <a:chExt cx="4104456" cy="12241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00352" y="5622428"/>
                <a:ext cx="403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Beyond Influence Max</a:t>
                </a:r>
              </a:p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Convex Opt. Framework</a:t>
                </a:r>
                <a:endParaRPr lang="en-US" sz="2400" dirty="0" smtClean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3" name="Freeform 506"/>
              <p:cNvSpPr>
                <a:spLocks noEditPoints="1"/>
              </p:cNvSpPr>
              <p:nvPr/>
            </p:nvSpPr>
            <p:spPr bwMode="auto">
              <a:xfrm>
                <a:off x="5328344" y="5465638"/>
                <a:ext cx="4032448" cy="1224136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8783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31800" y="6156101"/>
            <a:ext cx="9289032" cy="1152128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30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79886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A toy example</a:t>
            </a:r>
            <a:endParaRPr lang="en-US" sz="4200" baseline="-25000" dirty="0">
              <a:latin typeface="Calibri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63848" y="5645318"/>
            <a:ext cx="8496944" cy="3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Hierarchical Kronecker Network (64 nodes)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935856" y="6300117"/>
            <a:ext cx="8784976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 more cascades are observed, the likelihood of the true source beats other nodes’ likelihoods.</a:t>
            </a:r>
          </a:p>
        </p:txBody>
      </p:sp>
      <p:pic>
        <p:nvPicPr>
          <p:cNvPr id="2" name="Picture 1" descr="visualization-a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1547589"/>
            <a:ext cx="7848872" cy="39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2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31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79886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Success Probability vs Number of Cascades</a:t>
            </a:r>
            <a:endParaRPr lang="en-US" sz="4200" baseline="-25000" dirty="0">
              <a:latin typeface="Calibri"/>
            </a:endParaRPr>
          </a:p>
        </p:txBody>
      </p:sp>
      <p:pic>
        <p:nvPicPr>
          <p:cNvPr id="3" name="Picture 2" descr="acc-cascades-rand-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1763613"/>
            <a:ext cx="4896544" cy="3401476"/>
          </a:xfrm>
          <a:prstGeom prst="rect">
            <a:avLst/>
          </a:prstGeom>
        </p:spPr>
      </p:pic>
      <p:pic>
        <p:nvPicPr>
          <p:cNvPr id="4" name="Picture 3" descr="acc-cascades-rand-top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86" y="1763613"/>
            <a:ext cx="4768270" cy="3312368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63848" y="5364013"/>
            <a:ext cx="8496944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Erdos-Renyi Random Network (256 nodes)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40 nodes (10% observed)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19832" y="6516141"/>
            <a:ext cx="8784976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method (blue) clearly beats competing methods</a:t>
            </a:r>
          </a:p>
        </p:txBody>
      </p:sp>
    </p:spTree>
    <p:extLst>
      <p:ext uri="{BB962C8B-B14F-4D97-AF65-F5344CB8AC3E}">
        <p14:creationId xmlns:p14="http://schemas.microsoft.com/office/powerpoint/2010/main" val="626085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32</a:t>
            </a:fld>
            <a:endParaRPr lang="fi-FI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279886"/>
            <a:ext cx="9612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200" dirty="0" smtClean="0">
                <a:latin typeface="Calibri"/>
              </a:rPr>
              <a:t>Success Probability vs Number of Cascades</a:t>
            </a:r>
            <a:endParaRPr lang="en-US" sz="4200" baseline="-25000" dirty="0">
              <a:latin typeface="Calibri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863848" y="5364013"/>
            <a:ext cx="8496944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Core-Periphery Kronecker Graph (256 nodes)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40 nodes (10% observed)</a:t>
            </a:r>
            <a:endParaRPr lang="en-US" sz="2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2" name="Picture 1" descr="acc-cascades-peri-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1746512"/>
            <a:ext cx="4896544" cy="3401477"/>
          </a:xfrm>
          <a:prstGeom prst="rect">
            <a:avLst/>
          </a:prstGeom>
        </p:spPr>
      </p:pic>
      <p:pic>
        <p:nvPicPr>
          <p:cNvPr id="5" name="Picture 4" descr="acc-cascades-peri-top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747962"/>
            <a:ext cx="4790800" cy="3328019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295896" y="6516141"/>
            <a:ext cx="7920880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2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difficult to distinguish among nodes in the core</a:t>
            </a:r>
          </a:p>
        </p:txBody>
      </p:sp>
      <p:sp>
        <p:nvSpPr>
          <p:cNvPr id="6" name="Oval 5"/>
          <p:cNvSpPr/>
          <p:nvPr/>
        </p:nvSpPr>
        <p:spPr bwMode="auto">
          <a:xfrm rot="19464669">
            <a:off x="503889" y="4076261"/>
            <a:ext cx="1224136" cy="64008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63848" y="4859957"/>
            <a:ext cx="0" cy="1944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63848" y="6804173"/>
            <a:ext cx="36004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54829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33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Success Probability vs % Observed Infections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719832" y="6516141"/>
            <a:ext cx="8712968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more infections we observe, the easier it becomes</a:t>
            </a:r>
          </a:p>
        </p:txBody>
      </p:sp>
      <p:pic>
        <p:nvPicPr>
          <p:cNvPr id="2" name="Picture 1" descr="acc-observed-peri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8" y="1414575"/>
            <a:ext cx="5112568" cy="3949438"/>
          </a:xfrm>
          <a:prstGeom prst="rect">
            <a:avLst/>
          </a:prstGeom>
        </p:spPr>
      </p:pic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2087984" y="5413140"/>
            <a:ext cx="6048672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Core-Periphery Kronecker Graph (256 nodes)</a:t>
            </a:r>
            <a:b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100 nodes</a:t>
            </a:r>
          </a:p>
        </p:txBody>
      </p:sp>
    </p:spTree>
    <p:extLst>
      <p:ext uri="{BB962C8B-B14F-4D97-AF65-F5344CB8AC3E}">
        <p14:creationId xmlns:p14="http://schemas.microsoft.com/office/powerpoint/2010/main" val="2757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431800" y="6372125"/>
            <a:ext cx="9145016" cy="864096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34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9886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Success Probability vs Number of Samples</a:t>
            </a:r>
            <a:endParaRPr lang="en-US" sz="4200" baseline="-25000" dirty="0">
              <a:latin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2159992" y="5413140"/>
            <a:ext cx="6048672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Hierarchical Kronecker Graph (256 nodes)</a:t>
            </a:r>
            <a:b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Cascades longer than 40 nodes (10% observed)</a:t>
            </a:r>
          </a:p>
        </p:txBody>
      </p:sp>
      <p:pic>
        <p:nvPicPr>
          <p:cNvPr id="5" name="Picture 4" descr="acc-samples-hi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74" y="1475581"/>
            <a:ext cx="5110510" cy="3888432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19832" y="6597004"/>
            <a:ext cx="8928992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Success probability flattens with the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1936432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31800" y="1763613"/>
            <a:ext cx="9145016" cy="4752528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35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8575"/>
            <a:ext cx="9070975" cy="646331"/>
          </a:xfrm>
        </p:spPr>
        <p:txBody>
          <a:bodyPr>
            <a:spAutoFit/>
          </a:bodyPr>
          <a:lstStyle/>
          <a:p>
            <a:pPr eaLnBrk="1"/>
            <a:r>
              <a:rPr lang="en-US" sz="4200" kern="1200" dirty="0" smtClean="0">
                <a:latin typeface="Calibri"/>
              </a:rPr>
              <a:t>Real data experiments</a:t>
            </a:r>
            <a:r>
              <a:rPr lang="en-US" sz="4200" kern="1200" dirty="0">
                <a:latin typeface="Calibri"/>
              </a:rPr>
              <a:t>: setup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1007864" y="2051645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1.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Memes (“lipstick on a pig”) mentioned by 1,700 popular 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media sites &amp; blogs for different topics [WSDM ‘13]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07864" y="3123634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Infer diffusion network for each topic from memes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using a network inference method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07864" y="4211885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3.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extract large (meme) cascades for each topic, </a:t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here large means &gt;27 nodes</a:t>
            </a:r>
            <a:endParaRPr lang="en-US" sz="2600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007864" y="5364013"/>
            <a:ext cx="864096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22238" lvl="1">
              <a:spcBef>
                <a:spcPts val="600"/>
              </a:spcBef>
              <a:spcAft>
                <a:spcPts val="600"/>
              </a:spcAft>
              <a:buClr>
                <a:srgbClr val="FF6309"/>
              </a:buClr>
              <a:buFont typeface="Wingdings" pitchFamily="-109" charset="2"/>
              <a:buNone/>
            </a:pPr>
            <a:r>
              <a:rPr lang="en-US" sz="2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4</a:t>
            </a:r>
            <a:r>
              <a:rPr lang="en-US" sz="2600" b="1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Run our method to infer the source of large cascades </a:t>
            </a: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from </a:t>
            </a:r>
            <a:r>
              <a:rPr lang="en-US" sz="2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partial observations (typically, 10%)</a:t>
            </a:r>
          </a:p>
        </p:txBody>
      </p:sp>
    </p:spTree>
    <p:extLst>
      <p:ext uri="{BB962C8B-B14F-4D97-AF65-F5344CB8AC3E}">
        <p14:creationId xmlns:p14="http://schemas.microsoft.com/office/powerpoint/2010/main" val="3800844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7F351-1715-A446-A84F-5C85334F371E}" type="slidenum">
              <a:rPr lang="fi-FI"/>
              <a:pPr/>
              <a:t>36</a:t>
            </a:fld>
            <a:endParaRPr lang="fi-FI"/>
          </a:p>
        </p:txBody>
      </p:sp>
      <p:sp>
        <p:nvSpPr>
          <p:cNvPr id="14339" name="Title 1"/>
          <p:cNvSpPr txBox="1">
            <a:spLocks noGrp="1"/>
          </p:cNvSpPr>
          <p:nvPr>
            <p:ph type="title" idx="4294967295"/>
          </p:nvPr>
        </p:nvSpPr>
        <p:spPr>
          <a:xfrm>
            <a:off x="431800" y="341442"/>
            <a:ext cx="9612312" cy="523220"/>
          </a:xfrm>
        </p:spPr>
        <p:txBody>
          <a:bodyPr wrap="square">
            <a:spAutoFit/>
          </a:bodyPr>
          <a:lstStyle/>
          <a:p>
            <a:pPr eaLnBrk="1"/>
            <a:r>
              <a:rPr lang="en-US" sz="3400" dirty="0" smtClean="0">
                <a:latin typeface="Calibri"/>
              </a:rPr>
              <a:t>Real Data: Success Probability vs Number of Cascades</a:t>
            </a:r>
            <a:endParaRPr lang="en-US" sz="3400" dirty="0">
              <a:latin typeface="Calibri"/>
            </a:endParaRPr>
          </a:p>
        </p:txBody>
      </p:sp>
      <p:pic>
        <p:nvPicPr>
          <p:cNvPr id="2" name="Picture 1" descr="acc-real-top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1907629"/>
            <a:ext cx="4329484" cy="3357406"/>
          </a:xfrm>
          <a:prstGeom prst="rect">
            <a:avLst/>
          </a:prstGeom>
        </p:spPr>
      </p:pic>
      <p:pic>
        <p:nvPicPr>
          <p:cNvPr id="4" name="Picture 3" descr="acc-real-s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6" y="1885740"/>
            <a:ext cx="4392488" cy="3406265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719832" y="5580037"/>
            <a:ext cx="90010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method needs &gt;7 cascades to (sometimes) find the source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19832" y="6732165"/>
            <a:ext cx="9001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Competing methods fail completely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799952" y="3141637"/>
            <a:ext cx="6572200" cy="2870448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latin typeface="Corbel" charset="0"/>
              </a:rPr>
              <a:t>Source identification in </a:t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real networks is a very </a:t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difficult problem!</a:t>
            </a:r>
            <a:endParaRPr lang="en-US" sz="4000" b="1" dirty="0"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37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Outline</a:t>
            </a:r>
            <a:endParaRPr lang="en-US" dirty="0"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5816" y="1907629"/>
            <a:ext cx="8640960" cy="1163395"/>
            <a:chOff x="575816" y="1907629"/>
            <a:chExt cx="8640960" cy="1163395"/>
          </a:xfrm>
        </p:grpSpPr>
        <p:sp>
          <p:nvSpPr>
            <p:cNvPr id="24" name="Text Placeholder 2"/>
            <p:cNvSpPr txBox="1">
              <a:spLocks/>
            </p:cNvSpPr>
            <p:nvPr/>
          </p:nvSpPr>
          <p:spPr bwMode="auto">
            <a:xfrm>
              <a:off x="575816" y="1907629"/>
              <a:ext cx="4608512" cy="116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Influence Maximization 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256336" y="1979637"/>
              <a:ext cx="3960440" cy="1008112"/>
              <a:chOff x="5256336" y="1835621"/>
              <a:chExt cx="3960440" cy="100811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5544368" y="1907629"/>
                <a:ext cx="36724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Exact &amp; Approx. Estimation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  <a:p>
                <a:pPr algn="ctr"/>
                <a:r>
                  <a:rPr lang="en-US" sz="2400" b="1" dirty="0">
                    <a:solidFill>
                      <a:srgbClr val="595959"/>
                    </a:solidFill>
                    <a:latin typeface="Calibri"/>
                  </a:rPr>
                  <a:t>Approx. Maximization</a:t>
                </a:r>
                <a:endParaRPr lang="en-US" sz="2400" dirty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1" name="Freeform 506"/>
              <p:cNvSpPr>
                <a:spLocks noEditPoints="1"/>
              </p:cNvSpPr>
              <p:nvPr/>
            </p:nvSpPr>
            <p:spPr bwMode="auto">
              <a:xfrm>
                <a:off x="5256336" y="1835621"/>
                <a:ext cx="3960440" cy="1008112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5816" y="3563813"/>
            <a:ext cx="8712968" cy="1202096"/>
            <a:chOff x="575816" y="3563813"/>
            <a:chExt cx="8712968" cy="1202096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 bwMode="auto">
            <a:xfrm>
              <a:off x="575816" y="3846211"/>
              <a:ext cx="4296544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Source Localization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72360" y="3740928"/>
              <a:ext cx="3528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Maximum likelihood</a:t>
              </a:r>
            </a:p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Calibri"/>
                </a:rPr>
                <a:t>Estimation</a:t>
              </a:r>
              <a:endParaRPr lang="en-US" sz="2400" dirty="0" smtClean="0">
                <a:solidFill>
                  <a:srgbClr val="595959"/>
                </a:solidFill>
                <a:latin typeface="Calibri"/>
              </a:endParaRPr>
            </a:p>
          </p:txBody>
        </p:sp>
        <p:sp>
          <p:nvSpPr>
            <p:cNvPr id="42" name="Freeform 506"/>
            <p:cNvSpPr>
              <a:spLocks noEditPoints="1"/>
            </p:cNvSpPr>
            <p:nvPr/>
          </p:nvSpPr>
          <p:spPr bwMode="auto">
            <a:xfrm>
              <a:off x="5112320" y="3563813"/>
              <a:ext cx="4176464" cy="1202096"/>
            </a:xfrm>
            <a:custGeom>
              <a:avLst/>
              <a:gdLst>
                <a:gd name="T0" fmla="*/ 56 w 581"/>
                <a:gd name="T1" fmla="*/ 16 h 372"/>
                <a:gd name="T2" fmla="*/ 561 w 581"/>
                <a:gd name="T3" fmla="*/ 179 h 372"/>
                <a:gd name="T4" fmla="*/ 564 w 581"/>
                <a:gd name="T5" fmla="*/ 156 h 372"/>
                <a:gd name="T6" fmla="*/ 576 w 581"/>
                <a:gd name="T7" fmla="*/ 203 h 372"/>
                <a:gd name="T8" fmla="*/ 29 w 581"/>
                <a:gd name="T9" fmla="*/ 35 h 372"/>
                <a:gd name="T10" fmla="*/ 253 w 581"/>
                <a:gd name="T11" fmla="*/ 367 h 372"/>
                <a:gd name="T12" fmla="*/ 452 w 581"/>
                <a:gd name="T13" fmla="*/ 365 h 372"/>
                <a:gd name="T14" fmla="*/ 559 w 581"/>
                <a:gd name="T15" fmla="*/ 350 h 372"/>
                <a:gd name="T16" fmla="*/ 574 w 581"/>
                <a:gd name="T17" fmla="*/ 217 h 372"/>
                <a:gd name="T18" fmla="*/ 571 w 581"/>
                <a:gd name="T19" fmla="*/ 31 h 372"/>
                <a:gd name="T20" fmla="*/ 542 w 581"/>
                <a:gd name="T21" fmla="*/ 7 h 372"/>
                <a:gd name="T22" fmla="*/ 264 w 581"/>
                <a:gd name="T23" fmla="*/ 8 h 372"/>
                <a:gd name="T24" fmla="*/ 82 w 581"/>
                <a:gd name="T25" fmla="*/ 12 h 372"/>
                <a:gd name="T26" fmla="*/ 66 w 581"/>
                <a:gd name="T27" fmla="*/ 16 h 372"/>
                <a:gd name="T28" fmla="*/ 80 w 581"/>
                <a:gd name="T29" fmla="*/ 15 h 372"/>
                <a:gd name="T30" fmla="*/ 149 w 581"/>
                <a:gd name="T31" fmla="*/ 13 h 372"/>
                <a:gd name="T32" fmla="*/ 366 w 581"/>
                <a:gd name="T33" fmla="*/ 15 h 372"/>
                <a:gd name="T34" fmla="*/ 452 w 581"/>
                <a:gd name="T35" fmla="*/ 17 h 372"/>
                <a:gd name="T36" fmla="*/ 562 w 581"/>
                <a:gd name="T37" fmla="*/ 47 h 372"/>
                <a:gd name="T38" fmla="*/ 565 w 581"/>
                <a:gd name="T39" fmla="*/ 111 h 372"/>
                <a:gd name="T40" fmla="*/ 560 w 581"/>
                <a:gd name="T41" fmla="*/ 209 h 372"/>
                <a:gd name="T42" fmla="*/ 553 w 581"/>
                <a:gd name="T43" fmla="*/ 290 h 372"/>
                <a:gd name="T44" fmla="*/ 542 w 581"/>
                <a:gd name="T45" fmla="*/ 338 h 372"/>
                <a:gd name="T46" fmla="*/ 557 w 581"/>
                <a:gd name="T47" fmla="*/ 336 h 372"/>
                <a:gd name="T48" fmla="*/ 555 w 581"/>
                <a:gd name="T49" fmla="*/ 336 h 372"/>
                <a:gd name="T50" fmla="*/ 558 w 581"/>
                <a:gd name="T51" fmla="*/ 336 h 372"/>
                <a:gd name="T52" fmla="*/ 552 w 581"/>
                <a:gd name="T53" fmla="*/ 333 h 372"/>
                <a:gd name="T54" fmla="*/ 554 w 581"/>
                <a:gd name="T55" fmla="*/ 333 h 372"/>
                <a:gd name="T56" fmla="*/ 459 w 581"/>
                <a:gd name="T57" fmla="*/ 344 h 372"/>
                <a:gd name="T58" fmla="*/ 270 w 581"/>
                <a:gd name="T59" fmla="*/ 354 h 372"/>
                <a:gd name="T60" fmla="*/ 149 w 581"/>
                <a:gd name="T61" fmla="*/ 350 h 372"/>
                <a:gd name="T62" fmla="*/ 32 w 581"/>
                <a:gd name="T63" fmla="*/ 335 h 372"/>
                <a:gd name="T64" fmla="*/ 14 w 581"/>
                <a:gd name="T65" fmla="*/ 222 h 372"/>
                <a:gd name="T66" fmla="*/ 30 w 581"/>
                <a:gd name="T67" fmla="*/ 94 h 372"/>
                <a:gd name="T68" fmla="*/ 30 w 581"/>
                <a:gd name="T69" fmla="*/ 36 h 372"/>
                <a:gd name="T70" fmla="*/ 10 w 581"/>
                <a:gd name="T71" fmla="*/ 136 h 372"/>
                <a:gd name="T72" fmla="*/ 1 w 581"/>
                <a:gd name="T73" fmla="*/ 273 h 372"/>
                <a:gd name="T74" fmla="*/ 30 w 581"/>
                <a:gd name="T75" fmla="*/ 354 h 372"/>
                <a:gd name="T76" fmla="*/ 333 w 581"/>
                <a:gd name="T77" fmla="*/ 3 h 372"/>
                <a:gd name="T78" fmla="*/ 220 w 581"/>
                <a:gd name="T79" fmla="*/ 366 h 372"/>
                <a:gd name="T80" fmla="*/ 572 w 581"/>
                <a:gd name="T81" fmla="*/ 248 h 372"/>
                <a:gd name="T82" fmla="*/ 338 w 581"/>
                <a:gd name="T83" fmla="*/ 362 h 372"/>
                <a:gd name="T84" fmla="*/ 577 w 581"/>
                <a:gd name="T85" fmla="*/ 130 h 372"/>
                <a:gd name="T86" fmla="*/ 555 w 581"/>
                <a:gd name="T87" fmla="*/ 11 h 372"/>
                <a:gd name="T88" fmla="*/ 569 w 581"/>
                <a:gd name="T89" fmla="*/ 29 h 372"/>
                <a:gd name="T90" fmla="*/ 318 w 581"/>
                <a:gd name="T91" fmla="*/ 9 h 372"/>
                <a:gd name="T92" fmla="*/ 438 w 581"/>
                <a:gd name="T93" fmla="*/ 7 h 372"/>
                <a:gd name="T94" fmla="*/ 566 w 581"/>
                <a:gd name="T95" fmla="*/ 49 h 372"/>
                <a:gd name="T96" fmla="*/ 564 w 581"/>
                <a:gd name="T97" fmla="*/ 283 h 372"/>
                <a:gd name="T98" fmla="*/ 140 w 581"/>
                <a:gd name="T99" fmla="*/ 353 h 372"/>
                <a:gd name="T100" fmla="*/ 16 w 581"/>
                <a:gd name="T101" fmla="*/ 211 h 372"/>
                <a:gd name="T102" fmla="*/ 21 w 581"/>
                <a:gd name="T103" fmla="*/ 146 h 372"/>
                <a:gd name="T104" fmla="*/ 14 w 581"/>
                <a:gd name="T105" fmla="*/ 189 h 372"/>
                <a:gd name="T106" fmla="*/ 93 w 581"/>
                <a:gd name="T107" fmla="*/ 353 h 372"/>
                <a:gd name="T108" fmla="*/ 251 w 581"/>
                <a:gd name="T109" fmla="*/ 361 h 372"/>
                <a:gd name="T110" fmla="*/ 153 w 581"/>
                <a:gd name="T111" fmla="*/ 361 h 372"/>
                <a:gd name="T112" fmla="*/ 200 w 581"/>
                <a:gd name="T113" fmla="*/ 364 h 372"/>
                <a:gd name="T114" fmla="*/ 18 w 581"/>
                <a:gd name="T115" fmla="*/ 239 h 372"/>
                <a:gd name="T116" fmla="*/ 110 w 581"/>
                <a:gd name="T117" fmla="*/ 15 h 372"/>
                <a:gd name="T118" fmla="*/ 220 w 581"/>
                <a:gd name="T119" fmla="*/ 12 h 372"/>
                <a:gd name="T120" fmla="*/ 518 w 581"/>
                <a:gd name="T121" fmla="*/ 18 h 372"/>
                <a:gd name="T122" fmla="*/ 560 w 581"/>
                <a:gd name="T123" fmla="*/ 53 h 372"/>
                <a:gd name="T124" fmla="*/ 17 w 581"/>
                <a:gd name="T125" fmla="*/ 2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1" h="372">
                  <a:moveTo>
                    <a:pt x="56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6" y="17"/>
                    <a:pt x="56" y="17"/>
                  </a:cubicBezTo>
                  <a:close/>
                  <a:moveTo>
                    <a:pt x="53" y="18"/>
                  </a:moveTo>
                  <a:cubicBezTo>
                    <a:pt x="54" y="18"/>
                    <a:pt x="55" y="18"/>
                    <a:pt x="56" y="17"/>
                  </a:cubicBezTo>
                  <a:cubicBezTo>
                    <a:pt x="55" y="17"/>
                    <a:pt x="53" y="15"/>
                    <a:pt x="53" y="18"/>
                  </a:cubicBezTo>
                  <a:close/>
                  <a:moveTo>
                    <a:pt x="56" y="12"/>
                  </a:moveTo>
                  <a:cubicBezTo>
                    <a:pt x="55" y="13"/>
                    <a:pt x="55" y="13"/>
                    <a:pt x="55" y="13"/>
                  </a:cubicBezTo>
                  <a:cubicBezTo>
                    <a:pt x="56" y="14"/>
                    <a:pt x="56" y="13"/>
                    <a:pt x="56" y="12"/>
                  </a:cubicBezTo>
                  <a:close/>
                  <a:moveTo>
                    <a:pt x="56" y="15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7" y="15"/>
                    <a:pt x="57" y="15"/>
                    <a:pt x="57" y="15"/>
                  </a:cubicBezTo>
                  <a:lnTo>
                    <a:pt x="56" y="15"/>
                  </a:lnTo>
                  <a:close/>
                  <a:moveTo>
                    <a:pt x="560" y="208"/>
                  </a:moveTo>
                  <a:cubicBezTo>
                    <a:pt x="559" y="207"/>
                    <a:pt x="559" y="206"/>
                    <a:pt x="558" y="207"/>
                  </a:cubicBezTo>
                  <a:lnTo>
                    <a:pt x="560" y="208"/>
                  </a:lnTo>
                  <a:close/>
                  <a:moveTo>
                    <a:pt x="562" y="241"/>
                  </a:moveTo>
                  <a:cubicBezTo>
                    <a:pt x="562" y="244"/>
                    <a:pt x="562" y="246"/>
                    <a:pt x="562" y="248"/>
                  </a:cubicBezTo>
                  <a:cubicBezTo>
                    <a:pt x="562" y="246"/>
                    <a:pt x="562" y="244"/>
                    <a:pt x="562" y="241"/>
                  </a:cubicBezTo>
                  <a:close/>
                  <a:moveTo>
                    <a:pt x="561" y="179"/>
                  </a:moveTo>
                  <a:cubicBezTo>
                    <a:pt x="561" y="185"/>
                    <a:pt x="561" y="185"/>
                    <a:pt x="561" y="185"/>
                  </a:cubicBezTo>
                  <a:cubicBezTo>
                    <a:pt x="561" y="183"/>
                    <a:pt x="561" y="181"/>
                    <a:pt x="561" y="179"/>
                  </a:cubicBezTo>
                  <a:close/>
                  <a:moveTo>
                    <a:pt x="358" y="13"/>
                  </a:moveTo>
                  <a:cubicBezTo>
                    <a:pt x="344" y="15"/>
                    <a:pt x="344" y="15"/>
                    <a:pt x="344" y="15"/>
                  </a:cubicBezTo>
                  <a:cubicBezTo>
                    <a:pt x="354" y="16"/>
                    <a:pt x="355" y="14"/>
                    <a:pt x="358" y="13"/>
                  </a:cubicBezTo>
                  <a:close/>
                  <a:moveTo>
                    <a:pt x="507" y="359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4" y="358"/>
                    <a:pt x="503" y="359"/>
                    <a:pt x="507" y="359"/>
                  </a:cubicBezTo>
                  <a:close/>
                  <a:moveTo>
                    <a:pt x="574" y="250"/>
                  </a:moveTo>
                  <a:cubicBezTo>
                    <a:pt x="574" y="250"/>
                    <a:pt x="574" y="250"/>
                    <a:pt x="573" y="251"/>
                  </a:cubicBezTo>
                  <a:cubicBezTo>
                    <a:pt x="573" y="252"/>
                    <a:pt x="573" y="252"/>
                    <a:pt x="573" y="252"/>
                  </a:cubicBezTo>
                  <a:lnTo>
                    <a:pt x="574" y="250"/>
                  </a:lnTo>
                  <a:close/>
                  <a:moveTo>
                    <a:pt x="564" y="156"/>
                  </a:moveTo>
                  <a:cubicBezTo>
                    <a:pt x="564" y="156"/>
                    <a:pt x="564" y="156"/>
                    <a:pt x="564" y="156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3"/>
                    <a:pt x="563" y="155"/>
                    <a:pt x="564" y="156"/>
                  </a:cubicBezTo>
                  <a:close/>
                  <a:moveTo>
                    <a:pt x="461" y="363"/>
                  </a:moveTo>
                  <a:cubicBezTo>
                    <a:pt x="459" y="364"/>
                    <a:pt x="457" y="364"/>
                    <a:pt x="455" y="365"/>
                  </a:cubicBezTo>
                  <a:cubicBezTo>
                    <a:pt x="460" y="365"/>
                    <a:pt x="462" y="364"/>
                    <a:pt x="461" y="363"/>
                  </a:cubicBezTo>
                  <a:close/>
                  <a:moveTo>
                    <a:pt x="562" y="249"/>
                  </a:moveTo>
                  <a:cubicBezTo>
                    <a:pt x="562" y="249"/>
                    <a:pt x="562" y="249"/>
                    <a:pt x="562" y="249"/>
                  </a:cubicBezTo>
                  <a:cubicBezTo>
                    <a:pt x="562" y="248"/>
                    <a:pt x="562" y="248"/>
                    <a:pt x="562" y="248"/>
                  </a:cubicBezTo>
                  <a:lnTo>
                    <a:pt x="562" y="249"/>
                  </a:lnTo>
                  <a:close/>
                  <a:moveTo>
                    <a:pt x="576" y="203"/>
                  </a:moveTo>
                  <a:cubicBezTo>
                    <a:pt x="576" y="210"/>
                    <a:pt x="576" y="210"/>
                    <a:pt x="576" y="210"/>
                  </a:cubicBezTo>
                  <a:cubicBezTo>
                    <a:pt x="576" y="207"/>
                    <a:pt x="576" y="204"/>
                    <a:pt x="576" y="203"/>
                  </a:cubicBezTo>
                  <a:close/>
                  <a:moveTo>
                    <a:pt x="358" y="13"/>
                  </a:move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59" y="13"/>
                    <a:pt x="358" y="13"/>
                  </a:cubicBezTo>
                  <a:close/>
                  <a:moveTo>
                    <a:pt x="70" y="18"/>
                  </a:moveTo>
                  <a:cubicBezTo>
                    <a:pt x="74" y="18"/>
                    <a:pt x="75" y="17"/>
                    <a:pt x="76" y="17"/>
                  </a:cubicBezTo>
                  <a:cubicBezTo>
                    <a:pt x="74" y="17"/>
                    <a:pt x="71" y="17"/>
                    <a:pt x="70" y="18"/>
                  </a:cubicBezTo>
                  <a:close/>
                  <a:moveTo>
                    <a:pt x="29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29" y="35"/>
                    <a:pt x="29" y="35"/>
                  </a:cubicBezTo>
                  <a:close/>
                  <a:moveTo>
                    <a:pt x="19" y="209"/>
                  </a:moveTo>
                  <a:cubicBezTo>
                    <a:pt x="19" y="210"/>
                    <a:pt x="19" y="211"/>
                    <a:pt x="19" y="211"/>
                  </a:cubicBezTo>
                  <a:cubicBezTo>
                    <a:pt x="20" y="210"/>
                    <a:pt x="19" y="209"/>
                    <a:pt x="19" y="209"/>
                  </a:cubicBezTo>
                  <a:close/>
                  <a:moveTo>
                    <a:pt x="44" y="359"/>
                  </a:moveTo>
                  <a:cubicBezTo>
                    <a:pt x="54" y="361"/>
                    <a:pt x="65" y="361"/>
                    <a:pt x="75" y="362"/>
                  </a:cubicBezTo>
                  <a:cubicBezTo>
                    <a:pt x="76" y="363"/>
                    <a:pt x="89" y="364"/>
                    <a:pt x="79" y="364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91" y="365"/>
                    <a:pt x="91" y="365"/>
                    <a:pt x="91" y="365"/>
                  </a:cubicBezTo>
                  <a:cubicBezTo>
                    <a:pt x="138" y="371"/>
                    <a:pt x="179" y="364"/>
                    <a:pt x="226" y="369"/>
                  </a:cubicBezTo>
                  <a:cubicBezTo>
                    <a:pt x="225" y="370"/>
                    <a:pt x="225" y="370"/>
                    <a:pt x="225" y="370"/>
                  </a:cubicBezTo>
                  <a:cubicBezTo>
                    <a:pt x="253" y="367"/>
                    <a:pt x="253" y="367"/>
                    <a:pt x="253" y="367"/>
                  </a:cubicBezTo>
                  <a:cubicBezTo>
                    <a:pt x="258" y="368"/>
                    <a:pt x="259" y="370"/>
                    <a:pt x="267" y="370"/>
                  </a:cubicBezTo>
                  <a:cubicBezTo>
                    <a:pt x="263" y="368"/>
                    <a:pt x="283" y="370"/>
                    <a:pt x="288" y="368"/>
                  </a:cubicBezTo>
                  <a:cubicBezTo>
                    <a:pt x="295" y="369"/>
                    <a:pt x="288" y="370"/>
                    <a:pt x="286" y="370"/>
                  </a:cubicBezTo>
                  <a:cubicBezTo>
                    <a:pt x="313" y="372"/>
                    <a:pt x="334" y="369"/>
                    <a:pt x="363" y="369"/>
                  </a:cubicBezTo>
                  <a:cubicBezTo>
                    <a:pt x="334" y="367"/>
                    <a:pt x="334" y="368"/>
                    <a:pt x="314" y="367"/>
                  </a:cubicBezTo>
                  <a:cubicBezTo>
                    <a:pt x="337" y="365"/>
                    <a:pt x="341" y="367"/>
                    <a:pt x="366" y="366"/>
                  </a:cubicBezTo>
                  <a:cubicBezTo>
                    <a:pt x="355" y="367"/>
                    <a:pt x="355" y="367"/>
                    <a:pt x="355" y="367"/>
                  </a:cubicBezTo>
                  <a:cubicBezTo>
                    <a:pt x="368" y="370"/>
                    <a:pt x="393" y="365"/>
                    <a:pt x="397" y="368"/>
                  </a:cubicBezTo>
                  <a:cubicBezTo>
                    <a:pt x="412" y="367"/>
                    <a:pt x="425" y="363"/>
                    <a:pt x="443" y="363"/>
                  </a:cubicBezTo>
                  <a:cubicBezTo>
                    <a:pt x="435" y="366"/>
                    <a:pt x="435" y="366"/>
                    <a:pt x="435" y="366"/>
                  </a:cubicBezTo>
                  <a:cubicBezTo>
                    <a:pt x="452" y="365"/>
                    <a:pt x="452" y="365"/>
                    <a:pt x="452" y="365"/>
                  </a:cubicBezTo>
                  <a:cubicBezTo>
                    <a:pt x="452" y="363"/>
                    <a:pt x="452" y="363"/>
                    <a:pt x="452" y="363"/>
                  </a:cubicBezTo>
                  <a:cubicBezTo>
                    <a:pt x="457" y="363"/>
                    <a:pt x="460" y="363"/>
                    <a:pt x="461" y="363"/>
                  </a:cubicBezTo>
                  <a:cubicBezTo>
                    <a:pt x="472" y="360"/>
                    <a:pt x="488" y="360"/>
                    <a:pt x="504" y="357"/>
                  </a:cubicBezTo>
                  <a:cubicBezTo>
                    <a:pt x="505" y="358"/>
                    <a:pt x="505" y="358"/>
                    <a:pt x="505" y="358"/>
                  </a:cubicBezTo>
                  <a:cubicBezTo>
                    <a:pt x="507" y="358"/>
                    <a:pt x="508" y="357"/>
                    <a:pt x="509" y="357"/>
                  </a:cubicBezTo>
                  <a:cubicBezTo>
                    <a:pt x="512" y="358"/>
                    <a:pt x="524" y="356"/>
                    <a:pt x="525" y="358"/>
                  </a:cubicBezTo>
                  <a:cubicBezTo>
                    <a:pt x="520" y="359"/>
                    <a:pt x="509" y="361"/>
                    <a:pt x="509" y="360"/>
                  </a:cubicBezTo>
                  <a:cubicBezTo>
                    <a:pt x="497" y="363"/>
                    <a:pt x="525" y="359"/>
                    <a:pt x="534" y="358"/>
                  </a:cubicBezTo>
                  <a:cubicBezTo>
                    <a:pt x="524" y="358"/>
                    <a:pt x="536" y="357"/>
                    <a:pt x="541" y="355"/>
                  </a:cubicBezTo>
                  <a:cubicBezTo>
                    <a:pt x="542" y="355"/>
                    <a:pt x="541" y="356"/>
                    <a:pt x="540" y="356"/>
                  </a:cubicBezTo>
                  <a:cubicBezTo>
                    <a:pt x="548" y="355"/>
                    <a:pt x="553" y="353"/>
                    <a:pt x="559" y="350"/>
                  </a:cubicBezTo>
                  <a:cubicBezTo>
                    <a:pt x="561" y="349"/>
                    <a:pt x="562" y="349"/>
                    <a:pt x="564" y="347"/>
                  </a:cubicBezTo>
                  <a:cubicBezTo>
                    <a:pt x="565" y="346"/>
                    <a:pt x="567" y="345"/>
                    <a:pt x="568" y="342"/>
                  </a:cubicBezTo>
                  <a:cubicBezTo>
                    <a:pt x="569" y="341"/>
                    <a:pt x="570" y="339"/>
                    <a:pt x="570" y="337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70" y="334"/>
                    <a:pt x="571" y="332"/>
                    <a:pt x="572" y="329"/>
                  </a:cubicBezTo>
                  <a:cubicBezTo>
                    <a:pt x="570" y="326"/>
                    <a:pt x="570" y="326"/>
                    <a:pt x="570" y="326"/>
                  </a:cubicBezTo>
                  <a:cubicBezTo>
                    <a:pt x="572" y="314"/>
                    <a:pt x="572" y="314"/>
                    <a:pt x="572" y="314"/>
                  </a:cubicBezTo>
                  <a:cubicBezTo>
                    <a:pt x="569" y="313"/>
                    <a:pt x="573" y="297"/>
                    <a:pt x="570" y="294"/>
                  </a:cubicBezTo>
                  <a:cubicBezTo>
                    <a:pt x="571" y="280"/>
                    <a:pt x="572" y="296"/>
                    <a:pt x="572" y="291"/>
                  </a:cubicBezTo>
                  <a:cubicBezTo>
                    <a:pt x="573" y="278"/>
                    <a:pt x="571" y="255"/>
                    <a:pt x="573" y="251"/>
                  </a:cubicBezTo>
                  <a:cubicBezTo>
                    <a:pt x="573" y="239"/>
                    <a:pt x="574" y="227"/>
                    <a:pt x="574" y="217"/>
                  </a:cubicBezTo>
                  <a:cubicBezTo>
                    <a:pt x="576" y="217"/>
                    <a:pt x="576" y="217"/>
                    <a:pt x="576" y="217"/>
                  </a:cubicBezTo>
                  <a:cubicBezTo>
                    <a:pt x="576" y="212"/>
                    <a:pt x="575" y="206"/>
                    <a:pt x="576" y="201"/>
                  </a:cubicBezTo>
                  <a:cubicBezTo>
                    <a:pt x="576" y="201"/>
                    <a:pt x="576" y="202"/>
                    <a:pt x="576" y="203"/>
                  </a:cubicBezTo>
                  <a:cubicBezTo>
                    <a:pt x="576" y="184"/>
                    <a:pt x="577" y="169"/>
                    <a:pt x="577" y="153"/>
                  </a:cubicBezTo>
                  <a:cubicBezTo>
                    <a:pt x="578" y="154"/>
                    <a:pt x="579" y="154"/>
                    <a:pt x="579" y="163"/>
                  </a:cubicBezTo>
                  <a:cubicBezTo>
                    <a:pt x="581" y="148"/>
                    <a:pt x="578" y="124"/>
                    <a:pt x="579" y="101"/>
                  </a:cubicBezTo>
                  <a:cubicBezTo>
                    <a:pt x="579" y="103"/>
                    <a:pt x="579" y="103"/>
                    <a:pt x="579" y="103"/>
                  </a:cubicBezTo>
                  <a:cubicBezTo>
                    <a:pt x="578" y="90"/>
                    <a:pt x="578" y="90"/>
                    <a:pt x="578" y="90"/>
                  </a:cubicBezTo>
                  <a:cubicBezTo>
                    <a:pt x="578" y="93"/>
                    <a:pt x="579" y="91"/>
                    <a:pt x="580" y="91"/>
                  </a:cubicBezTo>
                  <a:cubicBezTo>
                    <a:pt x="580" y="80"/>
                    <a:pt x="579" y="68"/>
                    <a:pt x="578" y="57"/>
                  </a:cubicBezTo>
                  <a:cubicBezTo>
                    <a:pt x="577" y="46"/>
                    <a:pt x="575" y="36"/>
                    <a:pt x="571" y="31"/>
                  </a:cubicBezTo>
                  <a:cubicBezTo>
                    <a:pt x="573" y="34"/>
                    <a:pt x="572" y="31"/>
                    <a:pt x="573" y="29"/>
                  </a:cubicBezTo>
                  <a:cubicBezTo>
                    <a:pt x="573" y="27"/>
                    <a:pt x="573" y="26"/>
                    <a:pt x="575" y="33"/>
                  </a:cubicBezTo>
                  <a:cubicBezTo>
                    <a:pt x="574" y="30"/>
                    <a:pt x="573" y="27"/>
                    <a:pt x="572" y="24"/>
                  </a:cubicBezTo>
                  <a:cubicBezTo>
                    <a:pt x="571" y="22"/>
                    <a:pt x="570" y="20"/>
                    <a:pt x="569" y="19"/>
                  </a:cubicBezTo>
                  <a:cubicBezTo>
                    <a:pt x="569" y="18"/>
                    <a:pt x="568" y="17"/>
                    <a:pt x="567" y="16"/>
                  </a:cubicBezTo>
                  <a:cubicBezTo>
                    <a:pt x="566" y="15"/>
                    <a:pt x="566" y="15"/>
                    <a:pt x="565" y="14"/>
                  </a:cubicBezTo>
                  <a:cubicBezTo>
                    <a:pt x="565" y="14"/>
                    <a:pt x="565" y="14"/>
                    <a:pt x="564" y="13"/>
                  </a:cubicBezTo>
                  <a:cubicBezTo>
                    <a:pt x="563" y="13"/>
                    <a:pt x="563" y="13"/>
                    <a:pt x="563" y="13"/>
                  </a:cubicBezTo>
                  <a:cubicBezTo>
                    <a:pt x="561" y="11"/>
                    <a:pt x="559" y="11"/>
                    <a:pt x="557" y="10"/>
                  </a:cubicBezTo>
                  <a:cubicBezTo>
                    <a:pt x="555" y="10"/>
                    <a:pt x="554" y="9"/>
                    <a:pt x="552" y="9"/>
                  </a:cubicBezTo>
                  <a:cubicBezTo>
                    <a:pt x="548" y="8"/>
                    <a:pt x="545" y="8"/>
                    <a:pt x="542" y="7"/>
                  </a:cubicBezTo>
                  <a:cubicBezTo>
                    <a:pt x="529" y="6"/>
                    <a:pt x="516" y="5"/>
                    <a:pt x="504" y="4"/>
                  </a:cubicBezTo>
                  <a:cubicBezTo>
                    <a:pt x="504" y="5"/>
                    <a:pt x="504" y="5"/>
                    <a:pt x="504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3" y="5"/>
                    <a:pt x="493" y="5"/>
                    <a:pt x="493" y="5"/>
                  </a:cubicBezTo>
                  <a:cubicBezTo>
                    <a:pt x="500" y="4"/>
                    <a:pt x="500" y="4"/>
                    <a:pt x="500" y="4"/>
                  </a:cubicBezTo>
                  <a:cubicBezTo>
                    <a:pt x="491" y="4"/>
                    <a:pt x="482" y="4"/>
                    <a:pt x="474" y="5"/>
                  </a:cubicBezTo>
                  <a:cubicBezTo>
                    <a:pt x="472" y="4"/>
                    <a:pt x="470" y="3"/>
                    <a:pt x="464" y="2"/>
                  </a:cubicBezTo>
                  <a:cubicBezTo>
                    <a:pt x="464" y="4"/>
                    <a:pt x="436" y="0"/>
                    <a:pt x="424" y="2"/>
                  </a:cubicBezTo>
                  <a:cubicBezTo>
                    <a:pt x="423" y="1"/>
                    <a:pt x="429" y="2"/>
                    <a:pt x="425" y="1"/>
                  </a:cubicBezTo>
                  <a:cubicBezTo>
                    <a:pt x="395" y="1"/>
                    <a:pt x="351" y="3"/>
                    <a:pt x="316" y="2"/>
                  </a:cubicBezTo>
                  <a:cubicBezTo>
                    <a:pt x="313" y="6"/>
                    <a:pt x="283" y="6"/>
                    <a:pt x="264" y="8"/>
                  </a:cubicBezTo>
                  <a:cubicBezTo>
                    <a:pt x="259" y="6"/>
                    <a:pt x="275" y="7"/>
                    <a:pt x="280" y="5"/>
                  </a:cubicBezTo>
                  <a:cubicBezTo>
                    <a:pt x="269" y="5"/>
                    <a:pt x="277" y="2"/>
                    <a:pt x="258" y="4"/>
                  </a:cubicBezTo>
                  <a:cubicBezTo>
                    <a:pt x="259" y="4"/>
                    <a:pt x="258" y="3"/>
                    <a:pt x="262" y="3"/>
                  </a:cubicBezTo>
                  <a:cubicBezTo>
                    <a:pt x="252" y="3"/>
                    <a:pt x="265" y="6"/>
                    <a:pt x="248" y="6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04" y="6"/>
                    <a:pt x="174" y="8"/>
                    <a:pt x="145" y="7"/>
                  </a:cubicBezTo>
                  <a:cubicBezTo>
                    <a:pt x="143" y="8"/>
                    <a:pt x="144" y="9"/>
                    <a:pt x="148" y="9"/>
                  </a:cubicBezTo>
                  <a:cubicBezTo>
                    <a:pt x="134" y="9"/>
                    <a:pt x="118" y="12"/>
                    <a:pt x="103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95" y="10"/>
                    <a:pt x="89" y="11"/>
                    <a:pt x="82" y="12"/>
                  </a:cubicBezTo>
                  <a:cubicBezTo>
                    <a:pt x="79" y="12"/>
                    <a:pt x="75" y="13"/>
                    <a:pt x="71" y="13"/>
                  </a:cubicBezTo>
                  <a:cubicBezTo>
                    <a:pt x="68" y="14"/>
                    <a:pt x="66" y="14"/>
                    <a:pt x="63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72" y="14"/>
                    <a:pt x="76" y="14"/>
                    <a:pt x="76" y="15"/>
                  </a:cubicBezTo>
                  <a:cubicBezTo>
                    <a:pt x="75" y="16"/>
                    <a:pt x="71" y="16"/>
                    <a:pt x="66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7"/>
                  </a:cubicBezTo>
                  <a:cubicBezTo>
                    <a:pt x="59" y="17"/>
                    <a:pt x="59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3" y="17"/>
                    <a:pt x="64" y="17"/>
                    <a:pt x="67" y="16"/>
                  </a:cubicBezTo>
                  <a:cubicBezTo>
                    <a:pt x="71" y="16"/>
                    <a:pt x="76" y="16"/>
                    <a:pt x="80" y="15"/>
                  </a:cubicBezTo>
                  <a:cubicBezTo>
                    <a:pt x="78" y="16"/>
                    <a:pt x="77" y="16"/>
                    <a:pt x="76" y="17"/>
                  </a:cubicBezTo>
                  <a:cubicBezTo>
                    <a:pt x="83" y="16"/>
                    <a:pt x="93" y="15"/>
                    <a:pt x="104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5" y="12"/>
                    <a:pt x="114" y="14"/>
                    <a:pt x="120" y="13"/>
                  </a:cubicBezTo>
                  <a:cubicBezTo>
                    <a:pt x="119" y="15"/>
                    <a:pt x="110" y="15"/>
                    <a:pt x="119" y="16"/>
                  </a:cubicBezTo>
                  <a:cubicBezTo>
                    <a:pt x="144" y="16"/>
                    <a:pt x="134" y="14"/>
                    <a:pt x="157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60" y="10"/>
                    <a:pt x="166" y="8"/>
                    <a:pt x="177" y="9"/>
                  </a:cubicBezTo>
                  <a:cubicBezTo>
                    <a:pt x="177" y="10"/>
                    <a:pt x="169" y="11"/>
                    <a:pt x="164" y="11"/>
                  </a:cubicBezTo>
                  <a:cubicBezTo>
                    <a:pt x="167" y="12"/>
                    <a:pt x="178" y="9"/>
                    <a:pt x="186" y="10"/>
                  </a:cubicBezTo>
                  <a:cubicBezTo>
                    <a:pt x="179" y="12"/>
                    <a:pt x="161" y="13"/>
                    <a:pt x="149" y="13"/>
                  </a:cubicBezTo>
                  <a:cubicBezTo>
                    <a:pt x="150" y="14"/>
                    <a:pt x="150" y="15"/>
                    <a:pt x="148" y="15"/>
                  </a:cubicBezTo>
                  <a:cubicBezTo>
                    <a:pt x="185" y="13"/>
                    <a:pt x="225" y="9"/>
                    <a:pt x="261" y="10"/>
                  </a:cubicBezTo>
                  <a:cubicBezTo>
                    <a:pt x="242" y="13"/>
                    <a:pt x="269" y="10"/>
                    <a:pt x="265" y="13"/>
                  </a:cubicBezTo>
                  <a:cubicBezTo>
                    <a:pt x="268" y="11"/>
                    <a:pt x="279" y="12"/>
                    <a:pt x="289" y="11"/>
                  </a:cubicBezTo>
                  <a:cubicBezTo>
                    <a:pt x="293" y="13"/>
                    <a:pt x="269" y="13"/>
                    <a:pt x="277" y="14"/>
                  </a:cubicBezTo>
                  <a:cubicBezTo>
                    <a:pt x="296" y="14"/>
                    <a:pt x="322" y="9"/>
                    <a:pt x="347" y="10"/>
                  </a:cubicBezTo>
                  <a:cubicBezTo>
                    <a:pt x="346" y="11"/>
                    <a:pt x="340" y="11"/>
                    <a:pt x="339" y="11"/>
                  </a:cubicBezTo>
                  <a:cubicBezTo>
                    <a:pt x="355" y="11"/>
                    <a:pt x="377" y="6"/>
                    <a:pt x="388" y="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5" y="13"/>
                    <a:pt x="367" y="13"/>
                    <a:pt x="372" y="13"/>
                  </a:cubicBezTo>
                  <a:cubicBezTo>
                    <a:pt x="366" y="15"/>
                    <a:pt x="366" y="15"/>
                    <a:pt x="366" y="15"/>
                  </a:cubicBezTo>
                  <a:cubicBezTo>
                    <a:pt x="386" y="15"/>
                    <a:pt x="381" y="12"/>
                    <a:pt x="392" y="10"/>
                  </a:cubicBezTo>
                  <a:cubicBezTo>
                    <a:pt x="404" y="12"/>
                    <a:pt x="404" y="12"/>
                    <a:pt x="404" y="12"/>
                  </a:cubicBezTo>
                  <a:cubicBezTo>
                    <a:pt x="426" y="13"/>
                    <a:pt x="447" y="12"/>
                    <a:pt x="462" y="10"/>
                  </a:cubicBezTo>
                  <a:cubicBezTo>
                    <a:pt x="466" y="10"/>
                    <a:pt x="482" y="10"/>
                    <a:pt x="476" y="12"/>
                  </a:cubicBezTo>
                  <a:cubicBezTo>
                    <a:pt x="464" y="14"/>
                    <a:pt x="459" y="16"/>
                    <a:pt x="437" y="15"/>
                  </a:cubicBezTo>
                  <a:cubicBezTo>
                    <a:pt x="434" y="14"/>
                    <a:pt x="454" y="14"/>
                    <a:pt x="447" y="13"/>
                  </a:cubicBezTo>
                  <a:cubicBezTo>
                    <a:pt x="438" y="14"/>
                    <a:pt x="422" y="12"/>
                    <a:pt x="414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6"/>
                    <a:pt x="428" y="14"/>
                    <a:pt x="424" y="15"/>
                  </a:cubicBezTo>
                  <a:cubicBezTo>
                    <a:pt x="430" y="17"/>
                    <a:pt x="444" y="15"/>
                    <a:pt x="453" y="16"/>
                  </a:cubicBezTo>
                  <a:cubicBezTo>
                    <a:pt x="452" y="17"/>
                    <a:pt x="452" y="17"/>
                    <a:pt x="452" y="17"/>
                  </a:cubicBezTo>
                  <a:cubicBezTo>
                    <a:pt x="471" y="17"/>
                    <a:pt x="468" y="17"/>
                    <a:pt x="487" y="16"/>
                  </a:cubicBezTo>
                  <a:cubicBezTo>
                    <a:pt x="489" y="14"/>
                    <a:pt x="481" y="15"/>
                    <a:pt x="472" y="13"/>
                  </a:cubicBezTo>
                  <a:cubicBezTo>
                    <a:pt x="487" y="14"/>
                    <a:pt x="505" y="13"/>
                    <a:pt x="524" y="14"/>
                  </a:cubicBezTo>
                  <a:cubicBezTo>
                    <a:pt x="533" y="15"/>
                    <a:pt x="542" y="16"/>
                    <a:pt x="550" y="18"/>
                  </a:cubicBezTo>
                  <a:cubicBezTo>
                    <a:pt x="554" y="19"/>
                    <a:pt x="559" y="20"/>
                    <a:pt x="560" y="23"/>
                  </a:cubicBezTo>
                  <a:cubicBezTo>
                    <a:pt x="562" y="27"/>
                    <a:pt x="563" y="31"/>
                    <a:pt x="563" y="35"/>
                  </a:cubicBezTo>
                  <a:cubicBezTo>
                    <a:pt x="561" y="29"/>
                    <a:pt x="558" y="23"/>
                    <a:pt x="555" y="23"/>
                  </a:cubicBezTo>
                  <a:cubicBezTo>
                    <a:pt x="556" y="24"/>
                    <a:pt x="556" y="24"/>
                    <a:pt x="557" y="24"/>
                  </a:cubicBezTo>
                  <a:cubicBezTo>
                    <a:pt x="558" y="25"/>
                    <a:pt x="558" y="26"/>
                    <a:pt x="559" y="28"/>
                  </a:cubicBezTo>
                  <a:cubicBezTo>
                    <a:pt x="560" y="30"/>
                    <a:pt x="561" y="34"/>
                    <a:pt x="562" y="36"/>
                  </a:cubicBezTo>
                  <a:cubicBezTo>
                    <a:pt x="563" y="42"/>
                    <a:pt x="563" y="47"/>
                    <a:pt x="562" y="47"/>
                  </a:cubicBezTo>
                  <a:cubicBezTo>
                    <a:pt x="561" y="40"/>
                    <a:pt x="561" y="39"/>
                    <a:pt x="560" y="38"/>
                  </a:cubicBezTo>
                  <a:cubicBezTo>
                    <a:pt x="560" y="37"/>
                    <a:pt x="559" y="37"/>
                    <a:pt x="558" y="34"/>
                  </a:cubicBezTo>
                  <a:cubicBezTo>
                    <a:pt x="558" y="33"/>
                    <a:pt x="558" y="33"/>
                    <a:pt x="558" y="33"/>
                  </a:cubicBezTo>
                  <a:cubicBezTo>
                    <a:pt x="558" y="32"/>
                    <a:pt x="556" y="28"/>
                    <a:pt x="556" y="31"/>
                  </a:cubicBezTo>
                  <a:cubicBezTo>
                    <a:pt x="558" y="34"/>
                    <a:pt x="560" y="40"/>
                    <a:pt x="561" y="47"/>
                  </a:cubicBezTo>
                  <a:cubicBezTo>
                    <a:pt x="563" y="53"/>
                    <a:pt x="564" y="60"/>
                    <a:pt x="565" y="65"/>
                  </a:cubicBezTo>
                  <a:cubicBezTo>
                    <a:pt x="564" y="60"/>
                    <a:pt x="563" y="70"/>
                    <a:pt x="563" y="72"/>
                  </a:cubicBezTo>
                  <a:cubicBezTo>
                    <a:pt x="564" y="83"/>
                    <a:pt x="564" y="72"/>
                    <a:pt x="565" y="71"/>
                  </a:cubicBezTo>
                  <a:cubicBezTo>
                    <a:pt x="565" y="77"/>
                    <a:pt x="567" y="86"/>
                    <a:pt x="566" y="91"/>
                  </a:cubicBezTo>
                  <a:cubicBezTo>
                    <a:pt x="565" y="99"/>
                    <a:pt x="564" y="81"/>
                    <a:pt x="563" y="78"/>
                  </a:cubicBezTo>
                  <a:cubicBezTo>
                    <a:pt x="564" y="89"/>
                    <a:pt x="565" y="100"/>
                    <a:pt x="565" y="111"/>
                  </a:cubicBezTo>
                  <a:cubicBezTo>
                    <a:pt x="565" y="110"/>
                    <a:pt x="565" y="110"/>
                    <a:pt x="565" y="110"/>
                  </a:cubicBezTo>
                  <a:cubicBezTo>
                    <a:pt x="566" y="112"/>
                    <a:pt x="566" y="117"/>
                    <a:pt x="565" y="121"/>
                  </a:cubicBezTo>
                  <a:cubicBezTo>
                    <a:pt x="564" y="124"/>
                    <a:pt x="564" y="116"/>
                    <a:pt x="565" y="111"/>
                  </a:cubicBezTo>
                  <a:cubicBezTo>
                    <a:pt x="563" y="128"/>
                    <a:pt x="568" y="141"/>
                    <a:pt x="564" y="156"/>
                  </a:cubicBezTo>
                  <a:cubicBezTo>
                    <a:pt x="565" y="165"/>
                    <a:pt x="565" y="165"/>
                    <a:pt x="565" y="165"/>
                  </a:cubicBezTo>
                  <a:cubicBezTo>
                    <a:pt x="564" y="166"/>
                    <a:pt x="564" y="168"/>
                    <a:pt x="564" y="166"/>
                  </a:cubicBezTo>
                  <a:cubicBezTo>
                    <a:pt x="564" y="175"/>
                    <a:pt x="564" y="175"/>
                    <a:pt x="564" y="175"/>
                  </a:cubicBezTo>
                  <a:cubicBezTo>
                    <a:pt x="565" y="193"/>
                    <a:pt x="562" y="180"/>
                    <a:pt x="561" y="186"/>
                  </a:cubicBezTo>
                  <a:cubicBezTo>
                    <a:pt x="561" y="185"/>
                    <a:pt x="561" y="185"/>
                    <a:pt x="561" y="185"/>
                  </a:cubicBezTo>
                  <a:cubicBezTo>
                    <a:pt x="560" y="190"/>
                    <a:pt x="559" y="194"/>
                    <a:pt x="559" y="190"/>
                  </a:cubicBezTo>
                  <a:cubicBezTo>
                    <a:pt x="560" y="209"/>
                    <a:pt x="560" y="209"/>
                    <a:pt x="560" y="209"/>
                  </a:cubicBezTo>
                  <a:cubicBezTo>
                    <a:pt x="560" y="208"/>
                    <a:pt x="560" y="208"/>
                    <a:pt x="560" y="208"/>
                  </a:cubicBezTo>
                  <a:cubicBezTo>
                    <a:pt x="561" y="216"/>
                    <a:pt x="560" y="243"/>
                    <a:pt x="564" y="242"/>
                  </a:cubicBezTo>
                  <a:cubicBezTo>
                    <a:pt x="563" y="247"/>
                    <a:pt x="562" y="251"/>
                    <a:pt x="562" y="249"/>
                  </a:cubicBezTo>
                  <a:cubicBezTo>
                    <a:pt x="561" y="263"/>
                    <a:pt x="559" y="246"/>
                    <a:pt x="559" y="268"/>
                  </a:cubicBezTo>
                  <a:cubicBezTo>
                    <a:pt x="558" y="267"/>
                    <a:pt x="558" y="265"/>
                    <a:pt x="558" y="262"/>
                  </a:cubicBezTo>
                  <a:cubicBezTo>
                    <a:pt x="558" y="267"/>
                    <a:pt x="558" y="270"/>
                    <a:pt x="558" y="271"/>
                  </a:cubicBezTo>
                  <a:cubicBezTo>
                    <a:pt x="558" y="271"/>
                    <a:pt x="557" y="271"/>
                    <a:pt x="557" y="272"/>
                  </a:cubicBezTo>
                  <a:cubicBezTo>
                    <a:pt x="558" y="272"/>
                    <a:pt x="557" y="282"/>
                    <a:pt x="556" y="286"/>
                  </a:cubicBezTo>
                  <a:cubicBezTo>
                    <a:pt x="555" y="279"/>
                    <a:pt x="555" y="279"/>
                    <a:pt x="555" y="279"/>
                  </a:cubicBezTo>
                  <a:cubicBezTo>
                    <a:pt x="555" y="284"/>
                    <a:pt x="555" y="287"/>
                    <a:pt x="555" y="296"/>
                  </a:cubicBezTo>
                  <a:cubicBezTo>
                    <a:pt x="553" y="290"/>
                    <a:pt x="553" y="290"/>
                    <a:pt x="553" y="290"/>
                  </a:cubicBezTo>
                  <a:cubicBezTo>
                    <a:pt x="553" y="305"/>
                    <a:pt x="557" y="291"/>
                    <a:pt x="554" y="309"/>
                  </a:cubicBezTo>
                  <a:cubicBezTo>
                    <a:pt x="557" y="293"/>
                    <a:pt x="557" y="293"/>
                    <a:pt x="557" y="293"/>
                  </a:cubicBezTo>
                  <a:cubicBezTo>
                    <a:pt x="556" y="312"/>
                    <a:pt x="559" y="306"/>
                    <a:pt x="560" y="315"/>
                  </a:cubicBezTo>
                  <a:cubicBezTo>
                    <a:pt x="560" y="320"/>
                    <a:pt x="560" y="325"/>
                    <a:pt x="559" y="330"/>
                  </a:cubicBezTo>
                  <a:cubicBezTo>
                    <a:pt x="559" y="334"/>
                    <a:pt x="559" y="334"/>
                    <a:pt x="559" y="334"/>
                  </a:cubicBezTo>
                  <a:cubicBezTo>
                    <a:pt x="559" y="336"/>
                    <a:pt x="559" y="336"/>
                    <a:pt x="559" y="336"/>
                  </a:cubicBezTo>
                  <a:cubicBezTo>
                    <a:pt x="559" y="337"/>
                    <a:pt x="558" y="337"/>
                    <a:pt x="558" y="338"/>
                  </a:cubicBezTo>
                  <a:cubicBezTo>
                    <a:pt x="556" y="339"/>
                    <a:pt x="553" y="340"/>
                    <a:pt x="551" y="341"/>
                  </a:cubicBezTo>
                  <a:cubicBezTo>
                    <a:pt x="541" y="343"/>
                    <a:pt x="531" y="345"/>
                    <a:pt x="523" y="348"/>
                  </a:cubicBezTo>
                  <a:cubicBezTo>
                    <a:pt x="521" y="347"/>
                    <a:pt x="523" y="346"/>
                    <a:pt x="517" y="345"/>
                  </a:cubicBezTo>
                  <a:cubicBezTo>
                    <a:pt x="530" y="343"/>
                    <a:pt x="536" y="342"/>
                    <a:pt x="542" y="338"/>
                  </a:cubicBezTo>
                  <a:cubicBezTo>
                    <a:pt x="553" y="335"/>
                    <a:pt x="554" y="335"/>
                    <a:pt x="556" y="336"/>
                  </a:cubicBezTo>
                  <a:cubicBezTo>
                    <a:pt x="556" y="336"/>
                    <a:pt x="556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8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5"/>
                    <a:pt x="557" y="335"/>
                    <a:pt x="557" y="335"/>
                  </a:cubicBezTo>
                  <a:cubicBezTo>
                    <a:pt x="558" y="332"/>
                    <a:pt x="558" y="328"/>
                    <a:pt x="558" y="322"/>
                  </a:cubicBezTo>
                  <a:cubicBezTo>
                    <a:pt x="557" y="322"/>
                    <a:pt x="556" y="325"/>
                    <a:pt x="556" y="328"/>
                  </a:cubicBezTo>
                  <a:cubicBezTo>
                    <a:pt x="555" y="329"/>
                    <a:pt x="555" y="331"/>
                    <a:pt x="555" y="333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5"/>
                    <a:pt x="555" y="335"/>
                    <a:pt x="555" y="335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5" y="336"/>
                    <a:pt x="555" y="336"/>
                    <a:pt x="555" y="336"/>
                  </a:cubicBezTo>
                  <a:cubicBezTo>
                    <a:pt x="556" y="336"/>
                    <a:pt x="553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6" y="336"/>
                    <a:pt x="556" y="335"/>
                  </a:cubicBezTo>
                  <a:cubicBezTo>
                    <a:pt x="556" y="335"/>
                    <a:pt x="556" y="335"/>
                    <a:pt x="555" y="335"/>
                  </a:cubicBezTo>
                  <a:cubicBezTo>
                    <a:pt x="555" y="335"/>
                    <a:pt x="555" y="335"/>
                    <a:pt x="555" y="334"/>
                  </a:cubicBezTo>
                  <a:cubicBezTo>
                    <a:pt x="556" y="335"/>
                    <a:pt x="557" y="336"/>
                    <a:pt x="557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1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6"/>
                    <a:pt x="554" y="336"/>
                    <a:pt x="554" y="336"/>
                  </a:cubicBezTo>
                  <a:cubicBezTo>
                    <a:pt x="554" y="335"/>
                    <a:pt x="554" y="335"/>
                    <a:pt x="554" y="335"/>
                  </a:cubicBezTo>
                  <a:cubicBezTo>
                    <a:pt x="554" y="334"/>
                    <a:pt x="554" y="334"/>
                    <a:pt x="554" y="334"/>
                  </a:cubicBezTo>
                  <a:cubicBezTo>
                    <a:pt x="553" y="331"/>
                    <a:pt x="553" y="327"/>
                    <a:pt x="553" y="324"/>
                  </a:cubicBezTo>
                  <a:cubicBezTo>
                    <a:pt x="553" y="326"/>
                    <a:pt x="553" y="328"/>
                    <a:pt x="553" y="330"/>
                  </a:cubicBezTo>
                  <a:cubicBezTo>
                    <a:pt x="552" y="333"/>
                    <a:pt x="552" y="333"/>
                    <a:pt x="552" y="333"/>
                  </a:cubicBezTo>
                  <a:cubicBezTo>
                    <a:pt x="552" y="335"/>
                    <a:pt x="552" y="335"/>
                    <a:pt x="552" y="335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2" y="336"/>
                    <a:pt x="552" y="336"/>
                    <a:pt x="552" y="336"/>
                  </a:cubicBezTo>
                  <a:cubicBezTo>
                    <a:pt x="555" y="336"/>
                    <a:pt x="547" y="335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8" y="336"/>
                    <a:pt x="558" y="336"/>
                    <a:pt x="558" y="336"/>
                  </a:cubicBezTo>
                  <a:cubicBezTo>
                    <a:pt x="557" y="336"/>
                    <a:pt x="557" y="336"/>
                    <a:pt x="557" y="336"/>
                  </a:cubicBezTo>
                  <a:cubicBezTo>
                    <a:pt x="557" y="336"/>
                    <a:pt x="557" y="336"/>
                    <a:pt x="556" y="335"/>
                  </a:cubicBezTo>
                  <a:cubicBezTo>
                    <a:pt x="556" y="335"/>
                    <a:pt x="555" y="335"/>
                    <a:pt x="555" y="334"/>
                  </a:cubicBezTo>
                  <a:cubicBezTo>
                    <a:pt x="554" y="333"/>
                    <a:pt x="553" y="332"/>
                    <a:pt x="554" y="333"/>
                  </a:cubicBezTo>
                  <a:cubicBezTo>
                    <a:pt x="553" y="333"/>
                    <a:pt x="553" y="333"/>
                    <a:pt x="553" y="333"/>
                  </a:cubicBezTo>
                  <a:cubicBezTo>
                    <a:pt x="552" y="333"/>
                    <a:pt x="552" y="333"/>
                    <a:pt x="551" y="334"/>
                  </a:cubicBezTo>
                  <a:cubicBezTo>
                    <a:pt x="549" y="334"/>
                    <a:pt x="547" y="335"/>
                    <a:pt x="545" y="335"/>
                  </a:cubicBezTo>
                  <a:cubicBezTo>
                    <a:pt x="537" y="336"/>
                    <a:pt x="529" y="337"/>
                    <a:pt x="525" y="338"/>
                  </a:cubicBezTo>
                  <a:cubicBezTo>
                    <a:pt x="520" y="339"/>
                    <a:pt x="508" y="342"/>
                    <a:pt x="503" y="342"/>
                  </a:cubicBezTo>
                  <a:cubicBezTo>
                    <a:pt x="504" y="343"/>
                    <a:pt x="480" y="346"/>
                    <a:pt x="488" y="348"/>
                  </a:cubicBezTo>
                  <a:cubicBezTo>
                    <a:pt x="471" y="350"/>
                    <a:pt x="477" y="345"/>
                    <a:pt x="461" y="349"/>
                  </a:cubicBezTo>
                  <a:cubicBezTo>
                    <a:pt x="467" y="347"/>
                    <a:pt x="451" y="348"/>
                    <a:pt x="457" y="346"/>
                  </a:cubicBezTo>
                  <a:cubicBezTo>
                    <a:pt x="463" y="348"/>
                    <a:pt x="481" y="343"/>
                    <a:pt x="489" y="341"/>
                  </a:cubicBezTo>
                  <a:cubicBezTo>
                    <a:pt x="481" y="342"/>
                    <a:pt x="473" y="342"/>
                    <a:pt x="465" y="342"/>
                  </a:cubicBezTo>
                  <a:cubicBezTo>
                    <a:pt x="471" y="342"/>
                    <a:pt x="462" y="344"/>
                    <a:pt x="459" y="344"/>
                  </a:cubicBezTo>
                  <a:cubicBezTo>
                    <a:pt x="456" y="343"/>
                    <a:pt x="456" y="343"/>
                    <a:pt x="456" y="343"/>
                  </a:cubicBezTo>
                  <a:cubicBezTo>
                    <a:pt x="452" y="347"/>
                    <a:pt x="414" y="342"/>
                    <a:pt x="402" y="347"/>
                  </a:cubicBezTo>
                  <a:cubicBezTo>
                    <a:pt x="410" y="347"/>
                    <a:pt x="416" y="348"/>
                    <a:pt x="420" y="346"/>
                  </a:cubicBezTo>
                  <a:cubicBezTo>
                    <a:pt x="434" y="346"/>
                    <a:pt x="417" y="349"/>
                    <a:pt x="423" y="350"/>
                  </a:cubicBezTo>
                  <a:cubicBezTo>
                    <a:pt x="402" y="353"/>
                    <a:pt x="369" y="351"/>
                    <a:pt x="346" y="355"/>
                  </a:cubicBezTo>
                  <a:cubicBezTo>
                    <a:pt x="350" y="353"/>
                    <a:pt x="361" y="353"/>
                    <a:pt x="362" y="351"/>
                  </a:cubicBezTo>
                  <a:cubicBezTo>
                    <a:pt x="344" y="351"/>
                    <a:pt x="323" y="355"/>
                    <a:pt x="303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290" y="357"/>
                    <a:pt x="300" y="354"/>
                    <a:pt x="282" y="355"/>
                  </a:cubicBezTo>
                  <a:cubicBezTo>
                    <a:pt x="283" y="355"/>
                    <a:pt x="285" y="356"/>
                    <a:pt x="281" y="356"/>
                  </a:cubicBezTo>
                  <a:cubicBezTo>
                    <a:pt x="266" y="356"/>
                    <a:pt x="279" y="354"/>
                    <a:pt x="270" y="354"/>
                  </a:cubicBezTo>
                  <a:cubicBezTo>
                    <a:pt x="251" y="357"/>
                    <a:pt x="261" y="351"/>
                    <a:pt x="237" y="353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21" y="353"/>
                    <a:pt x="197" y="350"/>
                    <a:pt x="177" y="349"/>
                  </a:cubicBezTo>
                  <a:cubicBezTo>
                    <a:pt x="179" y="349"/>
                    <a:pt x="194" y="349"/>
                    <a:pt x="192" y="351"/>
                  </a:cubicBezTo>
                  <a:cubicBezTo>
                    <a:pt x="167" y="351"/>
                    <a:pt x="167" y="351"/>
                    <a:pt x="167" y="351"/>
                  </a:cubicBezTo>
                  <a:cubicBezTo>
                    <a:pt x="166" y="351"/>
                    <a:pt x="155" y="350"/>
                    <a:pt x="162" y="349"/>
                  </a:cubicBezTo>
                  <a:cubicBezTo>
                    <a:pt x="165" y="349"/>
                    <a:pt x="168" y="350"/>
                    <a:pt x="171" y="35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44" y="349"/>
                    <a:pt x="169" y="352"/>
                    <a:pt x="168" y="354"/>
                  </a:cubicBezTo>
                  <a:cubicBezTo>
                    <a:pt x="156" y="353"/>
                    <a:pt x="152" y="355"/>
                    <a:pt x="143" y="354"/>
                  </a:cubicBezTo>
                  <a:cubicBezTo>
                    <a:pt x="140" y="352"/>
                    <a:pt x="159" y="353"/>
                    <a:pt x="149" y="350"/>
                  </a:cubicBezTo>
                  <a:cubicBezTo>
                    <a:pt x="142" y="349"/>
                    <a:pt x="118" y="349"/>
                    <a:pt x="109" y="350"/>
                  </a:cubicBezTo>
                  <a:cubicBezTo>
                    <a:pt x="103" y="348"/>
                    <a:pt x="91" y="346"/>
                    <a:pt x="81" y="345"/>
                  </a:cubicBezTo>
                  <a:cubicBezTo>
                    <a:pt x="70" y="344"/>
                    <a:pt x="62" y="343"/>
                    <a:pt x="62" y="341"/>
                  </a:cubicBezTo>
                  <a:cubicBezTo>
                    <a:pt x="62" y="342"/>
                    <a:pt x="58" y="342"/>
                    <a:pt x="53" y="341"/>
                  </a:cubicBezTo>
                  <a:cubicBezTo>
                    <a:pt x="56" y="340"/>
                    <a:pt x="56" y="340"/>
                    <a:pt x="56" y="340"/>
                  </a:cubicBezTo>
                  <a:cubicBezTo>
                    <a:pt x="48" y="338"/>
                    <a:pt x="44" y="338"/>
                    <a:pt x="40" y="338"/>
                  </a:cubicBezTo>
                  <a:cubicBezTo>
                    <a:pt x="39" y="338"/>
                    <a:pt x="37" y="338"/>
                    <a:pt x="36" y="338"/>
                  </a:cubicBezTo>
                  <a:cubicBezTo>
                    <a:pt x="34" y="338"/>
                    <a:pt x="32" y="338"/>
                    <a:pt x="31" y="337"/>
                  </a:cubicBezTo>
                  <a:cubicBezTo>
                    <a:pt x="31" y="336"/>
                    <a:pt x="32" y="336"/>
                    <a:pt x="33" y="336"/>
                  </a:cubicBezTo>
                  <a:cubicBezTo>
                    <a:pt x="33" y="337"/>
                    <a:pt x="34" y="337"/>
                    <a:pt x="35" y="336"/>
                  </a:cubicBezTo>
                  <a:cubicBezTo>
                    <a:pt x="34" y="336"/>
                    <a:pt x="33" y="336"/>
                    <a:pt x="32" y="335"/>
                  </a:cubicBezTo>
                  <a:cubicBezTo>
                    <a:pt x="32" y="335"/>
                    <a:pt x="31" y="335"/>
                    <a:pt x="30" y="334"/>
                  </a:cubicBezTo>
                  <a:cubicBezTo>
                    <a:pt x="30" y="334"/>
                    <a:pt x="29" y="333"/>
                    <a:pt x="29" y="332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27" y="325"/>
                    <a:pt x="25" y="321"/>
                    <a:pt x="24" y="317"/>
                  </a:cubicBezTo>
                  <a:cubicBezTo>
                    <a:pt x="21" y="309"/>
                    <a:pt x="19" y="300"/>
                    <a:pt x="19" y="288"/>
                  </a:cubicBezTo>
                  <a:cubicBezTo>
                    <a:pt x="19" y="289"/>
                    <a:pt x="20" y="290"/>
                    <a:pt x="20" y="292"/>
                  </a:cubicBezTo>
                  <a:cubicBezTo>
                    <a:pt x="20" y="293"/>
                    <a:pt x="20" y="289"/>
                    <a:pt x="18" y="282"/>
                  </a:cubicBezTo>
                  <a:cubicBezTo>
                    <a:pt x="18" y="290"/>
                    <a:pt x="18" y="290"/>
                    <a:pt x="18" y="290"/>
                  </a:cubicBezTo>
                  <a:cubicBezTo>
                    <a:pt x="12" y="279"/>
                    <a:pt x="17" y="258"/>
                    <a:pt x="15" y="239"/>
                  </a:cubicBezTo>
                  <a:cubicBezTo>
                    <a:pt x="16" y="241"/>
                    <a:pt x="17" y="255"/>
                    <a:pt x="17" y="247"/>
                  </a:cubicBezTo>
                  <a:cubicBezTo>
                    <a:pt x="17" y="235"/>
                    <a:pt x="12" y="236"/>
                    <a:pt x="14" y="222"/>
                  </a:cubicBezTo>
                  <a:cubicBezTo>
                    <a:pt x="15" y="228"/>
                    <a:pt x="17" y="226"/>
                    <a:pt x="18" y="233"/>
                  </a:cubicBezTo>
                  <a:cubicBezTo>
                    <a:pt x="18" y="223"/>
                    <a:pt x="19" y="217"/>
                    <a:pt x="17" y="213"/>
                  </a:cubicBezTo>
                  <a:cubicBezTo>
                    <a:pt x="18" y="210"/>
                    <a:pt x="18" y="209"/>
                    <a:pt x="19" y="209"/>
                  </a:cubicBezTo>
                  <a:cubicBezTo>
                    <a:pt x="18" y="203"/>
                    <a:pt x="19" y="193"/>
                    <a:pt x="19" y="187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16" y="176"/>
                    <a:pt x="20" y="169"/>
                    <a:pt x="21" y="153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49"/>
                    <a:pt x="21" y="139"/>
                    <a:pt x="24" y="128"/>
                  </a:cubicBezTo>
                  <a:cubicBezTo>
                    <a:pt x="25" y="134"/>
                    <a:pt x="25" y="134"/>
                    <a:pt x="25" y="134"/>
                  </a:cubicBezTo>
                  <a:cubicBezTo>
                    <a:pt x="24" y="125"/>
                    <a:pt x="28" y="108"/>
                    <a:pt x="26" y="100"/>
                  </a:cubicBezTo>
                  <a:cubicBezTo>
                    <a:pt x="27" y="97"/>
                    <a:pt x="28" y="109"/>
                    <a:pt x="30" y="94"/>
                  </a:cubicBezTo>
                  <a:cubicBezTo>
                    <a:pt x="29" y="90"/>
                    <a:pt x="29" y="79"/>
                    <a:pt x="31" y="75"/>
                  </a:cubicBezTo>
                  <a:cubicBezTo>
                    <a:pt x="32" y="75"/>
                    <a:pt x="32" y="77"/>
                    <a:pt x="31" y="81"/>
                  </a:cubicBezTo>
                  <a:cubicBezTo>
                    <a:pt x="31" y="83"/>
                    <a:pt x="31" y="82"/>
                    <a:pt x="31" y="8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4" y="75"/>
                    <a:pt x="31" y="77"/>
                    <a:pt x="33" y="65"/>
                  </a:cubicBezTo>
                  <a:cubicBezTo>
                    <a:pt x="34" y="62"/>
                    <a:pt x="34" y="69"/>
                    <a:pt x="35" y="71"/>
                  </a:cubicBezTo>
                  <a:cubicBezTo>
                    <a:pt x="35" y="55"/>
                    <a:pt x="36" y="40"/>
                    <a:pt x="37" y="25"/>
                  </a:cubicBezTo>
                  <a:cubicBezTo>
                    <a:pt x="37" y="24"/>
                    <a:pt x="35" y="30"/>
                    <a:pt x="34" y="25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8"/>
                    <a:pt x="31" y="32"/>
                    <a:pt x="31" y="2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21"/>
                    <a:pt x="23" y="65"/>
                    <a:pt x="24" y="41"/>
                  </a:cubicBezTo>
                  <a:cubicBezTo>
                    <a:pt x="23" y="47"/>
                    <a:pt x="23" y="54"/>
                    <a:pt x="24" y="57"/>
                  </a:cubicBezTo>
                  <a:cubicBezTo>
                    <a:pt x="23" y="68"/>
                    <a:pt x="22" y="66"/>
                    <a:pt x="21" y="70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78"/>
                    <a:pt x="20" y="51"/>
                    <a:pt x="17" y="69"/>
                  </a:cubicBezTo>
                  <a:cubicBezTo>
                    <a:pt x="16" y="90"/>
                    <a:pt x="9" y="101"/>
                    <a:pt x="8" y="112"/>
                  </a:cubicBezTo>
                  <a:cubicBezTo>
                    <a:pt x="7" y="133"/>
                    <a:pt x="11" y="104"/>
                    <a:pt x="11" y="117"/>
                  </a:cubicBezTo>
                  <a:cubicBezTo>
                    <a:pt x="10" y="129"/>
                    <a:pt x="9" y="123"/>
                    <a:pt x="8" y="130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49"/>
                    <a:pt x="8" y="136"/>
                    <a:pt x="8" y="144"/>
                  </a:cubicBezTo>
                  <a:cubicBezTo>
                    <a:pt x="6" y="154"/>
                    <a:pt x="8" y="140"/>
                    <a:pt x="6" y="137"/>
                  </a:cubicBezTo>
                  <a:cubicBezTo>
                    <a:pt x="6" y="140"/>
                    <a:pt x="7" y="152"/>
                    <a:pt x="5" y="157"/>
                  </a:cubicBezTo>
                  <a:cubicBezTo>
                    <a:pt x="5" y="156"/>
                    <a:pt x="5" y="142"/>
                    <a:pt x="5" y="151"/>
                  </a:cubicBezTo>
                  <a:cubicBezTo>
                    <a:pt x="4" y="168"/>
                    <a:pt x="4" y="179"/>
                    <a:pt x="3" y="188"/>
                  </a:cubicBezTo>
                  <a:cubicBezTo>
                    <a:pt x="2" y="198"/>
                    <a:pt x="1" y="208"/>
                    <a:pt x="1" y="223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4"/>
                    <a:pt x="1" y="226"/>
                    <a:pt x="1" y="23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32"/>
                    <a:pt x="2" y="263"/>
                    <a:pt x="4" y="283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9"/>
                    <a:pt x="4" y="284"/>
                    <a:pt x="5" y="290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5" y="295"/>
                    <a:pt x="6" y="316"/>
                    <a:pt x="12" y="333"/>
                  </a:cubicBezTo>
                  <a:cubicBezTo>
                    <a:pt x="10" y="333"/>
                    <a:pt x="10" y="333"/>
                    <a:pt x="10" y="333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12" y="337"/>
                    <a:pt x="12" y="339"/>
                    <a:pt x="13" y="340"/>
                  </a:cubicBezTo>
                  <a:cubicBezTo>
                    <a:pt x="14" y="343"/>
                    <a:pt x="16" y="345"/>
                    <a:pt x="18" y="347"/>
                  </a:cubicBezTo>
                  <a:cubicBezTo>
                    <a:pt x="16" y="346"/>
                    <a:pt x="15" y="345"/>
                    <a:pt x="13" y="343"/>
                  </a:cubicBezTo>
                  <a:cubicBezTo>
                    <a:pt x="16" y="347"/>
                    <a:pt x="20" y="350"/>
                    <a:pt x="24" y="352"/>
                  </a:cubicBezTo>
                  <a:cubicBezTo>
                    <a:pt x="25" y="352"/>
                    <a:pt x="27" y="353"/>
                    <a:pt x="28" y="353"/>
                  </a:cubicBezTo>
                  <a:cubicBezTo>
                    <a:pt x="29" y="353"/>
                    <a:pt x="29" y="354"/>
                    <a:pt x="30" y="354"/>
                  </a:cubicBezTo>
                  <a:cubicBezTo>
                    <a:pt x="32" y="354"/>
                    <a:pt x="33" y="355"/>
                    <a:pt x="35" y="355"/>
                  </a:cubicBezTo>
                  <a:cubicBezTo>
                    <a:pt x="41" y="356"/>
                    <a:pt x="47" y="357"/>
                    <a:pt x="53" y="358"/>
                  </a:cubicBezTo>
                  <a:cubicBezTo>
                    <a:pt x="45" y="357"/>
                    <a:pt x="43" y="358"/>
                    <a:pt x="44" y="359"/>
                  </a:cubicBezTo>
                  <a:close/>
                  <a:moveTo>
                    <a:pt x="458" y="362"/>
                  </a:moveTo>
                  <a:cubicBezTo>
                    <a:pt x="463" y="362"/>
                    <a:pt x="463" y="362"/>
                    <a:pt x="463" y="362"/>
                  </a:cubicBezTo>
                  <a:cubicBezTo>
                    <a:pt x="461" y="362"/>
                    <a:pt x="460" y="362"/>
                    <a:pt x="458" y="362"/>
                  </a:cubicBezTo>
                  <a:cubicBezTo>
                    <a:pt x="451" y="363"/>
                    <a:pt x="451" y="363"/>
                    <a:pt x="451" y="363"/>
                  </a:cubicBezTo>
                  <a:cubicBezTo>
                    <a:pt x="452" y="361"/>
                    <a:pt x="454" y="362"/>
                    <a:pt x="458" y="362"/>
                  </a:cubicBezTo>
                  <a:close/>
                  <a:moveTo>
                    <a:pt x="329" y="4"/>
                  </a:moveTo>
                  <a:cubicBezTo>
                    <a:pt x="340" y="3"/>
                    <a:pt x="340" y="3"/>
                    <a:pt x="340" y="3"/>
                  </a:cubicBezTo>
                  <a:cubicBezTo>
                    <a:pt x="338" y="3"/>
                    <a:pt x="330" y="4"/>
                    <a:pt x="333" y="3"/>
                  </a:cubicBezTo>
                  <a:cubicBezTo>
                    <a:pt x="331" y="3"/>
                    <a:pt x="327" y="3"/>
                    <a:pt x="329" y="4"/>
                  </a:cubicBezTo>
                  <a:close/>
                  <a:moveTo>
                    <a:pt x="442" y="350"/>
                  </a:moveTo>
                  <a:cubicBezTo>
                    <a:pt x="447" y="349"/>
                    <a:pt x="447" y="349"/>
                    <a:pt x="447" y="349"/>
                  </a:cubicBezTo>
                  <a:cubicBezTo>
                    <a:pt x="451" y="350"/>
                    <a:pt x="451" y="350"/>
                    <a:pt x="451" y="350"/>
                  </a:cubicBezTo>
                  <a:lnTo>
                    <a:pt x="442" y="350"/>
                  </a:lnTo>
                  <a:close/>
                  <a:moveTo>
                    <a:pt x="349" y="353"/>
                  </a:moveTo>
                  <a:cubicBezTo>
                    <a:pt x="359" y="352"/>
                    <a:pt x="359" y="352"/>
                    <a:pt x="359" y="352"/>
                  </a:cubicBezTo>
                  <a:cubicBezTo>
                    <a:pt x="360" y="352"/>
                    <a:pt x="360" y="352"/>
                    <a:pt x="360" y="352"/>
                  </a:cubicBezTo>
                  <a:cubicBezTo>
                    <a:pt x="350" y="353"/>
                    <a:pt x="350" y="353"/>
                    <a:pt x="350" y="353"/>
                  </a:cubicBezTo>
                  <a:lnTo>
                    <a:pt x="349" y="353"/>
                  </a:lnTo>
                  <a:close/>
                  <a:moveTo>
                    <a:pt x="220" y="366"/>
                  </a:moveTo>
                  <a:cubicBezTo>
                    <a:pt x="227" y="364"/>
                    <a:pt x="230" y="366"/>
                    <a:pt x="238" y="365"/>
                  </a:cubicBezTo>
                  <a:cubicBezTo>
                    <a:pt x="238" y="365"/>
                    <a:pt x="239" y="365"/>
                    <a:pt x="239" y="365"/>
                  </a:cubicBezTo>
                  <a:cubicBezTo>
                    <a:pt x="239" y="365"/>
                    <a:pt x="238" y="365"/>
                    <a:pt x="238" y="365"/>
                  </a:cubicBezTo>
                  <a:cubicBezTo>
                    <a:pt x="233" y="366"/>
                    <a:pt x="228" y="368"/>
                    <a:pt x="220" y="366"/>
                  </a:cubicBezTo>
                  <a:close/>
                  <a:moveTo>
                    <a:pt x="435" y="361"/>
                  </a:moveTo>
                  <a:cubicBezTo>
                    <a:pt x="434" y="362"/>
                    <a:pt x="423" y="363"/>
                    <a:pt x="419" y="364"/>
                  </a:cubicBezTo>
                  <a:cubicBezTo>
                    <a:pt x="415" y="364"/>
                    <a:pt x="421" y="363"/>
                    <a:pt x="423" y="362"/>
                  </a:cubicBezTo>
                  <a:cubicBezTo>
                    <a:pt x="420" y="362"/>
                    <a:pt x="419" y="362"/>
                    <a:pt x="415" y="362"/>
                  </a:cubicBezTo>
                  <a:cubicBezTo>
                    <a:pt x="417" y="359"/>
                    <a:pt x="425" y="363"/>
                    <a:pt x="435" y="361"/>
                  </a:cubicBezTo>
                  <a:close/>
                  <a:moveTo>
                    <a:pt x="572" y="239"/>
                  </a:moveTo>
                  <a:cubicBezTo>
                    <a:pt x="572" y="248"/>
                    <a:pt x="572" y="248"/>
                    <a:pt x="572" y="248"/>
                  </a:cubicBezTo>
                  <a:cubicBezTo>
                    <a:pt x="573" y="245"/>
                    <a:pt x="573" y="245"/>
                    <a:pt x="573" y="245"/>
                  </a:cubicBezTo>
                  <a:lnTo>
                    <a:pt x="572" y="239"/>
                  </a:lnTo>
                  <a:close/>
                  <a:moveTo>
                    <a:pt x="575" y="192"/>
                  </a:moveTo>
                  <a:cubicBezTo>
                    <a:pt x="576" y="182"/>
                    <a:pt x="575" y="172"/>
                    <a:pt x="573" y="175"/>
                  </a:cubicBezTo>
                  <a:cubicBezTo>
                    <a:pt x="573" y="184"/>
                    <a:pt x="572" y="197"/>
                    <a:pt x="574" y="202"/>
                  </a:cubicBezTo>
                  <a:cubicBezTo>
                    <a:pt x="573" y="197"/>
                    <a:pt x="576" y="205"/>
                    <a:pt x="575" y="192"/>
                  </a:cubicBezTo>
                  <a:close/>
                  <a:moveTo>
                    <a:pt x="319" y="362"/>
                  </a:moveTo>
                  <a:cubicBezTo>
                    <a:pt x="325" y="362"/>
                    <a:pt x="335" y="358"/>
                    <a:pt x="348" y="360"/>
                  </a:cubicBezTo>
                  <a:cubicBezTo>
                    <a:pt x="338" y="361"/>
                    <a:pt x="338" y="361"/>
                    <a:pt x="338" y="361"/>
                  </a:cubicBezTo>
                  <a:cubicBezTo>
                    <a:pt x="340" y="361"/>
                    <a:pt x="340" y="361"/>
                    <a:pt x="340" y="361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40" y="359"/>
                    <a:pt x="324" y="362"/>
                    <a:pt x="319" y="362"/>
                  </a:cubicBezTo>
                  <a:close/>
                  <a:moveTo>
                    <a:pt x="575" y="102"/>
                  </a:moveTo>
                  <a:cubicBezTo>
                    <a:pt x="575" y="98"/>
                    <a:pt x="574" y="85"/>
                    <a:pt x="572" y="86"/>
                  </a:cubicBezTo>
                  <a:cubicBezTo>
                    <a:pt x="573" y="84"/>
                    <a:pt x="575" y="101"/>
                    <a:pt x="576" y="110"/>
                  </a:cubicBezTo>
                  <a:cubicBezTo>
                    <a:pt x="575" y="107"/>
                    <a:pt x="575" y="105"/>
                    <a:pt x="575" y="102"/>
                  </a:cubicBezTo>
                  <a:close/>
                  <a:moveTo>
                    <a:pt x="573" y="107"/>
                  </a:moveTo>
                  <a:cubicBezTo>
                    <a:pt x="573" y="112"/>
                    <a:pt x="571" y="110"/>
                    <a:pt x="572" y="120"/>
                  </a:cubicBezTo>
                  <a:cubicBezTo>
                    <a:pt x="573" y="118"/>
                    <a:pt x="576" y="122"/>
                    <a:pt x="575" y="135"/>
                  </a:cubicBezTo>
                  <a:cubicBezTo>
                    <a:pt x="573" y="125"/>
                    <a:pt x="572" y="124"/>
                    <a:pt x="571" y="110"/>
                  </a:cubicBezTo>
                  <a:lnTo>
                    <a:pt x="573" y="107"/>
                  </a:lnTo>
                  <a:close/>
                  <a:moveTo>
                    <a:pt x="577" y="130"/>
                  </a:moveTo>
                  <a:cubicBezTo>
                    <a:pt x="576" y="147"/>
                    <a:pt x="576" y="147"/>
                    <a:pt x="576" y="147"/>
                  </a:cubicBezTo>
                  <a:cubicBezTo>
                    <a:pt x="573" y="138"/>
                    <a:pt x="576" y="136"/>
                    <a:pt x="577" y="130"/>
                  </a:cubicBezTo>
                  <a:cubicBezTo>
                    <a:pt x="578" y="124"/>
                    <a:pt x="578" y="124"/>
                    <a:pt x="578" y="124"/>
                  </a:cubicBezTo>
                  <a:cubicBezTo>
                    <a:pt x="578" y="127"/>
                    <a:pt x="577" y="128"/>
                    <a:pt x="577" y="130"/>
                  </a:cubicBezTo>
                  <a:close/>
                  <a:moveTo>
                    <a:pt x="558" y="13"/>
                  </a:moveTo>
                  <a:cubicBezTo>
                    <a:pt x="558" y="13"/>
                    <a:pt x="556" y="12"/>
                    <a:pt x="550" y="10"/>
                  </a:cubicBezTo>
                  <a:cubicBezTo>
                    <a:pt x="552" y="10"/>
                    <a:pt x="554" y="10"/>
                    <a:pt x="555" y="11"/>
                  </a:cubicBezTo>
                  <a:cubicBezTo>
                    <a:pt x="555" y="10"/>
                    <a:pt x="555" y="10"/>
                    <a:pt x="556" y="10"/>
                  </a:cubicBezTo>
                  <a:cubicBezTo>
                    <a:pt x="557" y="11"/>
                    <a:pt x="557" y="11"/>
                    <a:pt x="558" y="11"/>
                  </a:cubicBezTo>
                  <a:cubicBezTo>
                    <a:pt x="559" y="11"/>
                    <a:pt x="560" y="12"/>
                    <a:pt x="563" y="13"/>
                  </a:cubicBezTo>
                  <a:cubicBezTo>
                    <a:pt x="560" y="11"/>
                    <a:pt x="558" y="11"/>
                    <a:pt x="555" y="11"/>
                  </a:cubicBezTo>
                  <a:cubicBezTo>
                    <a:pt x="556" y="11"/>
                    <a:pt x="558" y="12"/>
                    <a:pt x="558" y="13"/>
                  </a:cubicBezTo>
                  <a:close/>
                  <a:moveTo>
                    <a:pt x="577" y="113"/>
                  </a:moveTo>
                  <a:cubicBezTo>
                    <a:pt x="577" y="98"/>
                    <a:pt x="577" y="98"/>
                    <a:pt x="577" y="98"/>
                  </a:cubicBezTo>
                  <a:cubicBezTo>
                    <a:pt x="577" y="103"/>
                    <a:pt x="576" y="112"/>
                    <a:pt x="577" y="113"/>
                  </a:cubicBezTo>
                  <a:close/>
                  <a:moveTo>
                    <a:pt x="561" y="15"/>
                  </a:moveTo>
                  <a:cubicBezTo>
                    <a:pt x="562" y="16"/>
                    <a:pt x="562" y="16"/>
                    <a:pt x="562" y="16"/>
                  </a:cubicBezTo>
                  <a:cubicBezTo>
                    <a:pt x="563" y="16"/>
                    <a:pt x="563" y="16"/>
                    <a:pt x="563" y="16"/>
                  </a:cubicBezTo>
                  <a:cubicBezTo>
                    <a:pt x="564" y="17"/>
                    <a:pt x="565" y="18"/>
                    <a:pt x="565" y="18"/>
                  </a:cubicBezTo>
                  <a:cubicBezTo>
                    <a:pt x="567" y="21"/>
                    <a:pt x="568" y="23"/>
                    <a:pt x="569" y="26"/>
                  </a:cubicBezTo>
                  <a:cubicBezTo>
                    <a:pt x="571" y="31"/>
                    <a:pt x="571" y="35"/>
                    <a:pt x="571" y="36"/>
                  </a:cubicBezTo>
                  <a:cubicBezTo>
                    <a:pt x="571" y="38"/>
                    <a:pt x="571" y="34"/>
                    <a:pt x="569" y="29"/>
                  </a:cubicBezTo>
                  <a:cubicBezTo>
                    <a:pt x="568" y="26"/>
                    <a:pt x="568" y="23"/>
                    <a:pt x="566" y="20"/>
                  </a:cubicBezTo>
                  <a:cubicBezTo>
                    <a:pt x="565" y="19"/>
                    <a:pt x="564" y="17"/>
                    <a:pt x="562" y="16"/>
                  </a:cubicBezTo>
                  <a:cubicBezTo>
                    <a:pt x="562" y="16"/>
                    <a:pt x="562" y="16"/>
                    <a:pt x="561" y="15"/>
                  </a:cubicBezTo>
                  <a:cubicBezTo>
                    <a:pt x="561" y="15"/>
                    <a:pt x="561" y="15"/>
                    <a:pt x="560" y="15"/>
                  </a:cubicBezTo>
                  <a:cubicBezTo>
                    <a:pt x="560" y="15"/>
                    <a:pt x="559" y="14"/>
                    <a:pt x="559" y="14"/>
                  </a:cubicBezTo>
                  <a:cubicBezTo>
                    <a:pt x="559" y="14"/>
                    <a:pt x="560" y="15"/>
                    <a:pt x="561" y="15"/>
                  </a:cubicBezTo>
                  <a:close/>
                  <a:moveTo>
                    <a:pt x="214" y="8"/>
                  </a:moveTo>
                  <a:cubicBezTo>
                    <a:pt x="219" y="10"/>
                    <a:pt x="219" y="10"/>
                    <a:pt x="219" y="10"/>
                  </a:cubicBezTo>
                  <a:cubicBezTo>
                    <a:pt x="209" y="10"/>
                    <a:pt x="209" y="10"/>
                    <a:pt x="209" y="10"/>
                  </a:cubicBezTo>
                  <a:lnTo>
                    <a:pt x="214" y="8"/>
                  </a:lnTo>
                  <a:close/>
                  <a:moveTo>
                    <a:pt x="318" y="9"/>
                  </a:moveTo>
                  <a:cubicBezTo>
                    <a:pt x="323" y="8"/>
                    <a:pt x="323" y="8"/>
                    <a:pt x="323" y="8"/>
                  </a:cubicBezTo>
                  <a:cubicBezTo>
                    <a:pt x="326" y="9"/>
                    <a:pt x="326" y="9"/>
                    <a:pt x="326" y="9"/>
                  </a:cubicBezTo>
                  <a:lnTo>
                    <a:pt x="318" y="9"/>
                  </a:lnTo>
                  <a:close/>
                  <a:moveTo>
                    <a:pt x="437" y="10"/>
                  </a:moveTo>
                  <a:cubicBezTo>
                    <a:pt x="435" y="10"/>
                    <a:pt x="434" y="9"/>
                    <a:pt x="433" y="9"/>
                  </a:cubicBezTo>
                  <a:cubicBezTo>
                    <a:pt x="425" y="8"/>
                    <a:pt x="403" y="7"/>
                    <a:pt x="392" y="8"/>
                  </a:cubicBezTo>
                  <a:cubicBezTo>
                    <a:pt x="387" y="7"/>
                    <a:pt x="402" y="5"/>
                    <a:pt x="406" y="5"/>
                  </a:cubicBezTo>
                  <a:cubicBezTo>
                    <a:pt x="399" y="10"/>
                    <a:pt x="422" y="4"/>
                    <a:pt x="431" y="6"/>
                  </a:cubicBezTo>
                  <a:cubicBezTo>
                    <a:pt x="429" y="7"/>
                    <a:pt x="422" y="7"/>
                    <a:pt x="420" y="8"/>
                  </a:cubicBezTo>
                  <a:cubicBezTo>
                    <a:pt x="423" y="8"/>
                    <a:pt x="430" y="8"/>
                    <a:pt x="434" y="8"/>
                  </a:cubicBezTo>
                  <a:cubicBezTo>
                    <a:pt x="435" y="8"/>
                    <a:pt x="436" y="7"/>
                    <a:pt x="438" y="7"/>
                  </a:cubicBezTo>
                  <a:cubicBezTo>
                    <a:pt x="437" y="8"/>
                    <a:pt x="436" y="8"/>
                    <a:pt x="434" y="8"/>
                  </a:cubicBezTo>
                  <a:cubicBezTo>
                    <a:pt x="433" y="8"/>
                    <a:pt x="433" y="9"/>
                    <a:pt x="433" y="9"/>
                  </a:cubicBezTo>
                  <a:cubicBezTo>
                    <a:pt x="435" y="9"/>
                    <a:pt x="436" y="10"/>
                    <a:pt x="437" y="10"/>
                  </a:cubicBezTo>
                  <a:close/>
                  <a:moveTo>
                    <a:pt x="567" y="43"/>
                  </a:moveTo>
                  <a:cubicBezTo>
                    <a:pt x="568" y="45"/>
                    <a:pt x="568" y="40"/>
                    <a:pt x="570" y="48"/>
                  </a:cubicBezTo>
                  <a:cubicBezTo>
                    <a:pt x="569" y="49"/>
                    <a:pt x="568" y="47"/>
                    <a:pt x="567" y="43"/>
                  </a:cubicBezTo>
                  <a:cubicBezTo>
                    <a:pt x="567" y="42"/>
                    <a:pt x="566" y="41"/>
                    <a:pt x="566" y="37"/>
                  </a:cubicBezTo>
                  <a:cubicBezTo>
                    <a:pt x="566" y="39"/>
                    <a:pt x="567" y="41"/>
                    <a:pt x="567" y="43"/>
                  </a:cubicBezTo>
                  <a:close/>
                  <a:moveTo>
                    <a:pt x="563" y="36"/>
                  </a:moveTo>
                  <a:cubicBezTo>
                    <a:pt x="565" y="43"/>
                    <a:pt x="567" y="49"/>
                    <a:pt x="568" y="56"/>
                  </a:cubicBezTo>
                  <a:cubicBezTo>
                    <a:pt x="566" y="49"/>
                    <a:pt x="566" y="49"/>
                    <a:pt x="566" y="49"/>
                  </a:cubicBezTo>
                  <a:cubicBezTo>
                    <a:pt x="567" y="53"/>
                    <a:pt x="568" y="58"/>
                    <a:pt x="568" y="62"/>
                  </a:cubicBezTo>
                  <a:cubicBezTo>
                    <a:pt x="567" y="61"/>
                    <a:pt x="564" y="47"/>
                    <a:pt x="563" y="36"/>
                  </a:cubicBezTo>
                  <a:close/>
                  <a:moveTo>
                    <a:pt x="569" y="89"/>
                  </a:moveTo>
                  <a:cubicBezTo>
                    <a:pt x="568" y="81"/>
                    <a:pt x="568" y="74"/>
                    <a:pt x="567" y="66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7" y="65"/>
                    <a:pt x="567" y="65"/>
                    <a:pt x="567" y="65"/>
                  </a:cubicBezTo>
                  <a:cubicBezTo>
                    <a:pt x="569" y="70"/>
                    <a:pt x="569" y="70"/>
                    <a:pt x="569" y="70"/>
                  </a:cubicBezTo>
                  <a:cubicBezTo>
                    <a:pt x="567" y="67"/>
                    <a:pt x="567" y="67"/>
                    <a:pt x="567" y="67"/>
                  </a:cubicBezTo>
                  <a:cubicBezTo>
                    <a:pt x="568" y="74"/>
                    <a:pt x="568" y="81"/>
                    <a:pt x="569" y="89"/>
                  </a:cubicBezTo>
                  <a:close/>
                  <a:moveTo>
                    <a:pt x="565" y="272"/>
                  </a:moveTo>
                  <a:cubicBezTo>
                    <a:pt x="564" y="283"/>
                    <a:pt x="564" y="283"/>
                    <a:pt x="564" y="283"/>
                  </a:cubicBezTo>
                  <a:cubicBezTo>
                    <a:pt x="564" y="281"/>
                    <a:pt x="563" y="270"/>
                    <a:pt x="564" y="261"/>
                  </a:cubicBezTo>
                  <a:cubicBezTo>
                    <a:pt x="560" y="272"/>
                    <a:pt x="565" y="265"/>
                    <a:pt x="562" y="284"/>
                  </a:cubicBezTo>
                  <a:cubicBezTo>
                    <a:pt x="563" y="262"/>
                    <a:pt x="560" y="270"/>
                    <a:pt x="559" y="271"/>
                  </a:cubicBezTo>
                  <a:cubicBezTo>
                    <a:pt x="561" y="276"/>
                    <a:pt x="558" y="304"/>
                    <a:pt x="563" y="296"/>
                  </a:cubicBezTo>
                  <a:cubicBezTo>
                    <a:pt x="562" y="288"/>
                    <a:pt x="567" y="278"/>
                    <a:pt x="565" y="272"/>
                  </a:cubicBezTo>
                  <a:close/>
                  <a:moveTo>
                    <a:pt x="486" y="350"/>
                  </a:moveTo>
                  <a:cubicBezTo>
                    <a:pt x="473" y="351"/>
                    <a:pt x="473" y="351"/>
                    <a:pt x="473" y="351"/>
                  </a:cubicBezTo>
                  <a:cubicBezTo>
                    <a:pt x="487" y="350"/>
                    <a:pt x="487" y="350"/>
                    <a:pt x="487" y="350"/>
                  </a:cubicBezTo>
                  <a:lnTo>
                    <a:pt x="486" y="350"/>
                  </a:lnTo>
                  <a:close/>
                  <a:moveTo>
                    <a:pt x="119" y="351"/>
                  </a:moveTo>
                  <a:cubicBezTo>
                    <a:pt x="123" y="349"/>
                    <a:pt x="141" y="352"/>
                    <a:pt x="140" y="353"/>
                  </a:cubicBezTo>
                  <a:cubicBezTo>
                    <a:pt x="138" y="352"/>
                    <a:pt x="128" y="352"/>
                    <a:pt x="119" y="351"/>
                  </a:cubicBezTo>
                  <a:close/>
                  <a:moveTo>
                    <a:pt x="19" y="301"/>
                  </a:moveTo>
                  <a:cubicBezTo>
                    <a:pt x="20" y="308"/>
                    <a:pt x="24" y="318"/>
                    <a:pt x="23" y="322"/>
                  </a:cubicBezTo>
                  <a:cubicBezTo>
                    <a:pt x="21" y="317"/>
                    <a:pt x="20" y="312"/>
                    <a:pt x="19" y="307"/>
                  </a:cubicBezTo>
                  <a:cubicBezTo>
                    <a:pt x="19" y="304"/>
                    <a:pt x="17" y="298"/>
                    <a:pt x="19" y="301"/>
                  </a:cubicBezTo>
                  <a:close/>
                  <a:moveTo>
                    <a:pt x="15" y="204"/>
                  </a:moveTo>
                  <a:cubicBezTo>
                    <a:pt x="12" y="199"/>
                    <a:pt x="12" y="199"/>
                    <a:pt x="12" y="199"/>
                  </a:cubicBezTo>
                  <a:cubicBezTo>
                    <a:pt x="13" y="204"/>
                    <a:pt x="13" y="204"/>
                    <a:pt x="13" y="204"/>
                  </a:cubicBezTo>
                  <a:lnTo>
                    <a:pt x="15" y="204"/>
                  </a:lnTo>
                  <a:close/>
                  <a:moveTo>
                    <a:pt x="17" y="221"/>
                  </a:moveTo>
                  <a:cubicBezTo>
                    <a:pt x="18" y="219"/>
                    <a:pt x="17" y="208"/>
                    <a:pt x="16" y="211"/>
                  </a:cubicBezTo>
                  <a:lnTo>
                    <a:pt x="17" y="221"/>
                  </a:lnTo>
                  <a:close/>
                  <a:moveTo>
                    <a:pt x="20" y="120"/>
                  </a:moveTo>
                  <a:cubicBezTo>
                    <a:pt x="22" y="126"/>
                    <a:pt x="22" y="126"/>
                    <a:pt x="22" y="126"/>
                  </a:cubicBezTo>
                  <a:cubicBezTo>
                    <a:pt x="22" y="119"/>
                    <a:pt x="22" y="119"/>
                    <a:pt x="22" y="119"/>
                  </a:cubicBezTo>
                  <a:lnTo>
                    <a:pt x="20" y="120"/>
                  </a:lnTo>
                  <a:close/>
                  <a:moveTo>
                    <a:pt x="18" y="126"/>
                  </a:moveTo>
                  <a:cubicBezTo>
                    <a:pt x="18" y="128"/>
                    <a:pt x="18" y="129"/>
                    <a:pt x="19" y="129"/>
                  </a:cubicBezTo>
                  <a:cubicBezTo>
                    <a:pt x="19" y="133"/>
                    <a:pt x="19" y="139"/>
                    <a:pt x="18" y="144"/>
                  </a:cubicBezTo>
                  <a:cubicBezTo>
                    <a:pt x="17" y="143"/>
                    <a:pt x="18" y="139"/>
                    <a:pt x="18" y="136"/>
                  </a:cubicBezTo>
                  <a:cubicBezTo>
                    <a:pt x="18" y="138"/>
                    <a:pt x="17" y="142"/>
                    <a:pt x="17" y="147"/>
                  </a:cubicBezTo>
                  <a:cubicBezTo>
                    <a:pt x="19" y="142"/>
                    <a:pt x="19" y="146"/>
                    <a:pt x="21" y="146"/>
                  </a:cubicBezTo>
                  <a:cubicBezTo>
                    <a:pt x="23" y="131"/>
                    <a:pt x="20" y="131"/>
                    <a:pt x="19" y="129"/>
                  </a:cubicBezTo>
                  <a:cubicBezTo>
                    <a:pt x="19" y="127"/>
                    <a:pt x="18" y="126"/>
                    <a:pt x="18" y="126"/>
                  </a:cubicBezTo>
                  <a:close/>
                  <a:moveTo>
                    <a:pt x="14" y="180"/>
                  </a:moveTo>
                  <a:cubicBezTo>
                    <a:pt x="15" y="178"/>
                    <a:pt x="15" y="177"/>
                    <a:pt x="15" y="177"/>
                  </a:cubicBezTo>
                  <a:cubicBezTo>
                    <a:pt x="16" y="167"/>
                    <a:pt x="17" y="157"/>
                    <a:pt x="19" y="168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8" y="173"/>
                    <a:pt x="18" y="173"/>
                    <a:pt x="18" y="172"/>
                  </a:cubicBezTo>
                  <a:cubicBezTo>
                    <a:pt x="16" y="179"/>
                    <a:pt x="18" y="183"/>
                    <a:pt x="18" y="188"/>
                  </a:cubicBezTo>
                  <a:cubicBezTo>
                    <a:pt x="17" y="185"/>
                    <a:pt x="17" y="175"/>
                    <a:pt x="15" y="177"/>
                  </a:cubicBezTo>
                  <a:cubicBezTo>
                    <a:pt x="14" y="184"/>
                    <a:pt x="14" y="184"/>
                    <a:pt x="14" y="184"/>
                  </a:cubicBezTo>
                  <a:cubicBezTo>
                    <a:pt x="15" y="186"/>
                    <a:pt x="15" y="187"/>
                    <a:pt x="14" y="189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8"/>
                    <a:pt x="14" y="186"/>
                    <a:pt x="14" y="184"/>
                  </a:cubicBezTo>
                  <a:cubicBezTo>
                    <a:pt x="14" y="183"/>
                    <a:pt x="14" y="181"/>
                    <a:pt x="14" y="180"/>
                  </a:cubicBezTo>
                  <a:close/>
                  <a:moveTo>
                    <a:pt x="17" y="118"/>
                  </a:moveTo>
                  <a:cubicBezTo>
                    <a:pt x="17" y="117"/>
                    <a:pt x="16" y="119"/>
                    <a:pt x="16" y="116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05"/>
                    <a:pt x="17" y="112"/>
                    <a:pt x="17" y="118"/>
                  </a:cubicBezTo>
                  <a:close/>
                  <a:moveTo>
                    <a:pt x="84" y="350"/>
                  </a:moveTo>
                  <a:cubicBezTo>
                    <a:pt x="86" y="350"/>
                    <a:pt x="100" y="351"/>
                    <a:pt x="101" y="350"/>
                  </a:cubicBezTo>
                  <a:cubicBezTo>
                    <a:pt x="105" y="352"/>
                    <a:pt x="105" y="352"/>
                    <a:pt x="105" y="352"/>
                  </a:cubicBezTo>
                  <a:cubicBezTo>
                    <a:pt x="97" y="351"/>
                    <a:pt x="89" y="352"/>
                    <a:pt x="93" y="353"/>
                  </a:cubicBezTo>
                  <a:cubicBezTo>
                    <a:pt x="87" y="351"/>
                    <a:pt x="81" y="351"/>
                    <a:pt x="84" y="350"/>
                  </a:cubicBezTo>
                  <a:close/>
                  <a:moveTo>
                    <a:pt x="464" y="351"/>
                  </a:moveTo>
                  <a:cubicBezTo>
                    <a:pt x="460" y="352"/>
                    <a:pt x="441" y="352"/>
                    <a:pt x="438" y="354"/>
                  </a:cubicBezTo>
                  <a:cubicBezTo>
                    <a:pt x="432" y="352"/>
                    <a:pt x="454" y="351"/>
                    <a:pt x="464" y="351"/>
                  </a:cubicBezTo>
                  <a:close/>
                  <a:moveTo>
                    <a:pt x="466" y="354"/>
                  </a:moveTo>
                  <a:cubicBezTo>
                    <a:pt x="471" y="353"/>
                    <a:pt x="471" y="353"/>
                    <a:pt x="471" y="353"/>
                  </a:cubicBezTo>
                  <a:cubicBezTo>
                    <a:pt x="477" y="353"/>
                    <a:pt x="476" y="351"/>
                    <a:pt x="486" y="351"/>
                  </a:cubicBezTo>
                  <a:cubicBezTo>
                    <a:pt x="484" y="352"/>
                    <a:pt x="480" y="351"/>
                    <a:pt x="477" y="352"/>
                  </a:cubicBezTo>
                  <a:cubicBezTo>
                    <a:pt x="478" y="353"/>
                    <a:pt x="476" y="353"/>
                    <a:pt x="471" y="353"/>
                  </a:cubicBezTo>
                  <a:cubicBezTo>
                    <a:pt x="470" y="354"/>
                    <a:pt x="468" y="354"/>
                    <a:pt x="466" y="354"/>
                  </a:cubicBezTo>
                  <a:close/>
                  <a:moveTo>
                    <a:pt x="251" y="361"/>
                  </a:moveTo>
                  <a:cubicBezTo>
                    <a:pt x="262" y="362"/>
                    <a:pt x="262" y="362"/>
                    <a:pt x="262" y="362"/>
                  </a:cubicBezTo>
                  <a:cubicBezTo>
                    <a:pt x="269" y="360"/>
                    <a:pt x="269" y="360"/>
                    <a:pt x="269" y="360"/>
                  </a:cubicBezTo>
                  <a:lnTo>
                    <a:pt x="251" y="361"/>
                  </a:lnTo>
                  <a:close/>
                  <a:moveTo>
                    <a:pt x="148" y="361"/>
                  </a:moveTo>
                  <a:cubicBezTo>
                    <a:pt x="157" y="361"/>
                    <a:pt x="157" y="361"/>
                    <a:pt x="157" y="361"/>
                  </a:cubicBezTo>
                  <a:cubicBezTo>
                    <a:pt x="154" y="361"/>
                    <a:pt x="154" y="361"/>
                    <a:pt x="154" y="361"/>
                  </a:cubicBezTo>
                  <a:cubicBezTo>
                    <a:pt x="154" y="360"/>
                    <a:pt x="153" y="359"/>
                    <a:pt x="155" y="359"/>
                  </a:cubicBezTo>
                  <a:cubicBezTo>
                    <a:pt x="157" y="359"/>
                    <a:pt x="158" y="359"/>
                    <a:pt x="159" y="359"/>
                  </a:cubicBezTo>
                  <a:cubicBezTo>
                    <a:pt x="157" y="359"/>
                    <a:pt x="156" y="359"/>
                    <a:pt x="155" y="359"/>
                  </a:cubicBezTo>
                  <a:cubicBezTo>
                    <a:pt x="148" y="359"/>
                    <a:pt x="140" y="358"/>
                    <a:pt x="139" y="360"/>
                  </a:cubicBezTo>
                  <a:cubicBezTo>
                    <a:pt x="142" y="359"/>
                    <a:pt x="154" y="360"/>
                    <a:pt x="153" y="361"/>
                  </a:cubicBezTo>
                  <a:lnTo>
                    <a:pt x="148" y="361"/>
                  </a:lnTo>
                  <a:close/>
                  <a:moveTo>
                    <a:pt x="5" y="254"/>
                  </a:moveTo>
                  <a:cubicBezTo>
                    <a:pt x="6" y="258"/>
                    <a:pt x="6" y="259"/>
                    <a:pt x="6" y="267"/>
                  </a:cubicBezTo>
                  <a:cubicBezTo>
                    <a:pt x="5" y="262"/>
                    <a:pt x="5" y="255"/>
                    <a:pt x="5" y="254"/>
                  </a:cubicBezTo>
                  <a:close/>
                  <a:moveTo>
                    <a:pt x="200" y="364"/>
                  </a:moveTo>
                  <a:cubicBezTo>
                    <a:pt x="201" y="363"/>
                    <a:pt x="213" y="364"/>
                    <a:pt x="209" y="363"/>
                  </a:cubicBezTo>
                  <a:cubicBezTo>
                    <a:pt x="204" y="362"/>
                    <a:pt x="204" y="362"/>
                    <a:pt x="204" y="362"/>
                  </a:cubicBezTo>
                  <a:cubicBezTo>
                    <a:pt x="211" y="363"/>
                    <a:pt x="208" y="360"/>
                    <a:pt x="219" y="361"/>
                  </a:cubicBezTo>
                  <a:cubicBezTo>
                    <a:pt x="213" y="361"/>
                    <a:pt x="213" y="361"/>
                    <a:pt x="213" y="361"/>
                  </a:cubicBezTo>
                  <a:cubicBezTo>
                    <a:pt x="221" y="362"/>
                    <a:pt x="202" y="363"/>
                    <a:pt x="215" y="364"/>
                  </a:cubicBezTo>
                  <a:cubicBezTo>
                    <a:pt x="220" y="364"/>
                    <a:pt x="206" y="365"/>
                    <a:pt x="200" y="364"/>
                  </a:cubicBezTo>
                  <a:close/>
                  <a:moveTo>
                    <a:pt x="2" y="237"/>
                  </a:moveTo>
                  <a:cubicBezTo>
                    <a:pt x="2" y="245"/>
                    <a:pt x="5" y="243"/>
                    <a:pt x="4" y="255"/>
                  </a:cubicBezTo>
                  <a:cubicBezTo>
                    <a:pt x="3" y="246"/>
                    <a:pt x="1" y="247"/>
                    <a:pt x="2" y="237"/>
                  </a:cubicBezTo>
                  <a:close/>
                  <a:moveTo>
                    <a:pt x="126" y="366"/>
                  </a:moveTo>
                  <a:cubicBezTo>
                    <a:pt x="127" y="366"/>
                    <a:pt x="127" y="366"/>
                    <a:pt x="127" y="366"/>
                  </a:cubicBezTo>
                  <a:cubicBezTo>
                    <a:pt x="137" y="366"/>
                    <a:pt x="137" y="366"/>
                    <a:pt x="137" y="366"/>
                  </a:cubicBezTo>
                  <a:cubicBezTo>
                    <a:pt x="136" y="366"/>
                    <a:pt x="136" y="366"/>
                    <a:pt x="136" y="366"/>
                  </a:cubicBezTo>
                  <a:lnTo>
                    <a:pt x="126" y="366"/>
                  </a:lnTo>
                  <a:close/>
                  <a:moveTo>
                    <a:pt x="18" y="239"/>
                  </a:moveTo>
                  <a:cubicBezTo>
                    <a:pt x="18" y="236"/>
                    <a:pt x="18" y="234"/>
                    <a:pt x="18" y="233"/>
                  </a:cubicBezTo>
                  <a:cubicBezTo>
                    <a:pt x="18" y="235"/>
                    <a:pt x="18" y="237"/>
                    <a:pt x="18" y="239"/>
                  </a:cubicBezTo>
                  <a:close/>
                  <a:moveTo>
                    <a:pt x="500" y="341"/>
                  </a:moveTo>
                  <a:cubicBezTo>
                    <a:pt x="501" y="342"/>
                    <a:pt x="502" y="342"/>
                    <a:pt x="503" y="342"/>
                  </a:cubicBezTo>
                  <a:cubicBezTo>
                    <a:pt x="503" y="342"/>
                    <a:pt x="502" y="341"/>
                    <a:pt x="500" y="341"/>
                  </a:cubicBezTo>
                  <a:close/>
                  <a:moveTo>
                    <a:pt x="524" y="338"/>
                  </a:moveTo>
                  <a:cubicBezTo>
                    <a:pt x="525" y="338"/>
                    <a:pt x="525" y="338"/>
                    <a:pt x="525" y="338"/>
                  </a:cubicBezTo>
                  <a:cubicBezTo>
                    <a:pt x="525" y="338"/>
                    <a:pt x="525" y="338"/>
                    <a:pt x="525" y="338"/>
                  </a:cubicBezTo>
                  <a:lnTo>
                    <a:pt x="524" y="338"/>
                  </a:lnTo>
                  <a:close/>
                  <a:moveTo>
                    <a:pt x="77" y="19"/>
                  </a:moveTo>
                  <a:cubicBezTo>
                    <a:pt x="72" y="21"/>
                    <a:pt x="82" y="19"/>
                    <a:pt x="86" y="19"/>
                  </a:cubicBezTo>
                  <a:cubicBezTo>
                    <a:pt x="82" y="19"/>
                    <a:pt x="80" y="18"/>
                    <a:pt x="77" y="19"/>
                  </a:cubicBezTo>
                  <a:close/>
                  <a:moveTo>
                    <a:pt x="110" y="15"/>
                  </a:moveTo>
                  <a:cubicBezTo>
                    <a:pt x="107" y="16"/>
                    <a:pt x="104" y="16"/>
                    <a:pt x="99" y="17"/>
                  </a:cubicBezTo>
                  <a:cubicBezTo>
                    <a:pt x="102" y="17"/>
                    <a:pt x="105" y="16"/>
                    <a:pt x="110" y="15"/>
                  </a:cubicBezTo>
                  <a:close/>
                  <a:moveTo>
                    <a:pt x="83" y="17"/>
                  </a:moveTo>
                  <a:cubicBezTo>
                    <a:pt x="89" y="17"/>
                    <a:pt x="95" y="17"/>
                    <a:pt x="99" y="17"/>
                  </a:cubicBezTo>
                  <a:cubicBezTo>
                    <a:pt x="95" y="17"/>
                    <a:pt x="92" y="16"/>
                    <a:pt x="83" y="17"/>
                  </a:cubicBezTo>
                  <a:close/>
                  <a:moveTo>
                    <a:pt x="197" y="13"/>
                  </a:moveTo>
                  <a:cubicBezTo>
                    <a:pt x="192" y="15"/>
                    <a:pt x="182" y="14"/>
                    <a:pt x="182" y="14"/>
                  </a:cubicBezTo>
                  <a:cubicBezTo>
                    <a:pt x="204" y="15"/>
                    <a:pt x="178" y="16"/>
                    <a:pt x="176" y="17"/>
                  </a:cubicBezTo>
                  <a:cubicBezTo>
                    <a:pt x="190" y="16"/>
                    <a:pt x="190" y="15"/>
                    <a:pt x="197" y="13"/>
                  </a:cubicBezTo>
                  <a:close/>
                  <a:moveTo>
                    <a:pt x="226" y="12"/>
                  </a:moveTo>
                  <a:cubicBezTo>
                    <a:pt x="223" y="12"/>
                    <a:pt x="221" y="12"/>
                    <a:pt x="220" y="12"/>
                  </a:cubicBezTo>
                  <a:cubicBezTo>
                    <a:pt x="222" y="12"/>
                    <a:pt x="224" y="12"/>
                    <a:pt x="226" y="12"/>
                  </a:cubicBezTo>
                  <a:close/>
                  <a:moveTo>
                    <a:pt x="234" y="13"/>
                  </a:moveTo>
                  <a:cubicBezTo>
                    <a:pt x="241" y="13"/>
                    <a:pt x="244" y="11"/>
                    <a:pt x="247" y="10"/>
                  </a:cubicBezTo>
                  <a:cubicBezTo>
                    <a:pt x="238" y="10"/>
                    <a:pt x="232" y="12"/>
                    <a:pt x="226" y="12"/>
                  </a:cubicBezTo>
                  <a:cubicBezTo>
                    <a:pt x="231" y="12"/>
                    <a:pt x="236" y="12"/>
                    <a:pt x="234" y="13"/>
                  </a:cubicBezTo>
                  <a:close/>
                  <a:moveTo>
                    <a:pt x="462" y="18"/>
                  </a:moveTo>
                  <a:cubicBezTo>
                    <a:pt x="461" y="18"/>
                    <a:pt x="457" y="18"/>
                    <a:pt x="457" y="18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74" y="18"/>
                    <a:pt x="465" y="18"/>
                    <a:pt x="462" y="18"/>
                  </a:cubicBezTo>
                  <a:close/>
                  <a:moveTo>
                    <a:pt x="508" y="16"/>
                  </a:moveTo>
                  <a:cubicBezTo>
                    <a:pt x="518" y="17"/>
                    <a:pt x="513" y="18"/>
                    <a:pt x="518" y="18"/>
                  </a:cubicBezTo>
                  <a:cubicBezTo>
                    <a:pt x="517" y="16"/>
                    <a:pt x="517" y="16"/>
                    <a:pt x="517" y="16"/>
                  </a:cubicBezTo>
                  <a:lnTo>
                    <a:pt x="508" y="16"/>
                  </a:lnTo>
                  <a:close/>
                  <a:moveTo>
                    <a:pt x="503" y="4"/>
                  </a:moveTo>
                  <a:cubicBezTo>
                    <a:pt x="500" y="4"/>
                    <a:pt x="500" y="4"/>
                    <a:pt x="500" y="4"/>
                  </a:cubicBezTo>
                  <a:cubicBezTo>
                    <a:pt x="504" y="4"/>
                    <a:pt x="504" y="4"/>
                    <a:pt x="504" y="4"/>
                  </a:cubicBezTo>
                  <a:lnTo>
                    <a:pt x="503" y="4"/>
                  </a:lnTo>
                  <a:close/>
                  <a:moveTo>
                    <a:pt x="554" y="24"/>
                  </a:moveTo>
                  <a:cubicBezTo>
                    <a:pt x="552" y="25"/>
                    <a:pt x="549" y="25"/>
                    <a:pt x="547" y="25"/>
                  </a:cubicBezTo>
                  <a:cubicBezTo>
                    <a:pt x="551" y="26"/>
                    <a:pt x="553" y="26"/>
                    <a:pt x="553" y="25"/>
                  </a:cubicBezTo>
                  <a:cubicBezTo>
                    <a:pt x="554" y="25"/>
                    <a:pt x="554" y="25"/>
                    <a:pt x="554" y="24"/>
                  </a:cubicBezTo>
                  <a:close/>
                  <a:moveTo>
                    <a:pt x="560" y="53"/>
                  </a:moveTo>
                  <a:cubicBezTo>
                    <a:pt x="559" y="48"/>
                    <a:pt x="559" y="48"/>
                    <a:pt x="559" y="48"/>
                  </a:cubicBezTo>
                  <a:cubicBezTo>
                    <a:pt x="560" y="53"/>
                    <a:pt x="561" y="59"/>
                    <a:pt x="561" y="65"/>
                  </a:cubicBezTo>
                  <a:cubicBezTo>
                    <a:pt x="561" y="61"/>
                    <a:pt x="561" y="57"/>
                    <a:pt x="560" y="53"/>
                  </a:cubicBezTo>
                  <a:close/>
                  <a:moveTo>
                    <a:pt x="563" y="98"/>
                  </a:moveTo>
                  <a:cubicBezTo>
                    <a:pt x="563" y="100"/>
                    <a:pt x="563" y="100"/>
                    <a:pt x="563" y="100"/>
                  </a:cubicBezTo>
                  <a:cubicBezTo>
                    <a:pt x="564" y="112"/>
                    <a:pt x="564" y="112"/>
                    <a:pt x="564" y="112"/>
                  </a:cubicBezTo>
                  <a:lnTo>
                    <a:pt x="563" y="98"/>
                  </a:lnTo>
                  <a:close/>
                  <a:moveTo>
                    <a:pt x="303" y="352"/>
                  </a:moveTo>
                  <a:cubicBezTo>
                    <a:pt x="301" y="354"/>
                    <a:pt x="321" y="353"/>
                    <a:pt x="327" y="354"/>
                  </a:cubicBezTo>
                  <a:cubicBezTo>
                    <a:pt x="323" y="351"/>
                    <a:pt x="311" y="355"/>
                    <a:pt x="303" y="352"/>
                  </a:cubicBezTo>
                  <a:close/>
                  <a:moveTo>
                    <a:pt x="17" y="257"/>
                  </a:moveTo>
                  <a:cubicBezTo>
                    <a:pt x="18" y="263"/>
                    <a:pt x="19" y="269"/>
                    <a:pt x="19" y="275"/>
                  </a:cubicBezTo>
                  <a:cubicBezTo>
                    <a:pt x="19" y="261"/>
                    <a:pt x="19" y="271"/>
                    <a:pt x="17" y="2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776" y="5465638"/>
            <a:ext cx="9217024" cy="1224136"/>
            <a:chOff x="215776" y="5465638"/>
            <a:chExt cx="9217024" cy="1224136"/>
          </a:xfrm>
        </p:grpSpPr>
        <p:sp>
          <p:nvSpPr>
            <p:cNvPr id="27" name="Text Placeholder 2"/>
            <p:cNvSpPr txBox="1">
              <a:spLocks/>
            </p:cNvSpPr>
            <p:nvPr/>
          </p:nvSpPr>
          <p:spPr bwMode="auto">
            <a:xfrm>
              <a:off x="215776" y="5724053"/>
              <a:ext cx="5400600" cy="58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lvl="1"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defRPr/>
              </a:pPr>
              <a:r>
                <a:rPr lang="en-US" sz="4200" b="1" dirty="0" smtClean="0">
                  <a:latin typeface="Calibri" charset="0"/>
                </a:rPr>
                <a:t>Activity Shaping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28344" y="5465638"/>
              <a:ext cx="4104456" cy="1224136"/>
              <a:chOff x="5328344" y="5465638"/>
              <a:chExt cx="4104456" cy="12241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400352" y="5622428"/>
                <a:ext cx="403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Beyond Influence Max</a:t>
                </a:r>
              </a:p>
              <a:p>
                <a:pPr algn="ctr"/>
                <a:r>
                  <a:rPr lang="en-US" sz="2400" b="1" dirty="0" smtClean="0">
                    <a:solidFill>
                      <a:srgbClr val="595959"/>
                    </a:solidFill>
                    <a:latin typeface="Calibri"/>
                  </a:rPr>
                  <a:t>Convex Opt. Framework</a:t>
                </a:r>
                <a:endParaRPr lang="en-US" sz="2400" dirty="0" smtClean="0">
                  <a:solidFill>
                    <a:srgbClr val="595959"/>
                  </a:solidFill>
                  <a:latin typeface="Calibri"/>
                </a:endParaRPr>
              </a:p>
            </p:txBody>
          </p:sp>
          <p:sp>
            <p:nvSpPr>
              <p:cNvPr id="43" name="Freeform 506"/>
              <p:cNvSpPr>
                <a:spLocks noEditPoints="1"/>
              </p:cNvSpPr>
              <p:nvPr/>
            </p:nvSpPr>
            <p:spPr bwMode="auto">
              <a:xfrm>
                <a:off x="5328344" y="5465638"/>
                <a:ext cx="4032448" cy="1224136"/>
              </a:xfrm>
              <a:custGeom>
                <a:avLst/>
                <a:gdLst>
                  <a:gd name="T0" fmla="*/ 56 w 581"/>
                  <a:gd name="T1" fmla="*/ 16 h 372"/>
                  <a:gd name="T2" fmla="*/ 561 w 581"/>
                  <a:gd name="T3" fmla="*/ 179 h 372"/>
                  <a:gd name="T4" fmla="*/ 564 w 581"/>
                  <a:gd name="T5" fmla="*/ 156 h 372"/>
                  <a:gd name="T6" fmla="*/ 576 w 581"/>
                  <a:gd name="T7" fmla="*/ 203 h 372"/>
                  <a:gd name="T8" fmla="*/ 29 w 581"/>
                  <a:gd name="T9" fmla="*/ 35 h 372"/>
                  <a:gd name="T10" fmla="*/ 253 w 581"/>
                  <a:gd name="T11" fmla="*/ 367 h 372"/>
                  <a:gd name="T12" fmla="*/ 452 w 581"/>
                  <a:gd name="T13" fmla="*/ 365 h 372"/>
                  <a:gd name="T14" fmla="*/ 559 w 581"/>
                  <a:gd name="T15" fmla="*/ 350 h 372"/>
                  <a:gd name="T16" fmla="*/ 574 w 581"/>
                  <a:gd name="T17" fmla="*/ 217 h 372"/>
                  <a:gd name="T18" fmla="*/ 571 w 581"/>
                  <a:gd name="T19" fmla="*/ 31 h 372"/>
                  <a:gd name="T20" fmla="*/ 542 w 581"/>
                  <a:gd name="T21" fmla="*/ 7 h 372"/>
                  <a:gd name="T22" fmla="*/ 264 w 581"/>
                  <a:gd name="T23" fmla="*/ 8 h 372"/>
                  <a:gd name="T24" fmla="*/ 82 w 581"/>
                  <a:gd name="T25" fmla="*/ 12 h 372"/>
                  <a:gd name="T26" fmla="*/ 66 w 581"/>
                  <a:gd name="T27" fmla="*/ 16 h 372"/>
                  <a:gd name="T28" fmla="*/ 80 w 581"/>
                  <a:gd name="T29" fmla="*/ 15 h 372"/>
                  <a:gd name="T30" fmla="*/ 149 w 581"/>
                  <a:gd name="T31" fmla="*/ 13 h 372"/>
                  <a:gd name="T32" fmla="*/ 366 w 581"/>
                  <a:gd name="T33" fmla="*/ 15 h 372"/>
                  <a:gd name="T34" fmla="*/ 452 w 581"/>
                  <a:gd name="T35" fmla="*/ 17 h 372"/>
                  <a:gd name="T36" fmla="*/ 562 w 581"/>
                  <a:gd name="T37" fmla="*/ 47 h 372"/>
                  <a:gd name="T38" fmla="*/ 565 w 581"/>
                  <a:gd name="T39" fmla="*/ 111 h 372"/>
                  <a:gd name="T40" fmla="*/ 560 w 581"/>
                  <a:gd name="T41" fmla="*/ 209 h 372"/>
                  <a:gd name="T42" fmla="*/ 553 w 581"/>
                  <a:gd name="T43" fmla="*/ 290 h 372"/>
                  <a:gd name="T44" fmla="*/ 542 w 581"/>
                  <a:gd name="T45" fmla="*/ 338 h 372"/>
                  <a:gd name="T46" fmla="*/ 557 w 581"/>
                  <a:gd name="T47" fmla="*/ 336 h 372"/>
                  <a:gd name="T48" fmla="*/ 555 w 581"/>
                  <a:gd name="T49" fmla="*/ 336 h 372"/>
                  <a:gd name="T50" fmla="*/ 558 w 581"/>
                  <a:gd name="T51" fmla="*/ 336 h 372"/>
                  <a:gd name="T52" fmla="*/ 552 w 581"/>
                  <a:gd name="T53" fmla="*/ 333 h 372"/>
                  <a:gd name="T54" fmla="*/ 554 w 581"/>
                  <a:gd name="T55" fmla="*/ 333 h 372"/>
                  <a:gd name="T56" fmla="*/ 459 w 581"/>
                  <a:gd name="T57" fmla="*/ 344 h 372"/>
                  <a:gd name="T58" fmla="*/ 270 w 581"/>
                  <a:gd name="T59" fmla="*/ 354 h 372"/>
                  <a:gd name="T60" fmla="*/ 149 w 581"/>
                  <a:gd name="T61" fmla="*/ 350 h 372"/>
                  <a:gd name="T62" fmla="*/ 32 w 581"/>
                  <a:gd name="T63" fmla="*/ 335 h 372"/>
                  <a:gd name="T64" fmla="*/ 14 w 581"/>
                  <a:gd name="T65" fmla="*/ 222 h 372"/>
                  <a:gd name="T66" fmla="*/ 30 w 581"/>
                  <a:gd name="T67" fmla="*/ 94 h 372"/>
                  <a:gd name="T68" fmla="*/ 30 w 581"/>
                  <a:gd name="T69" fmla="*/ 36 h 372"/>
                  <a:gd name="T70" fmla="*/ 10 w 581"/>
                  <a:gd name="T71" fmla="*/ 136 h 372"/>
                  <a:gd name="T72" fmla="*/ 1 w 581"/>
                  <a:gd name="T73" fmla="*/ 273 h 372"/>
                  <a:gd name="T74" fmla="*/ 30 w 581"/>
                  <a:gd name="T75" fmla="*/ 354 h 372"/>
                  <a:gd name="T76" fmla="*/ 333 w 581"/>
                  <a:gd name="T77" fmla="*/ 3 h 372"/>
                  <a:gd name="T78" fmla="*/ 220 w 581"/>
                  <a:gd name="T79" fmla="*/ 366 h 372"/>
                  <a:gd name="T80" fmla="*/ 572 w 581"/>
                  <a:gd name="T81" fmla="*/ 248 h 372"/>
                  <a:gd name="T82" fmla="*/ 338 w 581"/>
                  <a:gd name="T83" fmla="*/ 362 h 372"/>
                  <a:gd name="T84" fmla="*/ 577 w 581"/>
                  <a:gd name="T85" fmla="*/ 130 h 372"/>
                  <a:gd name="T86" fmla="*/ 555 w 581"/>
                  <a:gd name="T87" fmla="*/ 11 h 372"/>
                  <a:gd name="T88" fmla="*/ 569 w 581"/>
                  <a:gd name="T89" fmla="*/ 29 h 372"/>
                  <a:gd name="T90" fmla="*/ 318 w 581"/>
                  <a:gd name="T91" fmla="*/ 9 h 372"/>
                  <a:gd name="T92" fmla="*/ 438 w 581"/>
                  <a:gd name="T93" fmla="*/ 7 h 372"/>
                  <a:gd name="T94" fmla="*/ 566 w 581"/>
                  <a:gd name="T95" fmla="*/ 49 h 372"/>
                  <a:gd name="T96" fmla="*/ 564 w 581"/>
                  <a:gd name="T97" fmla="*/ 283 h 372"/>
                  <a:gd name="T98" fmla="*/ 140 w 581"/>
                  <a:gd name="T99" fmla="*/ 353 h 372"/>
                  <a:gd name="T100" fmla="*/ 16 w 581"/>
                  <a:gd name="T101" fmla="*/ 211 h 372"/>
                  <a:gd name="T102" fmla="*/ 21 w 581"/>
                  <a:gd name="T103" fmla="*/ 146 h 372"/>
                  <a:gd name="T104" fmla="*/ 14 w 581"/>
                  <a:gd name="T105" fmla="*/ 189 h 372"/>
                  <a:gd name="T106" fmla="*/ 93 w 581"/>
                  <a:gd name="T107" fmla="*/ 353 h 372"/>
                  <a:gd name="T108" fmla="*/ 251 w 581"/>
                  <a:gd name="T109" fmla="*/ 361 h 372"/>
                  <a:gd name="T110" fmla="*/ 153 w 581"/>
                  <a:gd name="T111" fmla="*/ 361 h 372"/>
                  <a:gd name="T112" fmla="*/ 200 w 581"/>
                  <a:gd name="T113" fmla="*/ 364 h 372"/>
                  <a:gd name="T114" fmla="*/ 18 w 581"/>
                  <a:gd name="T115" fmla="*/ 239 h 372"/>
                  <a:gd name="T116" fmla="*/ 110 w 581"/>
                  <a:gd name="T117" fmla="*/ 15 h 372"/>
                  <a:gd name="T118" fmla="*/ 220 w 581"/>
                  <a:gd name="T119" fmla="*/ 12 h 372"/>
                  <a:gd name="T120" fmla="*/ 518 w 581"/>
                  <a:gd name="T121" fmla="*/ 18 h 372"/>
                  <a:gd name="T122" fmla="*/ 560 w 581"/>
                  <a:gd name="T123" fmla="*/ 53 h 372"/>
                  <a:gd name="T124" fmla="*/ 17 w 581"/>
                  <a:gd name="T125" fmla="*/ 25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" h="372">
                    <a:moveTo>
                      <a:pt x="56" y="17"/>
                    </a:move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7"/>
                      <a:pt x="56" y="17"/>
                      <a:pt x="56" y="17"/>
                    </a:cubicBezTo>
                    <a:close/>
                    <a:moveTo>
                      <a:pt x="53" y="18"/>
                    </a:moveTo>
                    <a:cubicBezTo>
                      <a:pt x="54" y="18"/>
                      <a:pt x="55" y="18"/>
                      <a:pt x="56" y="17"/>
                    </a:cubicBezTo>
                    <a:cubicBezTo>
                      <a:pt x="55" y="17"/>
                      <a:pt x="53" y="15"/>
                      <a:pt x="53" y="18"/>
                    </a:cubicBezTo>
                    <a:close/>
                    <a:moveTo>
                      <a:pt x="56" y="12"/>
                    </a:move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4"/>
                      <a:pt x="56" y="13"/>
                      <a:pt x="56" y="12"/>
                    </a:cubicBezTo>
                    <a:close/>
                    <a:moveTo>
                      <a:pt x="56" y="15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7" y="15"/>
                      <a:pt x="57" y="15"/>
                      <a:pt x="57" y="15"/>
                    </a:cubicBezTo>
                    <a:lnTo>
                      <a:pt x="56" y="15"/>
                    </a:lnTo>
                    <a:close/>
                    <a:moveTo>
                      <a:pt x="560" y="208"/>
                    </a:moveTo>
                    <a:cubicBezTo>
                      <a:pt x="559" y="207"/>
                      <a:pt x="559" y="206"/>
                      <a:pt x="558" y="207"/>
                    </a:cubicBezTo>
                    <a:lnTo>
                      <a:pt x="560" y="208"/>
                    </a:lnTo>
                    <a:close/>
                    <a:moveTo>
                      <a:pt x="562" y="241"/>
                    </a:moveTo>
                    <a:cubicBezTo>
                      <a:pt x="562" y="244"/>
                      <a:pt x="562" y="246"/>
                      <a:pt x="562" y="248"/>
                    </a:cubicBezTo>
                    <a:cubicBezTo>
                      <a:pt x="562" y="246"/>
                      <a:pt x="562" y="244"/>
                      <a:pt x="562" y="241"/>
                    </a:cubicBezTo>
                    <a:close/>
                    <a:moveTo>
                      <a:pt x="561" y="179"/>
                    </a:move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1" y="183"/>
                      <a:pt x="561" y="181"/>
                      <a:pt x="561" y="179"/>
                    </a:cubicBezTo>
                    <a:close/>
                    <a:moveTo>
                      <a:pt x="358" y="13"/>
                    </a:moveTo>
                    <a:cubicBezTo>
                      <a:pt x="344" y="15"/>
                      <a:pt x="344" y="15"/>
                      <a:pt x="344" y="15"/>
                    </a:cubicBezTo>
                    <a:cubicBezTo>
                      <a:pt x="354" y="16"/>
                      <a:pt x="355" y="14"/>
                      <a:pt x="358" y="13"/>
                    </a:cubicBezTo>
                    <a:close/>
                    <a:moveTo>
                      <a:pt x="507" y="359"/>
                    </a:move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4" y="358"/>
                      <a:pt x="503" y="359"/>
                      <a:pt x="507" y="359"/>
                    </a:cubicBezTo>
                    <a:close/>
                    <a:moveTo>
                      <a:pt x="574" y="250"/>
                    </a:moveTo>
                    <a:cubicBezTo>
                      <a:pt x="574" y="250"/>
                      <a:pt x="574" y="250"/>
                      <a:pt x="573" y="251"/>
                    </a:cubicBezTo>
                    <a:cubicBezTo>
                      <a:pt x="573" y="252"/>
                      <a:pt x="573" y="252"/>
                      <a:pt x="573" y="252"/>
                    </a:cubicBezTo>
                    <a:lnTo>
                      <a:pt x="574" y="250"/>
                    </a:lnTo>
                    <a:close/>
                    <a:moveTo>
                      <a:pt x="564" y="156"/>
                    </a:moveTo>
                    <a:cubicBezTo>
                      <a:pt x="564" y="156"/>
                      <a:pt x="564" y="156"/>
                      <a:pt x="564" y="156"/>
                    </a:cubicBezTo>
                    <a:cubicBezTo>
                      <a:pt x="564" y="151"/>
                      <a:pt x="564" y="151"/>
                      <a:pt x="564" y="151"/>
                    </a:cubicBezTo>
                    <a:cubicBezTo>
                      <a:pt x="563" y="153"/>
                      <a:pt x="563" y="155"/>
                      <a:pt x="564" y="156"/>
                    </a:cubicBezTo>
                    <a:close/>
                    <a:moveTo>
                      <a:pt x="461" y="363"/>
                    </a:moveTo>
                    <a:cubicBezTo>
                      <a:pt x="459" y="364"/>
                      <a:pt x="457" y="364"/>
                      <a:pt x="455" y="365"/>
                    </a:cubicBezTo>
                    <a:cubicBezTo>
                      <a:pt x="460" y="365"/>
                      <a:pt x="462" y="364"/>
                      <a:pt x="461" y="363"/>
                    </a:cubicBezTo>
                    <a:close/>
                    <a:moveTo>
                      <a:pt x="562" y="249"/>
                    </a:moveTo>
                    <a:cubicBezTo>
                      <a:pt x="562" y="249"/>
                      <a:pt x="562" y="249"/>
                      <a:pt x="562" y="249"/>
                    </a:cubicBezTo>
                    <a:cubicBezTo>
                      <a:pt x="562" y="248"/>
                      <a:pt x="562" y="248"/>
                      <a:pt x="562" y="248"/>
                    </a:cubicBezTo>
                    <a:lnTo>
                      <a:pt x="562" y="249"/>
                    </a:lnTo>
                    <a:close/>
                    <a:moveTo>
                      <a:pt x="576" y="203"/>
                    </a:moveTo>
                    <a:cubicBezTo>
                      <a:pt x="576" y="210"/>
                      <a:pt x="576" y="210"/>
                      <a:pt x="576" y="210"/>
                    </a:cubicBezTo>
                    <a:cubicBezTo>
                      <a:pt x="576" y="207"/>
                      <a:pt x="576" y="204"/>
                      <a:pt x="576" y="203"/>
                    </a:cubicBezTo>
                    <a:close/>
                    <a:moveTo>
                      <a:pt x="358" y="13"/>
                    </a:moveTo>
                    <a:cubicBezTo>
                      <a:pt x="362" y="13"/>
                      <a:pt x="362" y="13"/>
                      <a:pt x="362" y="13"/>
                    </a:cubicBezTo>
                    <a:cubicBezTo>
                      <a:pt x="360" y="13"/>
                      <a:pt x="359" y="13"/>
                      <a:pt x="358" y="13"/>
                    </a:cubicBezTo>
                    <a:close/>
                    <a:moveTo>
                      <a:pt x="70" y="18"/>
                    </a:moveTo>
                    <a:cubicBezTo>
                      <a:pt x="74" y="18"/>
                      <a:pt x="75" y="17"/>
                      <a:pt x="76" y="17"/>
                    </a:cubicBezTo>
                    <a:cubicBezTo>
                      <a:pt x="74" y="17"/>
                      <a:pt x="71" y="17"/>
                      <a:pt x="70" y="18"/>
                    </a:cubicBezTo>
                    <a:close/>
                    <a:moveTo>
                      <a:pt x="29" y="35"/>
                    </a:move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29" y="35"/>
                      <a:pt x="29" y="35"/>
                    </a:cubicBezTo>
                    <a:close/>
                    <a:moveTo>
                      <a:pt x="19" y="209"/>
                    </a:moveTo>
                    <a:cubicBezTo>
                      <a:pt x="19" y="210"/>
                      <a:pt x="19" y="211"/>
                      <a:pt x="19" y="211"/>
                    </a:cubicBezTo>
                    <a:cubicBezTo>
                      <a:pt x="20" y="210"/>
                      <a:pt x="19" y="209"/>
                      <a:pt x="19" y="209"/>
                    </a:cubicBezTo>
                    <a:close/>
                    <a:moveTo>
                      <a:pt x="44" y="359"/>
                    </a:moveTo>
                    <a:cubicBezTo>
                      <a:pt x="54" y="361"/>
                      <a:pt x="65" y="361"/>
                      <a:pt x="75" y="362"/>
                    </a:cubicBezTo>
                    <a:cubicBezTo>
                      <a:pt x="76" y="363"/>
                      <a:pt x="89" y="364"/>
                      <a:pt x="79" y="364"/>
                    </a:cubicBezTo>
                    <a:cubicBezTo>
                      <a:pt x="92" y="364"/>
                      <a:pt x="92" y="364"/>
                      <a:pt x="92" y="364"/>
                    </a:cubicBezTo>
                    <a:cubicBezTo>
                      <a:pt x="91" y="365"/>
                      <a:pt x="91" y="365"/>
                      <a:pt x="91" y="365"/>
                    </a:cubicBezTo>
                    <a:cubicBezTo>
                      <a:pt x="138" y="371"/>
                      <a:pt x="179" y="364"/>
                      <a:pt x="226" y="369"/>
                    </a:cubicBezTo>
                    <a:cubicBezTo>
                      <a:pt x="225" y="370"/>
                      <a:pt x="225" y="370"/>
                      <a:pt x="225" y="370"/>
                    </a:cubicBezTo>
                    <a:cubicBezTo>
                      <a:pt x="253" y="367"/>
                      <a:pt x="253" y="367"/>
                      <a:pt x="253" y="367"/>
                    </a:cubicBezTo>
                    <a:cubicBezTo>
                      <a:pt x="258" y="368"/>
                      <a:pt x="259" y="370"/>
                      <a:pt x="267" y="370"/>
                    </a:cubicBezTo>
                    <a:cubicBezTo>
                      <a:pt x="263" y="368"/>
                      <a:pt x="283" y="370"/>
                      <a:pt x="288" y="368"/>
                    </a:cubicBezTo>
                    <a:cubicBezTo>
                      <a:pt x="295" y="369"/>
                      <a:pt x="288" y="370"/>
                      <a:pt x="286" y="370"/>
                    </a:cubicBezTo>
                    <a:cubicBezTo>
                      <a:pt x="313" y="372"/>
                      <a:pt x="334" y="369"/>
                      <a:pt x="363" y="369"/>
                    </a:cubicBezTo>
                    <a:cubicBezTo>
                      <a:pt x="334" y="367"/>
                      <a:pt x="334" y="368"/>
                      <a:pt x="314" y="367"/>
                    </a:cubicBezTo>
                    <a:cubicBezTo>
                      <a:pt x="337" y="365"/>
                      <a:pt x="341" y="367"/>
                      <a:pt x="366" y="366"/>
                    </a:cubicBezTo>
                    <a:cubicBezTo>
                      <a:pt x="355" y="367"/>
                      <a:pt x="355" y="367"/>
                      <a:pt x="355" y="367"/>
                    </a:cubicBezTo>
                    <a:cubicBezTo>
                      <a:pt x="368" y="370"/>
                      <a:pt x="393" y="365"/>
                      <a:pt x="397" y="368"/>
                    </a:cubicBezTo>
                    <a:cubicBezTo>
                      <a:pt x="412" y="367"/>
                      <a:pt x="425" y="363"/>
                      <a:pt x="443" y="363"/>
                    </a:cubicBezTo>
                    <a:cubicBezTo>
                      <a:pt x="435" y="366"/>
                      <a:pt x="435" y="366"/>
                      <a:pt x="435" y="366"/>
                    </a:cubicBezTo>
                    <a:cubicBezTo>
                      <a:pt x="452" y="365"/>
                      <a:pt x="452" y="365"/>
                      <a:pt x="452" y="365"/>
                    </a:cubicBezTo>
                    <a:cubicBezTo>
                      <a:pt x="452" y="363"/>
                      <a:pt x="452" y="363"/>
                      <a:pt x="452" y="363"/>
                    </a:cubicBezTo>
                    <a:cubicBezTo>
                      <a:pt x="457" y="363"/>
                      <a:pt x="460" y="363"/>
                      <a:pt x="461" y="363"/>
                    </a:cubicBezTo>
                    <a:cubicBezTo>
                      <a:pt x="472" y="360"/>
                      <a:pt x="488" y="360"/>
                      <a:pt x="504" y="357"/>
                    </a:cubicBezTo>
                    <a:cubicBezTo>
                      <a:pt x="505" y="358"/>
                      <a:pt x="505" y="358"/>
                      <a:pt x="505" y="358"/>
                    </a:cubicBezTo>
                    <a:cubicBezTo>
                      <a:pt x="507" y="358"/>
                      <a:pt x="508" y="357"/>
                      <a:pt x="509" y="357"/>
                    </a:cubicBezTo>
                    <a:cubicBezTo>
                      <a:pt x="512" y="358"/>
                      <a:pt x="524" y="356"/>
                      <a:pt x="525" y="358"/>
                    </a:cubicBezTo>
                    <a:cubicBezTo>
                      <a:pt x="520" y="359"/>
                      <a:pt x="509" y="361"/>
                      <a:pt x="509" y="360"/>
                    </a:cubicBezTo>
                    <a:cubicBezTo>
                      <a:pt x="497" y="363"/>
                      <a:pt x="525" y="359"/>
                      <a:pt x="534" y="358"/>
                    </a:cubicBezTo>
                    <a:cubicBezTo>
                      <a:pt x="524" y="358"/>
                      <a:pt x="536" y="357"/>
                      <a:pt x="541" y="355"/>
                    </a:cubicBezTo>
                    <a:cubicBezTo>
                      <a:pt x="542" y="355"/>
                      <a:pt x="541" y="356"/>
                      <a:pt x="540" y="356"/>
                    </a:cubicBezTo>
                    <a:cubicBezTo>
                      <a:pt x="548" y="355"/>
                      <a:pt x="553" y="353"/>
                      <a:pt x="559" y="350"/>
                    </a:cubicBezTo>
                    <a:cubicBezTo>
                      <a:pt x="561" y="349"/>
                      <a:pt x="562" y="349"/>
                      <a:pt x="564" y="347"/>
                    </a:cubicBezTo>
                    <a:cubicBezTo>
                      <a:pt x="565" y="346"/>
                      <a:pt x="567" y="345"/>
                      <a:pt x="568" y="342"/>
                    </a:cubicBezTo>
                    <a:cubicBezTo>
                      <a:pt x="569" y="341"/>
                      <a:pt x="570" y="339"/>
                      <a:pt x="570" y="337"/>
                    </a:cubicBezTo>
                    <a:cubicBezTo>
                      <a:pt x="570" y="336"/>
                      <a:pt x="570" y="336"/>
                      <a:pt x="570" y="336"/>
                    </a:cubicBezTo>
                    <a:cubicBezTo>
                      <a:pt x="570" y="334"/>
                      <a:pt x="571" y="332"/>
                      <a:pt x="572" y="329"/>
                    </a:cubicBezTo>
                    <a:cubicBezTo>
                      <a:pt x="570" y="326"/>
                      <a:pt x="570" y="326"/>
                      <a:pt x="570" y="326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9" y="313"/>
                      <a:pt x="573" y="297"/>
                      <a:pt x="570" y="294"/>
                    </a:cubicBezTo>
                    <a:cubicBezTo>
                      <a:pt x="571" y="280"/>
                      <a:pt x="572" y="296"/>
                      <a:pt x="572" y="291"/>
                    </a:cubicBezTo>
                    <a:cubicBezTo>
                      <a:pt x="573" y="278"/>
                      <a:pt x="571" y="255"/>
                      <a:pt x="573" y="251"/>
                    </a:cubicBezTo>
                    <a:cubicBezTo>
                      <a:pt x="573" y="239"/>
                      <a:pt x="574" y="227"/>
                      <a:pt x="574" y="217"/>
                    </a:cubicBezTo>
                    <a:cubicBezTo>
                      <a:pt x="576" y="217"/>
                      <a:pt x="576" y="217"/>
                      <a:pt x="576" y="217"/>
                    </a:cubicBezTo>
                    <a:cubicBezTo>
                      <a:pt x="576" y="212"/>
                      <a:pt x="575" y="206"/>
                      <a:pt x="576" y="201"/>
                    </a:cubicBezTo>
                    <a:cubicBezTo>
                      <a:pt x="576" y="201"/>
                      <a:pt x="576" y="202"/>
                      <a:pt x="576" y="203"/>
                    </a:cubicBezTo>
                    <a:cubicBezTo>
                      <a:pt x="576" y="184"/>
                      <a:pt x="577" y="169"/>
                      <a:pt x="577" y="153"/>
                    </a:cubicBezTo>
                    <a:cubicBezTo>
                      <a:pt x="578" y="154"/>
                      <a:pt x="579" y="154"/>
                      <a:pt x="579" y="163"/>
                    </a:cubicBezTo>
                    <a:cubicBezTo>
                      <a:pt x="581" y="148"/>
                      <a:pt x="578" y="124"/>
                      <a:pt x="579" y="101"/>
                    </a:cubicBezTo>
                    <a:cubicBezTo>
                      <a:pt x="579" y="103"/>
                      <a:pt x="579" y="103"/>
                      <a:pt x="579" y="103"/>
                    </a:cubicBezTo>
                    <a:cubicBezTo>
                      <a:pt x="578" y="90"/>
                      <a:pt x="578" y="90"/>
                      <a:pt x="578" y="90"/>
                    </a:cubicBezTo>
                    <a:cubicBezTo>
                      <a:pt x="578" y="93"/>
                      <a:pt x="579" y="91"/>
                      <a:pt x="580" y="91"/>
                    </a:cubicBezTo>
                    <a:cubicBezTo>
                      <a:pt x="580" y="80"/>
                      <a:pt x="579" y="68"/>
                      <a:pt x="578" y="57"/>
                    </a:cubicBezTo>
                    <a:cubicBezTo>
                      <a:pt x="577" y="46"/>
                      <a:pt x="575" y="36"/>
                      <a:pt x="571" y="31"/>
                    </a:cubicBezTo>
                    <a:cubicBezTo>
                      <a:pt x="573" y="34"/>
                      <a:pt x="572" y="31"/>
                      <a:pt x="573" y="29"/>
                    </a:cubicBezTo>
                    <a:cubicBezTo>
                      <a:pt x="573" y="27"/>
                      <a:pt x="573" y="26"/>
                      <a:pt x="575" y="33"/>
                    </a:cubicBezTo>
                    <a:cubicBezTo>
                      <a:pt x="574" y="30"/>
                      <a:pt x="573" y="27"/>
                      <a:pt x="572" y="24"/>
                    </a:cubicBezTo>
                    <a:cubicBezTo>
                      <a:pt x="571" y="22"/>
                      <a:pt x="570" y="20"/>
                      <a:pt x="569" y="19"/>
                    </a:cubicBezTo>
                    <a:cubicBezTo>
                      <a:pt x="569" y="18"/>
                      <a:pt x="568" y="17"/>
                      <a:pt x="567" y="16"/>
                    </a:cubicBezTo>
                    <a:cubicBezTo>
                      <a:pt x="566" y="15"/>
                      <a:pt x="566" y="15"/>
                      <a:pt x="565" y="14"/>
                    </a:cubicBezTo>
                    <a:cubicBezTo>
                      <a:pt x="565" y="14"/>
                      <a:pt x="565" y="14"/>
                      <a:pt x="564" y="13"/>
                    </a:cubicBezTo>
                    <a:cubicBezTo>
                      <a:pt x="563" y="13"/>
                      <a:pt x="563" y="13"/>
                      <a:pt x="563" y="13"/>
                    </a:cubicBezTo>
                    <a:cubicBezTo>
                      <a:pt x="561" y="11"/>
                      <a:pt x="559" y="11"/>
                      <a:pt x="557" y="10"/>
                    </a:cubicBezTo>
                    <a:cubicBezTo>
                      <a:pt x="555" y="10"/>
                      <a:pt x="554" y="9"/>
                      <a:pt x="552" y="9"/>
                    </a:cubicBezTo>
                    <a:cubicBezTo>
                      <a:pt x="548" y="8"/>
                      <a:pt x="545" y="8"/>
                      <a:pt x="542" y="7"/>
                    </a:cubicBezTo>
                    <a:cubicBezTo>
                      <a:pt x="529" y="6"/>
                      <a:pt x="516" y="5"/>
                      <a:pt x="504" y="4"/>
                    </a:cubicBezTo>
                    <a:cubicBezTo>
                      <a:pt x="504" y="5"/>
                      <a:pt x="504" y="5"/>
                      <a:pt x="504" y="5"/>
                    </a:cubicBezTo>
                    <a:cubicBezTo>
                      <a:pt x="494" y="5"/>
                      <a:pt x="494" y="5"/>
                      <a:pt x="494" y="5"/>
                    </a:cubicBezTo>
                    <a:cubicBezTo>
                      <a:pt x="493" y="5"/>
                      <a:pt x="493" y="5"/>
                      <a:pt x="493" y="5"/>
                    </a:cubicBezTo>
                    <a:cubicBezTo>
                      <a:pt x="500" y="4"/>
                      <a:pt x="500" y="4"/>
                      <a:pt x="500" y="4"/>
                    </a:cubicBezTo>
                    <a:cubicBezTo>
                      <a:pt x="491" y="4"/>
                      <a:pt x="482" y="4"/>
                      <a:pt x="474" y="5"/>
                    </a:cubicBezTo>
                    <a:cubicBezTo>
                      <a:pt x="472" y="4"/>
                      <a:pt x="470" y="3"/>
                      <a:pt x="464" y="2"/>
                    </a:cubicBezTo>
                    <a:cubicBezTo>
                      <a:pt x="464" y="4"/>
                      <a:pt x="436" y="0"/>
                      <a:pt x="424" y="2"/>
                    </a:cubicBezTo>
                    <a:cubicBezTo>
                      <a:pt x="423" y="1"/>
                      <a:pt x="429" y="2"/>
                      <a:pt x="425" y="1"/>
                    </a:cubicBezTo>
                    <a:cubicBezTo>
                      <a:pt x="395" y="1"/>
                      <a:pt x="351" y="3"/>
                      <a:pt x="316" y="2"/>
                    </a:cubicBezTo>
                    <a:cubicBezTo>
                      <a:pt x="313" y="6"/>
                      <a:pt x="283" y="6"/>
                      <a:pt x="264" y="8"/>
                    </a:cubicBezTo>
                    <a:cubicBezTo>
                      <a:pt x="259" y="6"/>
                      <a:pt x="275" y="7"/>
                      <a:pt x="280" y="5"/>
                    </a:cubicBezTo>
                    <a:cubicBezTo>
                      <a:pt x="269" y="5"/>
                      <a:pt x="277" y="2"/>
                      <a:pt x="258" y="4"/>
                    </a:cubicBezTo>
                    <a:cubicBezTo>
                      <a:pt x="259" y="4"/>
                      <a:pt x="258" y="3"/>
                      <a:pt x="262" y="3"/>
                    </a:cubicBezTo>
                    <a:cubicBezTo>
                      <a:pt x="252" y="3"/>
                      <a:pt x="265" y="6"/>
                      <a:pt x="248" y="6"/>
                    </a:cubicBezTo>
                    <a:cubicBezTo>
                      <a:pt x="248" y="4"/>
                      <a:pt x="248" y="4"/>
                      <a:pt x="248" y="4"/>
                    </a:cubicBezTo>
                    <a:cubicBezTo>
                      <a:pt x="237" y="6"/>
                      <a:pt x="237" y="6"/>
                      <a:pt x="237" y="6"/>
                    </a:cubicBezTo>
                    <a:cubicBezTo>
                      <a:pt x="204" y="6"/>
                      <a:pt x="174" y="8"/>
                      <a:pt x="145" y="7"/>
                    </a:cubicBezTo>
                    <a:cubicBezTo>
                      <a:pt x="143" y="8"/>
                      <a:pt x="144" y="9"/>
                      <a:pt x="148" y="9"/>
                    </a:cubicBezTo>
                    <a:cubicBezTo>
                      <a:pt x="134" y="9"/>
                      <a:pt x="118" y="12"/>
                      <a:pt x="103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95" y="10"/>
                      <a:pt x="89" y="11"/>
                      <a:pt x="82" y="12"/>
                    </a:cubicBezTo>
                    <a:cubicBezTo>
                      <a:pt x="79" y="12"/>
                      <a:pt x="75" y="13"/>
                      <a:pt x="71" y="13"/>
                    </a:cubicBezTo>
                    <a:cubicBezTo>
                      <a:pt x="68" y="14"/>
                      <a:pt x="66" y="14"/>
                      <a:pt x="63" y="1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72" y="14"/>
                      <a:pt x="76" y="14"/>
                      <a:pt x="76" y="15"/>
                    </a:cubicBezTo>
                    <a:cubicBezTo>
                      <a:pt x="75" y="16"/>
                      <a:pt x="71" y="16"/>
                      <a:pt x="66" y="16"/>
                    </a:cubicBezTo>
                    <a:cubicBezTo>
                      <a:pt x="64" y="16"/>
                      <a:pt x="62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7"/>
                    </a:cubicBezTo>
                    <a:cubicBezTo>
                      <a:pt x="59" y="17"/>
                      <a:pt x="59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3" y="17"/>
                      <a:pt x="64" y="17"/>
                      <a:pt x="67" y="16"/>
                    </a:cubicBezTo>
                    <a:cubicBezTo>
                      <a:pt x="71" y="16"/>
                      <a:pt x="76" y="16"/>
                      <a:pt x="80" y="15"/>
                    </a:cubicBezTo>
                    <a:cubicBezTo>
                      <a:pt x="78" y="16"/>
                      <a:pt x="77" y="16"/>
                      <a:pt x="76" y="17"/>
                    </a:cubicBezTo>
                    <a:cubicBezTo>
                      <a:pt x="83" y="16"/>
                      <a:pt x="93" y="15"/>
                      <a:pt x="104" y="14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95" y="12"/>
                      <a:pt x="114" y="14"/>
                      <a:pt x="120" y="13"/>
                    </a:cubicBezTo>
                    <a:cubicBezTo>
                      <a:pt x="119" y="15"/>
                      <a:pt x="110" y="15"/>
                      <a:pt x="119" y="16"/>
                    </a:cubicBezTo>
                    <a:cubicBezTo>
                      <a:pt x="144" y="16"/>
                      <a:pt x="134" y="14"/>
                      <a:pt x="157" y="11"/>
                    </a:cubicBezTo>
                    <a:cubicBezTo>
                      <a:pt x="153" y="11"/>
                      <a:pt x="153" y="11"/>
                      <a:pt x="153" y="11"/>
                    </a:cubicBezTo>
                    <a:cubicBezTo>
                      <a:pt x="160" y="10"/>
                      <a:pt x="166" y="8"/>
                      <a:pt x="177" y="9"/>
                    </a:cubicBezTo>
                    <a:cubicBezTo>
                      <a:pt x="177" y="10"/>
                      <a:pt x="169" y="11"/>
                      <a:pt x="164" y="11"/>
                    </a:cubicBezTo>
                    <a:cubicBezTo>
                      <a:pt x="167" y="12"/>
                      <a:pt x="178" y="9"/>
                      <a:pt x="186" y="10"/>
                    </a:cubicBezTo>
                    <a:cubicBezTo>
                      <a:pt x="179" y="12"/>
                      <a:pt x="161" y="13"/>
                      <a:pt x="149" y="13"/>
                    </a:cubicBezTo>
                    <a:cubicBezTo>
                      <a:pt x="150" y="14"/>
                      <a:pt x="150" y="15"/>
                      <a:pt x="148" y="15"/>
                    </a:cubicBezTo>
                    <a:cubicBezTo>
                      <a:pt x="185" y="13"/>
                      <a:pt x="225" y="9"/>
                      <a:pt x="261" y="10"/>
                    </a:cubicBezTo>
                    <a:cubicBezTo>
                      <a:pt x="242" y="13"/>
                      <a:pt x="269" y="10"/>
                      <a:pt x="265" y="13"/>
                    </a:cubicBezTo>
                    <a:cubicBezTo>
                      <a:pt x="268" y="11"/>
                      <a:pt x="279" y="12"/>
                      <a:pt x="289" y="11"/>
                    </a:cubicBezTo>
                    <a:cubicBezTo>
                      <a:pt x="293" y="13"/>
                      <a:pt x="269" y="13"/>
                      <a:pt x="277" y="14"/>
                    </a:cubicBezTo>
                    <a:cubicBezTo>
                      <a:pt x="296" y="14"/>
                      <a:pt x="322" y="9"/>
                      <a:pt x="347" y="10"/>
                    </a:cubicBezTo>
                    <a:cubicBezTo>
                      <a:pt x="346" y="11"/>
                      <a:pt x="340" y="11"/>
                      <a:pt x="339" y="11"/>
                    </a:cubicBezTo>
                    <a:cubicBezTo>
                      <a:pt x="355" y="11"/>
                      <a:pt x="377" y="6"/>
                      <a:pt x="388" y="9"/>
                    </a:cubicBezTo>
                    <a:cubicBezTo>
                      <a:pt x="362" y="13"/>
                      <a:pt x="362" y="13"/>
                      <a:pt x="362" y="13"/>
                    </a:cubicBezTo>
                    <a:cubicBezTo>
                      <a:pt x="365" y="13"/>
                      <a:pt x="367" y="13"/>
                      <a:pt x="372" y="13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86" y="15"/>
                      <a:pt x="381" y="12"/>
                      <a:pt x="392" y="10"/>
                    </a:cubicBezTo>
                    <a:cubicBezTo>
                      <a:pt x="404" y="12"/>
                      <a:pt x="404" y="12"/>
                      <a:pt x="404" y="12"/>
                    </a:cubicBezTo>
                    <a:cubicBezTo>
                      <a:pt x="426" y="13"/>
                      <a:pt x="447" y="12"/>
                      <a:pt x="462" y="10"/>
                    </a:cubicBezTo>
                    <a:cubicBezTo>
                      <a:pt x="466" y="10"/>
                      <a:pt x="482" y="10"/>
                      <a:pt x="476" y="12"/>
                    </a:cubicBezTo>
                    <a:cubicBezTo>
                      <a:pt x="464" y="14"/>
                      <a:pt x="459" y="16"/>
                      <a:pt x="437" y="15"/>
                    </a:cubicBezTo>
                    <a:cubicBezTo>
                      <a:pt x="434" y="14"/>
                      <a:pt x="454" y="14"/>
                      <a:pt x="447" y="13"/>
                    </a:cubicBezTo>
                    <a:cubicBezTo>
                      <a:pt x="438" y="14"/>
                      <a:pt x="422" y="12"/>
                      <a:pt x="414" y="14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16"/>
                      <a:pt x="428" y="14"/>
                      <a:pt x="424" y="15"/>
                    </a:cubicBezTo>
                    <a:cubicBezTo>
                      <a:pt x="430" y="17"/>
                      <a:pt x="444" y="15"/>
                      <a:pt x="453" y="16"/>
                    </a:cubicBezTo>
                    <a:cubicBezTo>
                      <a:pt x="452" y="17"/>
                      <a:pt x="452" y="17"/>
                      <a:pt x="452" y="17"/>
                    </a:cubicBezTo>
                    <a:cubicBezTo>
                      <a:pt x="471" y="17"/>
                      <a:pt x="468" y="17"/>
                      <a:pt x="487" y="16"/>
                    </a:cubicBezTo>
                    <a:cubicBezTo>
                      <a:pt x="489" y="14"/>
                      <a:pt x="481" y="15"/>
                      <a:pt x="472" y="13"/>
                    </a:cubicBezTo>
                    <a:cubicBezTo>
                      <a:pt x="487" y="14"/>
                      <a:pt x="505" y="13"/>
                      <a:pt x="524" y="14"/>
                    </a:cubicBezTo>
                    <a:cubicBezTo>
                      <a:pt x="533" y="15"/>
                      <a:pt x="542" y="16"/>
                      <a:pt x="550" y="18"/>
                    </a:cubicBezTo>
                    <a:cubicBezTo>
                      <a:pt x="554" y="19"/>
                      <a:pt x="559" y="20"/>
                      <a:pt x="560" y="23"/>
                    </a:cubicBezTo>
                    <a:cubicBezTo>
                      <a:pt x="562" y="27"/>
                      <a:pt x="563" y="31"/>
                      <a:pt x="563" y="35"/>
                    </a:cubicBezTo>
                    <a:cubicBezTo>
                      <a:pt x="561" y="29"/>
                      <a:pt x="558" y="23"/>
                      <a:pt x="555" y="23"/>
                    </a:cubicBezTo>
                    <a:cubicBezTo>
                      <a:pt x="556" y="24"/>
                      <a:pt x="556" y="24"/>
                      <a:pt x="557" y="24"/>
                    </a:cubicBezTo>
                    <a:cubicBezTo>
                      <a:pt x="558" y="25"/>
                      <a:pt x="558" y="26"/>
                      <a:pt x="559" y="28"/>
                    </a:cubicBezTo>
                    <a:cubicBezTo>
                      <a:pt x="560" y="30"/>
                      <a:pt x="561" y="34"/>
                      <a:pt x="562" y="36"/>
                    </a:cubicBezTo>
                    <a:cubicBezTo>
                      <a:pt x="563" y="42"/>
                      <a:pt x="563" y="47"/>
                      <a:pt x="562" y="47"/>
                    </a:cubicBezTo>
                    <a:cubicBezTo>
                      <a:pt x="561" y="40"/>
                      <a:pt x="561" y="39"/>
                      <a:pt x="560" y="38"/>
                    </a:cubicBezTo>
                    <a:cubicBezTo>
                      <a:pt x="560" y="37"/>
                      <a:pt x="559" y="37"/>
                      <a:pt x="558" y="34"/>
                    </a:cubicBezTo>
                    <a:cubicBezTo>
                      <a:pt x="558" y="33"/>
                      <a:pt x="558" y="33"/>
                      <a:pt x="558" y="33"/>
                    </a:cubicBezTo>
                    <a:cubicBezTo>
                      <a:pt x="558" y="32"/>
                      <a:pt x="556" y="28"/>
                      <a:pt x="556" y="31"/>
                    </a:cubicBezTo>
                    <a:cubicBezTo>
                      <a:pt x="558" y="34"/>
                      <a:pt x="560" y="40"/>
                      <a:pt x="561" y="47"/>
                    </a:cubicBezTo>
                    <a:cubicBezTo>
                      <a:pt x="563" y="53"/>
                      <a:pt x="564" y="60"/>
                      <a:pt x="565" y="65"/>
                    </a:cubicBezTo>
                    <a:cubicBezTo>
                      <a:pt x="564" y="60"/>
                      <a:pt x="563" y="70"/>
                      <a:pt x="563" y="72"/>
                    </a:cubicBezTo>
                    <a:cubicBezTo>
                      <a:pt x="564" y="83"/>
                      <a:pt x="564" y="72"/>
                      <a:pt x="565" y="71"/>
                    </a:cubicBezTo>
                    <a:cubicBezTo>
                      <a:pt x="565" y="77"/>
                      <a:pt x="567" y="86"/>
                      <a:pt x="566" y="91"/>
                    </a:cubicBezTo>
                    <a:cubicBezTo>
                      <a:pt x="565" y="99"/>
                      <a:pt x="564" y="81"/>
                      <a:pt x="563" y="78"/>
                    </a:cubicBezTo>
                    <a:cubicBezTo>
                      <a:pt x="564" y="89"/>
                      <a:pt x="565" y="100"/>
                      <a:pt x="565" y="111"/>
                    </a:cubicBezTo>
                    <a:cubicBezTo>
                      <a:pt x="565" y="110"/>
                      <a:pt x="565" y="110"/>
                      <a:pt x="565" y="110"/>
                    </a:cubicBezTo>
                    <a:cubicBezTo>
                      <a:pt x="566" y="112"/>
                      <a:pt x="566" y="117"/>
                      <a:pt x="565" y="121"/>
                    </a:cubicBezTo>
                    <a:cubicBezTo>
                      <a:pt x="564" y="124"/>
                      <a:pt x="564" y="116"/>
                      <a:pt x="565" y="111"/>
                    </a:cubicBezTo>
                    <a:cubicBezTo>
                      <a:pt x="563" y="128"/>
                      <a:pt x="568" y="141"/>
                      <a:pt x="564" y="156"/>
                    </a:cubicBezTo>
                    <a:cubicBezTo>
                      <a:pt x="565" y="165"/>
                      <a:pt x="565" y="165"/>
                      <a:pt x="565" y="165"/>
                    </a:cubicBezTo>
                    <a:cubicBezTo>
                      <a:pt x="564" y="166"/>
                      <a:pt x="564" y="168"/>
                      <a:pt x="564" y="166"/>
                    </a:cubicBezTo>
                    <a:cubicBezTo>
                      <a:pt x="564" y="175"/>
                      <a:pt x="564" y="175"/>
                      <a:pt x="564" y="175"/>
                    </a:cubicBezTo>
                    <a:cubicBezTo>
                      <a:pt x="565" y="193"/>
                      <a:pt x="562" y="180"/>
                      <a:pt x="561" y="186"/>
                    </a:cubicBezTo>
                    <a:cubicBezTo>
                      <a:pt x="561" y="185"/>
                      <a:pt x="561" y="185"/>
                      <a:pt x="561" y="185"/>
                    </a:cubicBezTo>
                    <a:cubicBezTo>
                      <a:pt x="560" y="190"/>
                      <a:pt x="559" y="194"/>
                      <a:pt x="559" y="190"/>
                    </a:cubicBezTo>
                    <a:cubicBezTo>
                      <a:pt x="560" y="209"/>
                      <a:pt x="560" y="209"/>
                      <a:pt x="560" y="209"/>
                    </a:cubicBezTo>
                    <a:cubicBezTo>
                      <a:pt x="560" y="208"/>
                      <a:pt x="560" y="208"/>
                      <a:pt x="560" y="208"/>
                    </a:cubicBezTo>
                    <a:cubicBezTo>
                      <a:pt x="561" y="216"/>
                      <a:pt x="560" y="243"/>
                      <a:pt x="564" y="242"/>
                    </a:cubicBezTo>
                    <a:cubicBezTo>
                      <a:pt x="563" y="247"/>
                      <a:pt x="562" y="251"/>
                      <a:pt x="562" y="249"/>
                    </a:cubicBezTo>
                    <a:cubicBezTo>
                      <a:pt x="561" y="263"/>
                      <a:pt x="559" y="246"/>
                      <a:pt x="559" y="268"/>
                    </a:cubicBezTo>
                    <a:cubicBezTo>
                      <a:pt x="558" y="267"/>
                      <a:pt x="558" y="265"/>
                      <a:pt x="558" y="262"/>
                    </a:cubicBezTo>
                    <a:cubicBezTo>
                      <a:pt x="558" y="267"/>
                      <a:pt x="558" y="270"/>
                      <a:pt x="558" y="271"/>
                    </a:cubicBezTo>
                    <a:cubicBezTo>
                      <a:pt x="558" y="271"/>
                      <a:pt x="557" y="271"/>
                      <a:pt x="557" y="272"/>
                    </a:cubicBezTo>
                    <a:cubicBezTo>
                      <a:pt x="558" y="272"/>
                      <a:pt x="557" y="282"/>
                      <a:pt x="556" y="286"/>
                    </a:cubicBezTo>
                    <a:cubicBezTo>
                      <a:pt x="555" y="279"/>
                      <a:pt x="555" y="279"/>
                      <a:pt x="555" y="279"/>
                    </a:cubicBezTo>
                    <a:cubicBezTo>
                      <a:pt x="555" y="284"/>
                      <a:pt x="555" y="287"/>
                      <a:pt x="555" y="296"/>
                    </a:cubicBezTo>
                    <a:cubicBezTo>
                      <a:pt x="553" y="290"/>
                      <a:pt x="553" y="290"/>
                      <a:pt x="553" y="290"/>
                    </a:cubicBezTo>
                    <a:cubicBezTo>
                      <a:pt x="553" y="305"/>
                      <a:pt x="557" y="291"/>
                      <a:pt x="554" y="309"/>
                    </a:cubicBezTo>
                    <a:cubicBezTo>
                      <a:pt x="557" y="293"/>
                      <a:pt x="557" y="293"/>
                      <a:pt x="557" y="293"/>
                    </a:cubicBezTo>
                    <a:cubicBezTo>
                      <a:pt x="556" y="312"/>
                      <a:pt x="559" y="306"/>
                      <a:pt x="560" y="315"/>
                    </a:cubicBezTo>
                    <a:cubicBezTo>
                      <a:pt x="560" y="320"/>
                      <a:pt x="560" y="325"/>
                      <a:pt x="559" y="330"/>
                    </a:cubicBezTo>
                    <a:cubicBezTo>
                      <a:pt x="559" y="334"/>
                      <a:pt x="559" y="334"/>
                      <a:pt x="559" y="334"/>
                    </a:cubicBezTo>
                    <a:cubicBezTo>
                      <a:pt x="559" y="336"/>
                      <a:pt x="559" y="336"/>
                      <a:pt x="559" y="336"/>
                    </a:cubicBezTo>
                    <a:cubicBezTo>
                      <a:pt x="559" y="337"/>
                      <a:pt x="558" y="337"/>
                      <a:pt x="558" y="338"/>
                    </a:cubicBezTo>
                    <a:cubicBezTo>
                      <a:pt x="556" y="339"/>
                      <a:pt x="553" y="340"/>
                      <a:pt x="551" y="341"/>
                    </a:cubicBezTo>
                    <a:cubicBezTo>
                      <a:pt x="541" y="343"/>
                      <a:pt x="531" y="345"/>
                      <a:pt x="523" y="348"/>
                    </a:cubicBezTo>
                    <a:cubicBezTo>
                      <a:pt x="521" y="347"/>
                      <a:pt x="523" y="346"/>
                      <a:pt x="517" y="345"/>
                    </a:cubicBezTo>
                    <a:cubicBezTo>
                      <a:pt x="530" y="343"/>
                      <a:pt x="536" y="342"/>
                      <a:pt x="542" y="338"/>
                    </a:cubicBezTo>
                    <a:cubicBezTo>
                      <a:pt x="553" y="335"/>
                      <a:pt x="554" y="335"/>
                      <a:pt x="556" y="336"/>
                    </a:cubicBezTo>
                    <a:cubicBezTo>
                      <a:pt x="556" y="336"/>
                      <a:pt x="556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8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5"/>
                      <a:pt x="557" y="335"/>
                      <a:pt x="557" y="335"/>
                    </a:cubicBezTo>
                    <a:cubicBezTo>
                      <a:pt x="558" y="332"/>
                      <a:pt x="558" y="328"/>
                      <a:pt x="558" y="322"/>
                    </a:cubicBezTo>
                    <a:cubicBezTo>
                      <a:pt x="557" y="322"/>
                      <a:pt x="556" y="325"/>
                      <a:pt x="556" y="328"/>
                    </a:cubicBezTo>
                    <a:cubicBezTo>
                      <a:pt x="555" y="329"/>
                      <a:pt x="555" y="331"/>
                      <a:pt x="555" y="333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5"/>
                      <a:pt x="555" y="335"/>
                      <a:pt x="555" y="335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5" y="336"/>
                      <a:pt x="555" y="336"/>
                      <a:pt x="555" y="336"/>
                    </a:cubicBezTo>
                    <a:cubicBezTo>
                      <a:pt x="556" y="336"/>
                      <a:pt x="553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6" y="336"/>
                      <a:pt x="556" y="335"/>
                    </a:cubicBezTo>
                    <a:cubicBezTo>
                      <a:pt x="556" y="335"/>
                      <a:pt x="556" y="335"/>
                      <a:pt x="555" y="335"/>
                    </a:cubicBezTo>
                    <a:cubicBezTo>
                      <a:pt x="555" y="335"/>
                      <a:pt x="555" y="335"/>
                      <a:pt x="555" y="334"/>
                    </a:cubicBezTo>
                    <a:cubicBezTo>
                      <a:pt x="556" y="335"/>
                      <a:pt x="557" y="336"/>
                      <a:pt x="557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1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6"/>
                      <a:pt x="554" y="336"/>
                      <a:pt x="554" y="336"/>
                    </a:cubicBezTo>
                    <a:cubicBezTo>
                      <a:pt x="554" y="335"/>
                      <a:pt x="554" y="335"/>
                      <a:pt x="554" y="335"/>
                    </a:cubicBezTo>
                    <a:cubicBezTo>
                      <a:pt x="554" y="334"/>
                      <a:pt x="554" y="334"/>
                      <a:pt x="554" y="334"/>
                    </a:cubicBezTo>
                    <a:cubicBezTo>
                      <a:pt x="553" y="331"/>
                      <a:pt x="553" y="327"/>
                      <a:pt x="553" y="324"/>
                    </a:cubicBezTo>
                    <a:cubicBezTo>
                      <a:pt x="553" y="326"/>
                      <a:pt x="553" y="328"/>
                      <a:pt x="553" y="330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2" y="335"/>
                      <a:pt x="552" y="335"/>
                      <a:pt x="552" y="335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2" y="336"/>
                      <a:pt x="552" y="336"/>
                      <a:pt x="552" y="336"/>
                    </a:cubicBezTo>
                    <a:cubicBezTo>
                      <a:pt x="555" y="336"/>
                      <a:pt x="547" y="335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8" y="336"/>
                      <a:pt x="558" y="336"/>
                      <a:pt x="558" y="336"/>
                    </a:cubicBezTo>
                    <a:cubicBezTo>
                      <a:pt x="557" y="336"/>
                      <a:pt x="557" y="336"/>
                      <a:pt x="557" y="336"/>
                    </a:cubicBezTo>
                    <a:cubicBezTo>
                      <a:pt x="557" y="336"/>
                      <a:pt x="557" y="336"/>
                      <a:pt x="556" y="335"/>
                    </a:cubicBezTo>
                    <a:cubicBezTo>
                      <a:pt x="556" y="335"/>
                      <a:pt x="555" y="335"/>
                      <a:pt x="555" y="334"/>
                    </a:cubicBezTo>
                    <a:cubicBezTo>
                      <a:pt x="554" y="333"/>
                      <a:pt x="553" y="332"/>
                      <a:pt x="554" y="333"/>
                    </a:cubicBezTo>
                    <a:cubicBezTo>
                      <a:pt x="553" y="333"/>
                      <a:pt x="553" y="333"/>
                      <a:pt x="553" y="333"/>
                    </a:cubicBezTo>
                    <a:cubicBezTo>
                      <a:pt x="552" y="333"/>
                      <a:pt x="552" y="333"/>
                      <a:pt x="551" y="334"/>
                    </a:cubicBezTo>
                    <a:cubicBezTo>
                      <a:pt x="549" y="334"/>
                      <a:pt x="547" y="335"/>
                      <a:pt x="545" y="335"/>
                    </a:cubicBezTo>
                    <a:cubicBezTo>
                      <a:pt x="537" y="336"/>
                      <a:pt x="529" y="337"/>
                      <a:pt x="525" y="338"/>
                    </a:cubicBezTo>
                    <a:cubicBezTo>
                      <a:pt x="520" y="339"/>
                      <a:pt x="508" y="342"/>
                      <a:pt x="503" y="342"/>
                    </a:cubicBezTo>
                    <a:cubicBezTo>
                      <a:pt x="504" y="343"/>
                      <a:pt x="480" y="346"/>
                      <a:pt x="488" y="348"/>
                    </a:cubicBezTo>
                    <a:cubicBezTo>
                      <a:pt x="471" y="350"/>
                      <a:pt x="477" y="345"/>
                      <a:pt x="461" y="349"/>
                    </a:cubicBezTo>
                    <a:cubicBezTo>
                      <a:pt x="467" y="347"/>
                      <a:pt x="451" y="348"/>
                      <a:pt x="457" y="346"/>
                    </a:cubicBezTo>
                    <a:cubicBezTo>
                      <a:pt x="463" y="348"/>
                      <a:pt x="481" y="343"/>
                      <a:pt x="489" y="341"/>
                    </a:cubicBezTo>
                    <a:cubicBezTo>
                      <a:pt x="481" y="342"/>
                      <a:pt x="473" y="342"/>
                      <a:pt x="465" y="342"/>
                    </a:cubicBezTo>
                    <a:cubicBezTo>
                      <a:pt x="471" y="342"/>
                      <a:pt x="462" y="344"/>
                      <a:pt x="459" y="344"/>
                    </a:cubicBezTo>
                    <a:cubicBezTo>
                      <a:pt x="456" y="343"/>
                      <a:pt x="456" y="343"/>
                      <a:pt x="456" y="343"/>
                    </a:cubicBezTo>
                    <a:cubicBezTo>
                      <a:pt x="452" y="347"/>
                      <a:pt x="414" y="342"/>
                      <a:pt x="402" y="347"/>
                    </a:cubicBezTo>
                    <a:cubicBezTo>
                      <a:pt x="410" y="347"/>
                      <a:pt x="416" y="348"/>
                      <a:pt x="420" y="346"/>
                    </a:cubicBezTo>
                    <a:cubicBezTo>
                      <a:pt x="434" y="346"/>
                      <a:pt x="417" y="349"/>
                      <a:pt x="423" y="350"/>
                    </a:cubicBezTo>
                    <a:cubicBezTo>
                      <a:pt x="402" y="353"/>
                      <a:pt x="369" y="351"/>
                      <a:pt x="346" y="355"/>
                    </a:cubicBezTo>
                    <a:cubicBezTo>
                      <a:pt x="350" y="353"/>
                      <a:pt x="361" y="353"/>
                      <a:pt x="362" y="351"/>
                    </a:cubicBezTo>
                    <a:cubicBezTo>
                      <a:pt x="344" y="351"/>
                      <a:pt x="323" y="355"/>
                      <a:pt x="303" y="357"/>
                    </a:cubicBezTo>
                    <a:cubicBezTo>
                      <a:pt x="307" y="355"/>
                      <a:pt x="307" y="355"/>
                      <a:pt x="307" y="355"/>
                    </a:cubicBezTo>
                    <a:cubicBezTo>
                      <a:pt x="290" y="357"/>
                      <a:pt x="300" y="354"/>
                      <a:pt x="282" y="355"/>
                    </a:cubicBezTo>
                    <a:cubicBezTo>
                      <a:pt x="283" y="355"/>
                      <a:pt x="285" y="356"/>
                      <a:pt x="281" y="356"/>
                    </a:cubicBezTo>
                    <a:cubicBezTo>
                      <a:pt x="266" y="356"/>
                      <a:pt x="279" y="354"/>
                      <a:pt x="270" y="354"/>
                    </a:cubicBezTo>
                    <a:cubicBezTo>
                      <a:pt x="251" y="357"/>
                      <a:pt x="261" y="351"/>
                      <a:pt x="237" y="353"/>
                    </a:cubicBezTo>
                    <a:cubicBezTo>
                      <a:pt x="239" y="352"/>
                      <a:pt x="239" y="352"/>
                      <a:pt x="239" y="352"/>
                    </a:cubicBezTo>
                    <a:cubicBezTo>
                      <a:pt x="221" y="353"/>
                      <a:pt x="197" y="350"/>
                      <a:pt x="177" y="349"/>
                    </a:cubicBezTo>
                    <a:cubicBezTo>
                      <a:pt x="179" y="349"/>
                      <a:pt x="194" y="349"/>
                      <a:pt x="192" y="351"/>
                    </a:cubicBezTo>
                    <a:cubicBezTo>
                      <a:pt x="167" y="351"/>
                      <a:pt x="167" y="351"/>
                      <a:pt x="167" y="351"/>
                    </a:cubicBezTo>
                    <a:cubicBezTo>
                      <a:pt x="166" y="351"/>
                      <a:pt x="155" y="350"/>
                      <a:pt x="162" y="349"/>
                    </a:cubicBezTo>
                    <a:cubicBezTo>
                      <a:pt x="165" y="349"/>
                      <a:pt x="168" y="350"/>
                      <a:pt x="171" y="350"/>
                    </a:cubicBezTo>
                    <a:cubicBezTo>
                      <a:pt x="167" y="349"/>
                      <a:pt x="167" y="349"/>
                      <a:pt x="167" y="349"/>
                    </a:cubicBezTo>
                    <a:cubicBezTo>
                      <a:pt x="144" y="349"/>
                      <a:pt x="169" y="352"/>
                      <a:pt x="168" y="354"/>
                    </a:cubicBezTo>
                    <a:cubicBezTo>
                      <a:pt x="156" y="353"/>
                      <a:pt x="152" y="355"/>
                      <a:pt x="143" y="354"/>
                    </a:cubicBezTo>
                    <a:cubicBezTo>
                      <a:pt x="140" y="352"/>
                      <a:pt x="159" y="353"/>
                      <a:pt x="149" y="350"/>
                    </a:cubicBezTo>
                    <a:cubicBezTo>
                      <a:pt x="142" y="349"/>
                      <a:pt x="118" y="349"/>
                      <a:pt x="109" y="350"/>
                    </a:cubicBezTo>
                    <a:cubicBezTo>
                      <a:pt x="103" y="348"/>
                      <a:pt x="91" y="346"/>
                      <a:pt x="81" y="345"/>
                    </a:cubicBezTo>
                    <a:cubicBezTo>
                      <a:pt x="70" y="344"/>
                      <a:pt x="62" y="343"/>
                      <a:pt x="62" y="341"/>
                    </a:cubicBezTo>
                    <a:cubicBezTo>
                      <a:pt x="62" y="342"/>
                      <a:pt x="58" y="342"/>
                      <a:pt x="53" y="341"/>
                    </a:cubicBezTo>
                    <a:cubicBezTo>
                      <a:pt x="56" y="340"/>
                      <a:pt x="56" y="340"/>
                      <a:pt x="56" y="340"/>
                    </a:cubicBezTo>
                    <a:cubicBezTo>
                      <a:pt x="48" y="338"/>
                      <a:pt x="44" y="338"/>
                      <a:pt x="40" y="338"/>
                    </a:cubicBezTo>
                    <a:cubicBezTo>
                      <a:pt x="39" y="338"/>
                      <a:pt x="37" y="338"/>
                      <a:pt x="36" y="338"/>
                    </a:cubicBezTo>
                    <a:cubicBezTo>
                      <a:pt x="34" y="338"/>
                      <a:pt x="32" y="338"/>
                      <a:pt x="31" y="337"/>
                    </a:cubicBezTo>
                    <a:cubicBezTo>
                      <a:pt x="31" y="336"/>
                      <a:pt x="32" y="336"/>
                      <a:pt x="33" y="336"/>
                    </a:cubicBezTo>
                    <a:cubicBezTo>
                      <a:pt x="33" y="337"/>
                      <a:pt x="34" y="337"/>
                      <a:pt x="35" y="336"/>
                    </a:cubicBezTo>
                    <a:cubicBezTo>
                      <a:pt x="34" y="336"/>
                      <a:pt x="33" y="336"/>
                      <a:pt x="32" y="335"/>
                    </a:cubicBezTo>
                    <a:cubicBezTo>
                      <a:pt x="32" y="335"/>
                      <a:pt x="31" y="335"/>
                      <a:pt x="30" y="334"/>
                    </a:cubicBezTo>
                    <a:cubicBezTo>
                      <a:pt x="30" y="334"/>
                      <a:pt x="29" y="333"/>
                      <a:pt x="29" y="332"/>
                    </a:cubicBezTo>
                    <a:cubicBezTo>
                      <a:pt x="28" y="330"/>
                      <a:pt x="28" y="330"/>
                      <a:pt x="28" y="330"/>
                    </a:cubicBezTo>
                    <a:cubicBezTo>
                      <a:pt x="27" y="325"/>
                      <a:pt x="25" y="321"/>
                      <a:pt x="24" y="317"/>
                    </a:cubicBezTo>
                    <a:cubicBezTo>
                      <a:pt x="21" y="309"/>
                      <a:pt x="19" y="300"/>
                      <a:pt x="19" y="288"/>
                    </a:cubicBezTo>
                    <a:cubicBezTo>
                      <a:pt x="19" y="289"/>
                      <a:pt x="20" y="290"/>
                      <a:pt x="20" y="292"/>
                    </a:cubicBezTo>
                    <a:cubicBezTo>
                      <a:pt x="20" y="293"/>
                      <a:pt x="20" y="289"/>
                      <a:pt x="18" y="282"/>
                    </a:cubicBezTo>
                    <a:cubicBezTo>
                      <a:pt x="18" y="290"/>
                      <a:pt x="18" y="290"/>
                      <a:pt x="18" y="290"/>
                    </a:cubicBezTo>
                    <a:cubicBezTo>
                      <a:pt x="12" y="279"/>
                      <a:pt x="17" y="258"/>
                      <a:pt x="15" y="239"/>
                    </a:cubicBezTo>
                    <a:cubicBezTo>
                      <a:pt x="16" y="241"/>
                      <a:pt x="17" y="255"/>
                      <a:pt x="17" y="247"/>
                    </a:cubicBezTo>
                    <a:cubicBezTo>
                      <a:pt x="17" y="235"/>
                      <a:pt x="12" y="236"/>
                      <a:pt x="14" y="222"/>
                    </a:cubicBezTo>
                    <a:cubicBezTo>
                      <a:pt x="15" y="228"/>
                      <a:pt x="17" y="226"/>
                      <a:pt x="18" y="233"/>
                    </a:cubicBezTo>
                    <a:cubicBezTo>
                      <a:pt x="18" y="223"/>
                      <a:pt x="19" y="217"/>
                      <a:pt x="17" y="213"/>
                    </a:cubicBezTo>
                    <a:cubicBezTo>
                      <a:pt x="18" y="210"/>
                      <a:pt x="18" y="209"/>
                      <a:pt x="19" y="209"/>
                    </a:cubicBezTo>
                    <a:cubicBezTo>
                      <a:pt x="18" y="203"/>
                      <a:pt x="19" y="193"/>
                      <a:pt x="19" y="187"/>
                    </a:cubicBezTo>
                    <a:cubicBezTo>
                      <a:pt x="20" y="188"/>
                      <a:pt x="20" y="188"/>
                      <a:pt x="20" y="188"/>
                    </a:cubicBezTo>
                    <a:cubicBezTo>
                      <a:pt x="16" y="176"/>
                      <a:pt x="20" y="169"/>
                      <a:pt x="21" y="153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49"/>
                      <a:pt x="21" y="139"/>
                      <a:pt x="24" y="128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4" y="125"/>
                      <a:pt x="28" y="108"/>
                      <a:pt x="26" y="100"/>
                    </a:cubicBezTo>
                    <a:cubicBezTo>
                      <a:pt x="27" y="97"/>
                      <a:pt x="28" y="109"/>
                      <a:pt x="30" y="94"/>
                    </a:cubicBezTo>
                    <a:cubicBezTo>
                      <a:pt x="29" y="90"/>
                      <a:pt x="29" y="79"/>
                      <a:pt x="31" y="75"/>
                    </a:cubicBezTo>
                    <a:cubicBezTo>
                      <a:pt x="32" y="75"/>
                      <a:pt x="32" y="77"/>
                      <a:pt x="31" y="81"/>
                    </a:cubicBezTo>
                    <a:cubicBezTo>
                      <a:pt x="31" y="83"/>
                      <a:pt x="31" y="82"/>
                      <a:pt x="31" y="81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4" y="75"/>
                      <a:pt x="31" y="77"/>
                      <a:pt x="33" y="65"/>
                    </a:cubicBezTo>
                    <a:cubicBezTo>
                      <a:pt x="34" y="62"/>
                      <a:pt x="34" y="69"/>
                      <a:pt x="35" y="71"/>
                    </a:cubicBezTo>
                    <a:cubicBezTo>
                      <a:pt x="35" y="55"/>
                      <a:pt x="36" y="40"/>
                      <a:pt x="37" y="25"/>
                    </a:cubicBezTo>
                    <a:cubicBezTo>
                      <a:pt x="37" y="24"/>
                      <a:pt x="35" y="30"/>
                      <a:pt x="34" y="25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29" y="48"/>
                      <a:pt x="31" y="32"/>
                      <a:pt x="31" y="2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7"/>
                      <a:pt x="29" y="36"/>
                      <a:pt x="29" y="3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21"/>
                      <a:pt x="23" y="65"/>
                      <a:pt x="24" y="41"/>
                    </a:cubicBezTo>
                    <a:cubicBezTo>
                      <a:pt x="23" y="47"/>
                      <a:pt x="23" y="54"/>
                      <a:pt x="24" y="57"/>
                    </a:cubicBezTo>
                    <a:cubicBezTo>
                      <a:pt x="23" y="68"/>
                      <a:pt x="22" y="66"/>
                      <a:pt x="21" y="70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19" y="78"/>
                      <a:pt x="20" y="51"/>
                      <a:pt x="17" y="69"/>
                    </a:cubicBezTo>
                    <a:cubicBezTo>
                      <a:pt x="16" y="90"/>
                      <a:pt x="9" y="101"/>
                      <a:pt x="8" y="112"/>
                    </a:cubicBezTo>
                    <a:cubicBezTo>
                      <a:pt x="7" y="133"/>
                      <a:pt x="11" y="104"/>
                      <a:pt x="11" y="117"/>
                    </a:cubicBezTo>
                    <a:cubicBezTo>
                      <a:pt x="10" y="129"/>
                      <a:pt x="9" y="123"/>
                      <a:pt x="8" y="130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0" y="149"/>
                      <a:pt x="8" y="136"/>
                      <a:pt x="8" y="144"/>
                    </a:cubicBezTo>
                    <a:cubicBezTo>
                      <a:pt x="6" y="154"/>
                      <a:pt x="8" y="140"/>
                      <a:pt x="6" y="137"/>
                    </a:cubicBezTo>
                    <a:cubicBezTo>
                      <a:pt x="6" y="140"/>
                      <a:pt x="7" y="152"/>
                      <a:pt x="5" y="157"/>
                    </a:cubicBezTo>
                    <a:cubicBezTo>
                      <a:pt x="5" y="156"/>
                      <a:pt x="5" y="142"/>
                      <a:pt x="5" y="151"/>
                    </a:cubicBezTo>
                    <a:cubicBezTo>
                      <a:pt x="4" y="168"/>
                      <a:pt x="4" y="179"/>
                      <a:pt x="3" y="188"/>
                    </a:cubicBezTo>
                    <a:cubicBezTo>
                      <a:pt x="2" y="198"/>
                      <a:pt x="1" y="208"/>
                      <a:pt x="1" y="22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4"/>
                      <a:pt x="1" y="226"/>
                      <a:pt x="1" y="23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2"/>
                      <a:pt x="2" y="263"/>
                      <a:pt x="4" y="28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9"/>
                      <a:pt x="4" y="284"/>
                      <a:pt x="5" y="290"/>
                    </a:cubicBezTo>
                    <a:cubicBezTo>
                      <a:pt x="2" y="289"/>
                      <a:pt x="2" y="289"/>
                      <a:pt x="2" y="289"/>
                    </a:cubicBezTo>
                    <a:cubicBezTo>
                      <a:pt x="5" y="295"/>
                      <a:pt x="6" y="316"/>
                      <a:pt x="12" y="333"/>
                    </a:cubicBezTo>
                    <a:cubicBezTo>
                      <a:pt x="10" y="333"/>
                      <a:pt x="10" y="333"/>
                      <a:pt x="10" y="333"/>
                    </a:cubicBezTo>
                    <a:cubicBezTo>
                      <a:pt x="11" y="336"/>
                      <a:pt x="11" y="336"/>
                      <a:pt x="11" y="336"/>
                    </a:cubicBezTo>
                    <a:cubicBezTo>
                      <a:pt x="12" y="337"/>
                      <a:pt x="12" y="339"/>
                      <a:pt x="13" y="340"/>
                    </a:cubicBezTo>
                    <a:cubicBezTo>
                      <a:pt x="14" y="343"/>
                      <a:pt x="16" y="345"/>
                      <a:pt x="18" y="347"/>
                    </a:cubicBezTo>
                    <a:cubicBezTo>
                      <a:pt x="16" y="346"/>
                      <a:pt x="15" y="345"/>
                      <a:pt x="13" y="343"/>
                    </a:cubicBezTo>
                    <a:cubicBezTo>
                      <a:pt x="16" y="347"/>
                      <a:pt x="20" y="350"/>
                      <a:pt x="24" y="352"/>
                    </a:cubicBezTo>
                    <a:cubicBezTo>
                      <a:pt x="25" y="352"/>
                      <a:pt x="27" y="353"/>
                      <a:pt x="28" y="353"/>
                    </a:cubicBezTo>
                    <a:cubicBezTo>
                      <a:pt x="29" y="353"/>
                      <a:pt x="29" y="354"/>
                      <a:pt x="30" y="354"/>
                    </a:cubicBezTo>
                    <a:cubicBezTo>
                      <a:pt x="32" y="354"/>
                      <a:pt x="33" y="355"/>
                      <a:pt x="35" y="355"/>
                    </a:cubicBezTo>
                    <a:cubicBezTo>
                      <a:pt x="41" y="356"/>
                      <a:pt x="47" y="357"/>
                      <a:pt x="53" y="358"/>
                    </a:cubicBezTo>
                    <a:cubicBezTo>
                      <a:pt x="45" y="357"/>
                      <a:pt x="43" y="358"/>
                      <a:pt x="44" y="359"/>
                    </a:cubicBezTo>
                    <a:close/>
                    <a:moveTo>
                      <a:pt x="458" y="362"/>
                    </a:moveTo>
                    <a:cubicBezTo>
                      <a:pt x="463" y="362"/>
                      <a:pt x="463" y="362"/>
                      <a:pt x="463" y="362"/>
                    </a:cubicBezTo>
                    <a:cubicBezTo>
                      <a:pt x="461" y="362"/>
                      <a:pt x="460" y="362"/>
                      <a:pt x="458" y="362"/>
                    </a:cubicBezTo>
                    <a:cubicBezTo>
                      <a:pt x="451" y="363"/>
                      <a:pt x="451" y="363"/>
                      <a:pt x="451" y="363"/>
                    </a:cubicBezTo>
                    <a:cubicBezTo>
                      <a:pt x="452" y="361"/>
                      <a:pt x="454" y="362"/>
                      <a:pt x="458" y="362"/>
                    </a:cubicBezTo>
                    <a:close/>
                    <a:moveTo>
                      <a:pt x="329" y="4"/>
                    </a:moveTo>
                    <a:cubicBezTo>
                      <a:pt x="340" y="3"/>
                      <a:pt x="340" y="3"/>
                      <a:pt x="340" y="3"/>
                    </a:cubicBezTo>
                    <a:cubicBezTo>
                      <a:pt x="338" y="3"/>
                      <a:pt x="330" y="4"/>
                      <a:pt x="333" y="3"/>
                    </a:cubicBezTo>
                    <a:cubicBezTo>
                      <a:pt x="331" y="3"/>
                      <a:pt x="327" y="3"/>
                      <a:pt x="329" y="4"/>
                    </a:cubicBezTo>
                    <a:close/>
                    <a:moveTo>
                      <a:pt x="442" y="350"/>
                    </a:moveTo>
                    <a:cubicBezTo>
                      <a:pt x="447" y="349"/>
                      <a:pt x="447" y="349"/>
                      <a:pt x="447" y="349"/>
                    </a:cubicBezTo>
                    <a:cubicBezTo>
                      <a:pt x="451" y="350"/>
                      <a:pt x="451" y="350"/>
                      <a:pt x="451" y="350"/>
                    </a:cubicBezTo>
                    <a:lnTo>
                      <a:pt x="442" y="350"/>
                    </a:lnTo>
                    <a:close/>
                    <a:moveTo>
                      <a:pt x="349" y="353"/>
                    </a:moveTo>
                    <a:cubicBezTo>
                      <a:pt x="359" y="352"/>
                      <a:pt x="359" y="352"/>
                      <a:pt x="359" y="352"/>
                    </a:cubicBezTo>
                    <a:cubicBezTo>
                      <a:pt x="360" y="352"/>
                      <a:pt x="360" y="352"/>
                      <a:pt x="360" y="352"/>
                    </a:cubicBezTo>
                    <a:cubicBezTo>
                      <a:pt x="350" y="353"/>
                      <a:pt x="350" y="353"/>
                      <a:pt x="350" y="353"/>
                    </a:cubicBezTo>
                    <a:lnTo>
                      <a:pt x="349" y="353"/>
                    </a:lnTo>
                    <a:close/>
                    <a:moveTo>
                      <a:pt x="220" y="366"/>
                    </a:moveTo>
                    <a:cubicBezTo>
                      <a:pt x="227" y="364"/>
                      <a:pt x="230" y="366"/>
                      <a:pt x="238" y="365"/>
                    </a:cubicBezTo>
                    <a:cubicBezTo>
                      <a:pt x="238" y="365"/>
                      <a:pt x="239" y="365"/>
                      <a:pt x="239" y="365"/>
                    </a:cubicBezTo>
                    <a:cubicBezTo>
                      <a:pt x="239" y="365"/>
                      <a:pt x="238" y="365"/>
                      <a:pt x="238" y="365"/>
                    </a:cubicBezTo>
                    <a:cubicBezTo>
                      <a:pt x="233" y="366"/>
                      <a:pt x="228" y="368"/>
                      <a:pt x="220" y="366"/>
                    </a:cubicBezTo>
                    <a:close/>
                    <a:moveTo>
                      <a:pt x="435" y="361"/>
                    </a:moveTo>
                    <a:cubicBezTo>
                      <a:pt x="434" y="362"/>
                      <a:pt x="423" y="363"/>
                      <a:pt x="419" y="364"/>
                    </a:cubicBezTo>
                    <a:cubicBezTo>
                      <a:pt x="415" y="364"/>
                      <a:pt x="421" y="363"/>
                      <a:pt x="423" y="362"/>
                    </a:cubicBezTo>
                    <a:cubicBezTo>
                      <a:pt x="420" y="362"/>
                      <a:pt x="419" y="362"/>
                      <a:pt x="415" y="362"/>
                    </a:cubicBezTo>
                    <a:cubicBezTo>
                      <a:pt x="417" y="359"/>
                      <a:pt x="425" y="363"/>
                      <a:pt x="435" y="361"/>
                    </a:cubicBezTo>
                    <a:close/>
                    <a:moveTo>
                      <a:pt x="572" y="239"/>
                    </a:moveTo>
                    <a:cubicBezTo>
                      <a:pt x="572" y="248"/>
                      <a:pt x="572" y="248"/>
                      <a:pt x="572" y="248"/>
                    </a:cubicBezTo>
                    <a:cubicBezTo>
                      <a:pt x="573" y="245"/>
                      <a:pt x="573" y="245"/>
                      <a:pt x="573" y="245"/>
                    </a:cubicBezTo>
                    <a:lnTo>
                      <a:pt x="572" y="239"/>
                    </a:lnTo>
                    <a:close/>
                    <a:moveTo>
                      <a:pt x="575" y="192"/>
                    </a:moveTo>
                    <a:cubicBezTo>
                      <a:pt x="576" y="182"/>
                      <a:pt x="575" y="172"/>
                      <a:pt x="573" y="175"/>
                    </a:cubicBezTo>
                    <a:cubicBezTo>
                      <a:pt x="573" y="184"/>
                      <a:pt x="572" y="197"/>
                      <a:pt x="574" y="202"/>
                    </a:cubicBezTo>
                    <a:cubicBezTo>
                      <a:pt x="573" y="197"/>
                      <a:pt x="576" y="205"/>
                      <a:pt x="575" y="192"/>
                    </a:cubicBezTo>
                    <a:close/>
                    <a:moveTo>
                      <a:pt x="319" y="362"/>
                    </a:moveTo>
                    <a:cubicBezTo>
                      <a:pt x="325" y="362"/>
                      <a:pt x="335" y="358"/>
                      <a:pt x="348" y="360"/>
                    </a:cubicBezTo>
                    <a:cubicBezTo>
                      <a:pt x="338" y="361"/>
                      <a:pt x="338" y="361"/>
                      <a:pt x="338" y="361"/>
                    </a:cubicBezTo>
                    <a:cubicBezTo>
                      <a:pt x="340" y="361"/>
                      <a:pt x="340" y="361"/>
                      <a:pt x="340" y="361"/>
                    </a:cubicBezTo>
                    <a:cubicBezTo>
                      <a:pt x="338" y="362"/>
                      <a:pt x="338" y="362"/>
                      <a:pt x="338" y="362"/>
                    </a:cubicBezTo>
                    <a:cubicBezTo>
                      <a:pt x="340" y="359"/>
                      <a:pt x="324" y="362"/>
                      <a:pt x="319" y="362"/>
                    </a:cubicBezTo>
                    <a:close/>
                    <a:moveTo>
                      <a:pt x="575" y="102"/>
                    </a:moveTo>
                    <a:cubicBezTo>
                      <a:pt x="575" y="98"/>
                      <a:pt x="574" y="85"/>
                      <a:pt x="572" y="86"/>
                    </a:cubicBezTo>
                    <a:cubicBezTo>
                      <a:pt x="573" y="84"/>
                      <a:pt x="575" y="101"/>
                      <a:pt x="576" y="110"/>
                    </a:cubicBezTo>
                    <a:cubicBezTo>
                      <a:pt x="575" y="107"/>
                      <a:pt x="575" y="105"/>
                      <a:pt x="575" y="102"/>
                    </a:cubicBezTo>
                    <a:close/>
                    <a:moveTo>
                      <a:pt x="573" y="107"/>
                    </a:moveTo>
                    <a:cubicBezTo>
                      <a:pt x="573" y="112"/>
                      <a:pt x="571" y="110"/>
                      <a:pt x="572" y="120"/>
                    </a:cubicBezTo>
                    <a:cubicBezTo>
                      <a:pt x="573" y="118"/>
                      <a:pt x="576" y="122"/>
                      <a:pt x="575" y="135"/>
                    </a:cubicBezTo>
                    <a:cubicBezTo>
                      <a:pt x="573" y="125"/>
                      <a:pt x="572" y="124"/>
                      <a:pt x="571" y="110"/>
                    </a:cubicBezTo>
                    <a:lnTo>
                      <a:pt x="573" y="107"/>
                    </a:lnTo>
                    <a:close/>
                    <a:moveTo>
                      <a:pt x="577" y="130"/>
                    </a:moveTo>
                    <a:cubicBezTo>
                      <a:pt x="576" y="147"/>
                      <a:pt x="576" y="147"/>
                      <a:pt x="576" y="147"/>
                    </a:cubicBezTo>
                    <a:cubicBezTo>
                      <a:pt x="573" y="138"/>
                      <a:pt x="576" y="136"/>
                      <a:pt x="577" y="130"/>
                    </a:cubicBezTo>
                    <a:cubicBezTo>
                      <a:pt x="578" y="124"/>
                      <a:pt x="578" y="124"/>
                      <a:pt x="578" y="124"/>
                    </a:cubicBezTo>
                    <a:cubicBezTo>
                      <a:pt x="578" y="127"/>
                      <a:pt x="577" y="128"/>
                      <a:pt x="577" y="130"/>
                    </a:cubicBezTo>
                    <a:close/>
                    <a:moveTo>
                      <a:pt x="558" y="13"/>
                    </a:moveTo>
                    <a:cubicBezTo>
                      <a:pt x="558" y="13"/>
                      <a:pt x="556" y="12"/>
                      <a:pt x="550" y="10"/>
                    </a:cubicBezTo>
                    <a:cubicBezTo>
                      <a:pt x="552" y="10"/>
                      <a:pt x="554" y="10"/>
                      <a:pt x="555" y="11"/>
                    </a:cubicBezTo>
                    <a:cubicBezTo>
                      <a:pt x="555" y="10"/>
                      <a:pt x="555" y="10"/>
                      <a:pt x="556" y="10"/>
                    </a:cubicBezTo>
                    <a:cubicBezTo>
                      <a:pt x="557" y="11"/>
                      <a:pt x="557" y="11"/>
                      <a:pt x="558" y="11"/>
                    </a:cubicBezTo>
                    <a:cubicBezTo>
                      <a:pt x="559" y="11"/>
                      <a:pt x="560" y="12"/>
                      <a:pt x="563" y="13"/>
                    </a:cubicBezTo>
                    <a:cubicBezTo>
                      <a:pt x="560" y="11"/>
                      <a:pt x="558" y="11"/>
                      <a:pt x="555" y="11"/>
                    </a:cubicBezTo>
                    <a:cubicBezTo>
                      <a:pt x="556" y="11"/>
                      <a:pt x="558" y="12"/>
                      <a:pt x="558" y="13"/>
                    </a:cubicBezTo>
                    <a:close/>
                    <a:moveTo>
                      <a:pt x="577" y="113"/>
                    </a:moveTo>
                    <a:cubicBezTo>
                      <a:pt x="577" y="98"/>
                      <a:pt x="577" y="98"/>
                      <a:pt x="577" y="98"/>
                    </a:cubicBezTo>
                    <a:cubicBezTo>
                      <a:pt x="577" y="103"/>
                      <a:pt x="576" y="112"/>
                      <a:pt x="577" y="113"/>
                    </a:cubicBezTo>
                    <a:close/>
                    <a:moveTo>
                      <a:pt x="561" y="15"/>
                    </a:moveTo>
                    <a:cubicBezTo>
                      <a:pt x="562" y="16"/>
                      <a:pt x="562" y="16"/>
                      <a:pt x="562" y="16"/>
                    </a:cubicBezTo>
                    <a:cubicBezTo>
                      <a:pt x="563" y="16"/>
                      <a:pt x="563" y="16"/>
                      <a:pt x="563" y="16"/>
                    </a:cubicBezTo>
                    <a:cubicBezTo>
                      <a:pt x="564" y="17"/>
                      <a:pt x="565" y="18"/>
                      <a:pt x="565" y="18"/>
                    </a:cubicBezTo>
                    <a:cubicBezTo>
                      <a:pt x="567" y="21"/>
                      <a:pt x="568" y="23"/>
                      <a:pt x="569" y="26"/>
                    </a:cubicBezTo>
                    <a:cubicBezTo>
                      <a:pt x="571" y="31"/>
                      <a:pt x="571" y="35"/>
                      <a:pt x="571" y="36"/>
                    </a:cubicBezTo>
                    <a:cubicBezTo>
                      <a:pt x="571" y="38"/>
                      <a:pt x="571" y="34"/>
                      <a:pt x="569" y="29"/>
                    </a:cubicBezTo>
                    <a:cubicBezTo>
                      <a:pt x="568" y="26"/>
                      <a:pt x="568" y="23"/>
                      <a:pt x="566" y="20"/>
                    </a:cubicBezTo>
                    <a:cubicBezTo>
                      <a:pt x="565" y="19"/>
                      <a:pt x="564" y="17"/>
                      <a:pt x="562" y="16"/>
                    </a:cubicBezTo>
                    <a:cubicBezTo>
                      <a:pt x="562" y="16"/>
                      <a:pt x="562" y="16"/>
                      <a:pt x="561" y="15"/>
                    </a:cubicBezTo>
                    <a:cubicBezTo>
                      <a:pt x="561" y="15"/>
                      <a:pt x="561" y="15"/>
                      <a:pt x="560" y="15"/>
                    </a:cubicBezTo>
                    <a:cubicBezTo>
                      <a:pt x="560" y="15"/>
                      <a:pt x="559" y="14"/>
                      <a:pt x="559" y="14"/>
                    </a:cubicBezTo>
                    <a:cubicBezTo>
                      <a:pt x="559" y="14"/>
                      <a:pt x="560" y="15"/>
                      <a:pt x="561" y="15"/>
                    </a:cubicBezTo>
                    <a:close/>
                    <a:moveTo>
                      <a:pt x="214" y="8"/>
                    </a:moveTo>
                    <a:cubicBezTo>
                      <a:pt x="219" y="10"/>
                      <a:pt x="219" y="10"/>
                      <a:pt x="219" y="10"/>
                    </a:cubicBezTo>
                    <a:cubicBezTo>
                      <a:pt x="209" y="10"/>
                      <a:pt x="209" y="10"/>
                      <a:pt x="209" y="10"/>
                    </a:cubicBezTo>
                    <a:lnTo>
                      <a:pt x="214" y="8"/>
                    </a:lnTo>
                    <a:close/>
                    <a:moveTo>
                      <a:pt x="318" y="9"/>
                    </a:moveTo>
                    <a:cubicBezTo>
                      <a:pt x="323" y="8"/>
                      <a:pt x="323" y="8"/>
                      <a:pt x="323" y="8"/>
                    </a:cubicBezTo>
                    <a:cubicBezTo>
                      <a:pt x="326" y="9"/>
                      <a:pt x="326" y="9"/>
                      <a:pt x="326" y="9"/>
                    </a:cubicBezTo>
                    <a:lnTo>
                      <a:pt x="318" y="9"/>
                    </a:lnTo>
                    <a:close/>
                    <a:moveTo>
                      <a:pt x="437" y="10"/>
                    </a:moveTo>
                    <a:cubicBezTo>
                      <a:pt x="435" y="10"/>
                      <a:pt x="434" y="9"/>
                      <a:pt x="433" y="9"/>
                    </a:cubicBezTo>
                    <a:cubicBezTo>
                      <a:pt x="425" y="8"/>
                      <a:pt x="403" y="7"/>
                      <a:pt x="392" y="8"/>
                    </a:cubicBezTo>
                    <a:cubicBezTo>
                      <a:pt x="387" y="7"/>
                      <a:pt x="402" y="5"/>
                      <a:pt x="406" y="5"/>
                    </a:cubicBezTo>
                    <a:cubicBezTo>
                      <a:pt x="399" y="10"/>
                      <a:pt x="422" y="4"/>
                      <a:pt x="431" y="6"/>
                    </a:cubicBezTo>
                    <a:cubicBezTo>
                      <a:pt x="429" y="7"/>
                      <a:pt x="422" y="7"/>
                      <a:pt x="420" y="8"/>
                    </a:cubicBezTo>
                    <a:cubicBezTo>
                      <a:pt x="423" y="8"/>
                      <a:pt x="430" y="8"/>
                      <a:pt x="434" y="8"/>
                    </a:cubicBezTo>
                    <a:cubicBezTo>
                      <a:pt x="435" y="8"/>
                      <a:pt x="436" y="7"/>
                      <a:pt x="438" y="7"/>
                    </a:cubicBezTo>
                    <a:cubicBezTo>
                      <a:pt x="437" y="8"/>
                      <a:pt x="436" y="8"/>
                      <a:pt x="434" y="8"/>
                    </a:cubicBezTo>
                    <a:cubicBezTo>
                      <a:pt x="433" y="8"/>
                      <a:pt x="433" y="9"/>
                      <a:pt x="433" y="9"/>
                    </a:cubicBezTo>
                    <a:cubicBezTo>
                      <a:pt x="435" y="9"/>
                      <a:pt x="436" y="10"/>
                      <a:pt x="437" y="10"/>
                    </a:cubicBezTo>
                    <a:close/>
                    <a:moveTo>
                      <a:pt x="567" y="43"/>
                    </a:moveTo>
                    <a:cubicBezTo>
                      <a:pt x="568" y="45"/>
                      <a:pt x="568" y="40"/>
                      <a:pt x="570" y="48"/>
                    </a:cubicBezTo>
                    <a:cubicBezTo>
                      <a:pt x="569" y="49"/>
                      <a:pt x="568" y="47"/>
                      <a:pt x="567" y="43"/>
                    </a:cubicBezTo>
                    <a:cubicBezTo>
                      <a:pt x="567" y="42"/>
                      <a:pt x="566" y="41"/>
                      <a:pt x="566" y="37"/>
                    </a:cubicBezTo>
                    <a:cubicBezTo>
                      <a:pt x="566" y="39"/>
                      <a:pt x="567" y="41"/>
                      <a:pt x="567" y="43"/>
                    </a:cubicBezTo>
                    <a:close/>
                    <a:moveTo>
                      <a:pt x="563" y="36"/>
                    </a:moveTo>
                    <a:cubicBezTo>
                      <a:pt x="565" y="43"/>
                      <a:pt x="567" y="49"/>
                      <a:pt x="568" y="56"/>
                    </a:cubicBezTo>
                    <a:cubicBezTo>
                      <a:pt x="566" y="49"/>
                      <a:pt x="566" y="49"/>
                      <a:pt x="566" y="49"/>
                    </a:cubicBezTo>
                    <a:cubicBezTo>
                      <a:pt x="567" y="53"/>
                      <a:pt x="568" y="58"/>
                      <a:pt x="568" y="62"/>
                    </a:cubicBezTo>
                    <a:cubicBezTo>
                      <a:pt x="567" y="61"/>
                      <a:pt x="564" y="47"/>
                      <a:pt x="563" y="36"/>
                    </a:cubicBezTo>
                    <a:close/>
                    <a:moveTo>
                      <a:pt x="569" y="89"/>
                    </a:moveTo>
                    <a:cubicBezTo>
                      <a:pt x="568" y="81"/>
                      <a:pt x="568" y="74"/>
                      <a:pt x="567" y="66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7" y="65"/>
                      <a:pt x="567" y="65"/>
                      <a:pt x="567" y="65"/>
                    </a:cubicBezTo>
                    <a:cubicBezTo>
                      <a:pt x="569" y="70"/>
                      <a:pt x="569" y="70"/>
                      <a:pt x="569" y="70"/>
                    </a:cubicBezTo>
                    <a:cubicBezTo>
                      <a:pt x="567" y="67"/>
                      <a:pt x="567" y="67"/>
                      <a:pt x="567" y="67"/>
                    </a:cubicBezTo>
                    <a:cubicBezTo>
                      <a:pt x="568" y="74"/>
                      <a:pt x="568" y="81"/>
                      <a:pt x="569" y="89"/>
                    </a:cubicBezTo>
                    <a:close/>
                    <a:moveTo>
                      <a:pt x="565" y="272"/>
                    </a:moveTo>
                    <a:cubicBezTo>
                      <a:pt x="564" y="283"/>
                      <a:pt x="564" y="283"/>
                      <a:pt x="564" y="283"/>
                    </a:cubicBezTo>
                    <a:cubicBezTo>
                      <a:pt x="564" y="281"/>
                      <a:pt x="563" y="270"/>
                      <a:pt x="564" y="261"/>
                    </a:cubicBezTo>
                    <a:cubicBezTo>
                      <a:pt x="560" y="272"/>
                      <a:pt x="565" y="265"/>
                      <a:pt x="562" y="284"/>
                    </a:cubicBezTo>
                    <a:cubicBezTo>
                      <a:pt x="563" y="262"/>
                      <a:pt x="560" y="270"/>
                      <a:pt x="559" y="271"/>
                    </a:cubicBezTo>
                    <a:cubicBezTo>
                      <a:pt x="561" y="276"/>
                      <a:pt x="558" y="304"/>
                      <a:pt x="563" y="296"/>
                    </a:cubicBezTo>
                    <a:cubicBezTo>
                      <a:pt x="562" y="288"/>
                      <a:pt x="567" y="278"/>
                      <a:pt x="565" y="272"/>
                    </a:cubicBezTo>
                    <a:close/>
                    <a:moveTo>
                      <a:pt x="486" y="350"/>
                    </a:moveTo>
                    <a:cubicBezTo>
                      <a:pt x="473" y="351"/>
                      <a:pt x="473" y="351"/>
                      <a:pt x="473" y="351"/>
                    </a:cubicBezTo>
                    <a:cubicBezTo>
                      <a:pt x="487" y="350"/>
                      <a:pt x="487" y="350"/>
                      <a:pt x="487" y="350"/>
                    </a:cubicBezTo>
                    <a:lnTo>
                      <a:pt x="486" y="350"/>
                    </a:lnTo>
                    <a:close/>
                    <a:moveTo>
                      <a:pt x="119" y="351"/>
                    </a:moveTo>
                    <a:cubicBezTo>
                      <a:pt x="123" y="349"/>
                      <a:pt x="141" y="352"/>
                      <a:pt x="140" y="353"/>
                    </a:cubicBezTo>
                    <a:cubicBezTo>
                      <a:pt x="138" y="352"/>
                      <a:pt x="128" y="352"/>
                      <a:pt x="119" y="351"/>
                    </a:cubicBezTo>
                    <a:close/>
                    <a:moveTo>
                      <a:pt x="19" y="301"/>
                    </a:moveTo>
                    <a:cubicBezTo>
                      <a:pt x="20" y="308"/>
                      <a:pt x="24" y="318"/>
                      <a:pt x="23" y="322"/>
                    </a:cubicBezTo>
                    <a:cubicBezTo>
                      <a:pt x="21" y="317"/>
                      <a:pt x="20" y="312"/>
                      <a:pt x="19" y="307"/>
                    </a:cubicBezTo>
                    <a:cubicBezTo>
                      <a:pt x="19" y="304"/>
                      <a:pt x="17" y="298"/>
                      <a:pt x="19" y="301"/>
                    </a:cubicBezTo>
                    <a:close/>
                    <a:moveTo>
                      <a:pt x="15" y="204"/>
                    </a:moveTo>
                    <a:cubicBezTo>
                      <a:pt x="12" y="199"/>
                      <a:pt x="12" y="199"/>
                      <a:pt x="12" y="199"/>
                    </a:cubicBezTo>
                    <a:cubicBezTo>
                      <a:pt x="13" y="204"/>
                      <a:pt x="13" y="204"/>
                      <a:pt x="13" y="204"/>
                    </a:cubicBezTo>
                    <a:lnTo>
                      <a:pt x="15" y="204"/>
                    </a:lnTo>
                    <a:close/>
                    <a:moveTo>
                      <a:pt x="17" y="221"/>
                    </a:moveTo>
                    <a:cubicBezTo>
                      <a:pt x="18" y="219"/>
                      <a:pt x="17" y="208"/>
                      <a:pt x="16" y="211"/>
                    </a:cubicBezTo>
                    <a:lnTo>
                      <a:pt x="17" y="221"/>
                    </a:lnTo>
                    <a:close/>
                    <a:moveTo>
                      <a:pt x="20" y="120"/>
                    </a:moveTo>
                    <a:cubicBezTo>
                      <a:pt x="22" y="126"/>
                      <a:pt x="22" y="126"/>
                      <a:pt x="22" y="126"/>
                    </a:cubicBezTo>
                    <a:cubicBezTo>
                      <a:pt x="22" y="119"/>
                      <a:pt x="22" y="119"/>
                      <a:pt x="22" y="119"/>
                    </a:cubicBezTo>
                    <a:lnTo>
                      <a:pt x="20" y="120"/>
                    </a:lnTo>
                    <a:close/>
                    <a:moveTo>
                      <a:pt x="18" y="126"/>
                    </a:moveTo>
                    <a:cubicBezTo>
                      <a:pt x="18" y="128"/>
                      <a:pt x="18" y="129"/>
                      <a:pt x="19" y="129"/>
                    </a:cubicBezTo>
                    <a:cubicBezTo>
                      <a:pt x="19" y="133"/>
                      <a:pt x="19" y="139"/>
                      <a:pt x="18" y="144"/>
                    </a:cubicBezTo>
                    <a:cubicBezTo>
                      <a:pt x="17" y="143"/>
                      <a:pt x="18" y="139"/>
                      <a:pt x="18" y="136"/>
                    </a:cubicBezTo>
                    <a:cubicBezTo>
                      <a:pt x="18" y="138"/>
                      <a:pt x="17" y="142"/>
                      <a:pt x="17" y="147"/>
                    </a:cubicBezTo>
                    <a:cubicBezTo>
                      <a:pt x="19" y="142"/>
                      <a:pt x="19" y="146"/>
                      <a:pt x="21" y="146"/>
                    </a:cubicBezTo>
                    <a:cubicBezTo>
                      <a:pt x="23" y="131"/>
                      <a:pt x="20" y="131"/>
                      <a:pt x="19" y="129"/>
                    </a:cubicBezTo>
                    <a:cubicBezTo>
                      <a:pt x="19" y="127"/>
                      <a:pt x="18" y="126"/>
                      <a:pt x="18" y="126"/>
                    </a:cubicBezTo>
                    <a:close/>
                    <a:moveTo>
                      <a:pt x="14" y="180"/>
                    </a:moveTo>
                    <a:cubicBezTo>
                      <a:pt x="15" y="178"/>
                      <a:pt x="15" y="177"/>
                      <a:pt x="15" y="177"/>
                    </a:cubicBezTo>
                    <a:cubicBezTo>
                      <a:pt x="16" y="167"/>
                      <a:pt x="17" y="157"/>
                      <a:pt x="19" y="168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18" y="173"/>
                      <a:pt x="18" y="173"/>
                      <a:pt x="18" y="172"/>
                    </a:cubicBezTo>
                    <a:cubicBezTo>
                      <a:pt x="16" y="179"/>
                      <a:pt x="18" y="183"/>
                      <a:pt x="18" y="188"/>
                    </a:cubicBezTo>
                    <a:cubicBezTo>
                      <a:pt x="17" y="185"/>
                      <a:pt x="17" y="175"/>
                      <a:pt x="15" y="177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5" y="186"/>
                      <a:pt x="15" y="187"/>
                      <a:pt x="14" y="189"/>
                    </a:cubicBezTo>
                    <a:cubicBezTo>
                      <a:pt x="14" y="189"/>
                      <a:pt x="14" y="189"/>
                      <a:pt x="14" y="189"/>
                    </a:cubicBezTo>
                    <a:cubicBezTo>
                      <a:pt x="14" y="188"/>
                      <a:pt x="14" y="186"/>
                      <a:pt x="14" y="184"/>
                    </a:cubicBezTo>
                    <a:cubicBezTo>
                      <a:pt x="14" y="183"/>
                      <a:pt x="14" y="181"/>
                      <a:pt x="14" y="180"/>
                    </a:cubicBezTo>
                    <a:close/>
                    <a:moveTo>
                      <a:pt x="17" y="118"/>
                    </a:moveTo>
                    <a:cubicBezTo>
                      <a:pt x="17" y="117"/>
                      <a:pt x="16" y="119"/>
                      <a:pt x="16" y="116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05"/>
                      <a:pt x="17" y="112"/>
                      <a:pt x="17" y="118"/>
                    </a:cubicBezTo>
                    <a:close/>
                    <a:moveTo>
                      <a:pt x="84" y="350"/>
                    </a:moveTo>
                    <a:cubicBezTo>
                      <a:pt x="86" y="350"/>
                      <a:pt x="100" y="351"/>
                      <a:pt x="101" y="350"/>
                    </a:cubicBezTo>
                    <a:cubicBezTo>
                      <a:pt x="105" y="352"/>
                      <a:pt x="105" y="352"/>
                      <a:pt x="105" y="352"/>
                    </a:cubicBezTo>
                    <a:cubicBezTo>
                      <a:pt x="97" y="351"/>
                      <a:pt x="89" y="352"/>
                      <a:pt x="93" y="353"/>
                    </a:cubicBezTo>
                    <a:cubicBezTo>
                      <a:pt x="87" y="351"/>
                      <a:pt x="81" y="351"/>
                      <a:pt x="84" y="350"/>
                    </a:cubicBezTo>
                    <a:close/>
                    <a:moveTo>
                      <a:pt x="464" y="351"/>
                    </a:moveTo>
                    <a:cubicBezTo>
                      <a:pt x="460" y="352"/>
                      <a:pt x="441" y="352"/>
                      <a:pt x="438" y="354"/>
                    </a:cubicBezTo>
                    <a:cubicBezTo>
                      <a:pt x="432" y="352"/>
                      <a:pt x="454" y="351"/>
                      <a:pt x="464" y="351"/>
                    </a:cubicBezTo>
                    <a:close/>
                    <a:moveTo>
                      <a:pt x="466" y="354"/>
                    </a:moveTo>
                    <a:cubicBezTo>
                      <a:pt x="471" y="353"/>
                      <a:pt x="471" y="353"/>
                      <a:pt x="471" y="353"/>
                    </a:cubicBezTo>
                    <a:cubicBezTo>
                      <a:pt x="477" y="353"/>
                      <a:pt x="476" y="351"/>
                      <a:pt x="486" y="351"/>
                    </a:cubicBezTo>
                    <a:cubicBezTo>
                      <a:pt x="484" y="352"/>
                      <a:pt x="480" y="351"/>
                      <a:pt x="477" y="352"/>
                    </a:cubicBezTo>
                    <a:cubicBezTo>
                      <a:pt x="478" y="353"/>
                      <a:pt x="476" y="353"/>
                      <a:pt x="471" y="353"/>
                    </a:cubicBezTo>
                    <a:cubicBezTo>
                      <a:pt x="470" y="354"/>
                      <a:pt x="468" y="354"/>
                      <a:pt x="466" y="354"/>
                    </a:cubicBezTo>
                    <a:close/>
                    <a:moveTo>
                      <a:pt x="251" y="361"/>
                    </a:moveTo>
                    <a:cubicBezTo>
                      <a:pt x="262" y="362"/>
                      <a:pt x="262" y="362"/>
                      <a:pt x="262" y="362"/>
                    </a:cubicBezTo>
                    <a:cubicBezTo>
                      <a:pt x="269" y="360"/>
                      <a:pt x="269" y="360"/>
                      <a:pt x="269" y="360"/>
                    </a:cubicBezTo>
                    <a:lnTo>
                      <a:pt x="251" y="361"/>
                    </a:lnTo>
                    <a:close/>
                    <a:moveTo>
                      <a:pt x="148" y="361"/>
                    </a:move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4" y="361"/>
                      <a:pt x="154" y="361"/>
                      <a:pt x="154" y="361"/>
                    </a:cubicBezTo>
                    <a:cubicBezTo>
                      <a:pt x="154" y="360"/>
                      <a:pt x="153" y="359"/>
                      <a:pt x="155" y="359"/>
                    </a:cubicBezTo>
                    <a:cubicBezTo>
                      <a:pt x="157" y="359"/>
                      <a:pt x="158" y="359"/>
                      <a:pt x="159" y="359"/>
                    </a:cubicBezTo>
                    <a:cubicBezTo>
                      <a:pt x="157" y="359"/>
                      <a:pt x="156" y="359"/>
                      <a:pt x="155" y="359"/>
                    </a:cubicBezTo>
                    <a:cubicBezTo>
                      <a:pt x="148" y="359"/>
                      <a:pt x="140" y="358"/>
                      <a:pt x="139" y="360"/>
                    </a:cubicBezTo>
                    <a:cubicBezTo>
                      <a:pt x="142" y="359"/>
                      <a:pt x="154" y="360"/>
                      <a:pt x="153" y="361"/>
                    </a:cubicBezTo>
                    <a:lnTo>
                      <a:pt x="148" y="361"/>
                    </a:lnTo>
                    <a:close/>
                    <a:moveTo>
                      <a:pt x="5" y="254"/>
                    </a:moveTo>
                    <a:cubicBezTo>
                      <a:pt x="6" y="258"/>
                      <a:pt x="6" y="259"/>
                      <a:pt x="6" y="267"/>
                    </a:cubicBezTo>
                    <a:cubicBezTo>
                      <a:pt x="5" y="262"/>
                      <a:pt x="5" y="255"/>
                      <a:pt x="5" y="254"/>
                    </a:cubicBezTo>
                    <a:close/>
                    <a:moveTo>
                      <a:pt x="200" y="364"/>
                    </a:moveTo>
                    <a:cubicBezTo>
                      <a:pt x="201" y="363"/>
                      <a:pt x="213" y="364"/>
                      <a:pt x="209" y="363"/>
                    </a:cubicBezTo>
                    <a:cubicBezTo>
                      <a:pt x="204" y="362"/>
                      <a:pt x="204" y="362"/>
                      <a:pt x="204" y="362"/>
                    </a:cubicBezTo>
                    <a:cubicBezTo>
                      <a:pt x="211" y="363"/>
                      <a:pt x="208" y="360"/>
                      <a:pt x="219" y="361"/>
                    </a:cubicBezTo>
                    <a:cubicBezTo>
                      <a:pt x="213" y="361"/>
                      <a:pt x="213" y="361"/>
                      <a:pt x="213" y="361"/>
                    </a:cubicBezTo>
                    <a:cubicBezTo>
                      <a:pt x="221" y="362"/>
                      <a:pt x="202" y="363"/>
                      <a:pt x="215" y="364"/>
                    </a:cubicBezTo>
                    <a:cubicBezTo>
                      <a:pt x="220" y="364"/>
                      <a:pt x="206" y="365"/>
                      <a:pt x="200" y="364"/>
                    </a:cubicBezTo>
                    <a:close/>
                    <a:moveTo>
                      <a:pt x="2" y="237"/>
                    </a:moveTo>
                    <a:cubicBezTo>
                      <a:pt x="2" y="245"/>
                      <a:pt x="5" y="243"/>
                      <a:pt x="4" y="255"/>
                    </a:cubicBezTo>
                    <a:cubicBezTo>
                      <a:pt x="3" y="246"/>
                      <a:pt x="1" y="247"/>
                      <a:pt x="2" y="237"/>
                    </a:cubicBezTo>
                    <a:close/>
                    <a:moveTo>
                      <a:pt x="126" y="366"/>
                    </a:moveTo>
                    <a:cubicBezTo>
                      <a:pt x="127" y="366"/>
                      <a:pt x="127" y="366"/>
                      <a:pt x="127" y="366"/>
                    </a:cubicBezTo>
                    <a:cubicBezTo>
                      <a:pt x="137" y="366"/>
                      <a:pt x="137" y="366"/>
                      <a:pt x="137" y="366"/>
                    </a:cubicBezTo>
                    <a:cubicBezTo>
                      <a:pt x="136" y="366"/>
                      <a:pt x="136" y="366"/>
                      <a:pt x="136" y="366"/>
                    </a:cubicBezTo>
                    <a:lnTo>
                      <a:pt x="126" y="366"/>
                    </a:lnTo>
                    <a:close/>
                    <a:moveTo>
                      <a:pt x="18" y="239"/>
                    </a:moveTo>
                    <a:cubicBezTo>
                      <a:pt x="18" y="236"/>
                      <a:pt x="18" y="234"/>
                      <a:pt x="18" y="233"/>
                    </a:cubicBezTo>
                    <a:cubicBezTo>
                      <a:pt x="18" y="235"/>
                      <a:pt x="18" y="237"/>
                      <a:pt x="18" y="239"/>
                    </a:cubicBezTo>
                    <a:close/>
                    <a:moveTo>
                      <a:pt x="500" y="341"/>
                    </a:moveTo>
                    <a:cubicBezTo>
                      <a:pt x="501" y="342"/>
                      <a:pt x="502" y="342"/>
                      <a:pt x="503" y="342"/>
                    </a:cubicBezTo>
                    <a:cubicBezTo>
                      <a:pt x="503" y="342"/>
                      <a:pt x="502" y="341"/>
                      <a:pt x="500" y="341"/>
                    </a:cubicBezTo>
                    <a:close/>
                    <a:moveTo>
                      <a:pt x="524" y="338"/>
                    </a:moveTo>
                    <a:cubicBezTo>
                      <a:pt x="525" y="338"/>
                      <a:pt x="525" y="338"/>
                      <a:pt x="525" y="338"/>
                    </a:cubicBezTo>
                    <a:cubicBezTo>
                      <a:pt x="525" y="338"/>
                      <a:pt x="525" y="338"/>
                      <a:pt x="525" y="338"/>
                    </a:cubicBezTo>
                    <a:lnTo>
                      <a:pt x="524" y="338"/>
                    </a:lnTo>
                    <a:close/>
                    <a:moveTo>
                      <a:pt x="77" y="19"/>
                    </a:moveTo>
                    <a:cubicBezTo>
                      <a:pt x="72" y="21"/>
                      <a:pt x="82" y="19"/>
                      <a:pt x="86" y="19"/>
                    </a:cubicBezTo>
                    <a:cubicBezTo>
                      <a:pt x="82" y="19"/>
                      <a:pt x="80" y="18"/>
                      <a:pt x="77" y="19"/>
                    </a:cubicBezTo>
                    <a:close/>
                    <a:moveTo>
                      <a:pt x="110" y="15"/>
                    </a:moveTo>
                    <a:cubicBezTo>
                      <a:pt x="107" y="16"/>
                      <a:pt x="104" y="16"/>
                      <a:pt x="99" y="17"/>
                    </a:cubicBezTo>
                    <a:cubicBezTo>
                      <a:pt x="102" y="17"/>
                      <a:pt x="105" y="16"/>
                      <a:pt x="110" y="15"/>
                    </a:cubicBezTo>
                    <a:close/>
                    <a:moveTo>
                      <a:pt x="83" y="17"/>
                    </a:moveTo>
                    <a:cubicBezTo>
                      <a:pt x="89" y="17"/>
                      <a:pt x="95" y="17"/>
                      <a:pt x="99" y="17"/>
                    </a:cubicBezTo>
                    <a:cubicBezTo>
                      <a:pt x="95" y="17"/>
                      <a:pt x="92" y="16"/>
                      <a:pt x="83" y="17"/>
                    </a:cubicBezTo>
                    <a:close/>
                    <a:moveTo>
                      <a:pt x="197" y="13"/>
                    </a:moveTo>
                    <a:cubicBezTo>
                      <a:pt x="192" y="15"/>
                      <a:pt x="182" y="14"/>
                      <a:pt x="182" y="14"/>
                    </a:cubicBezTo>
                    <a:cubicBezTo>
                      <a:pt x="204" y="15"/>
                      <a:pt x="178" y="16"/>
                      <a:pt x="176" y="17"/>
                    </a:cubicBezTo>
                    <a:cubicBezTo>
                      <a:pt x="190" y="16"/>
                      <a:pt x="190" y="15"/>
                      <a:pt x="197" y="13"/>
                    </a:cubicBezTo>
                    <a:close/>
                    <a:moveTo>
                      <a:pt x="226" y="12"/>
                    </a:moveTo>
                    <a:cubicBezTo>
                      <a:pt x="223" y="12"/>
                      <a:pt x="221" y="12"/>
                      <a:pt x="220" y="12"/>
                    </a:cubicBezTo>
                    <a:cubicBezTo>
                      <a:pt x="222" y="12"/>
                      <a:pt x="224" y="12"/>
                      <a:pt x="226" y="12"/>
                    </a:cubicBezTo>
                    <a:close/>
                    <a:moveTo>
                      <a:pt x="234" y="13"/>
                    </a:moveTo>
                    <a:cubicBezTo>
                      <a:pt x="241" y="13"/>
                      <a:pt x="244" y="11"/>
                      <a:pt x="247" y="10"/>
                    </a:cubicBezTo>
                    <a:cubicBezTo>
                      <a:pt x="238" y="10"/>
                      <a:pt x="232" y="12"/>
                      <a:pt x="226" y="12"/>
                    </a:cubicBezTo>
                    <a:cubicBezTo>
                      <a:pt x="231" y="12"/>
                      <a:pt x="236" y="12"/>
                      <a:pt x="234" y="13"/>
                    </a:cubicBezTo>
                    <a:close/>
                    <a:moveTo>
                      <a:pt x="462" y="18"/>
                    </a:moveTo>
                    <a:cubicBezTo>
                      <a:pt x="461" y="18"/>
                      <a:pt x="457" y="18"/>
                      <a:pt x="457" y="18"/>
                    </a:cubicBezTo>
                    <a:cubicBezTo>
                      <a:pt x="469" y="19"/>
                      <a:pt x="469" y="19"/>
                      <a:pt x="469" y="19"/>
                    </a:cubicBezTo>
                    <a:cubicBezTo>
                      <a:pt x="474" y="18"/>
                      <a:pt x="465" y="18"/>
                      <a:pt x="462" y="18"/>
                    </a:cubicBezTo>
                    <a:close/>
                    <a:moveTo>
                      <a:pt x="508" y="16"/>
                    </a:moveTo>
                    <a:cubicBezTo>
                      <a:pt x="518" y="17"/>
                      <a:pt x="513" y="18"/>
                      <a:pt x="518" y="18"/>
                    </a:cubicBezTo>
                    <a:cubicBezTo>
                      <a:pt x="517" y="16"/>
                      <a:pt x="517" y="16"/>
                      <a:pt x="517" y="16"/>
                    </a:cubicBezTo>
                    <a:lnTo>
                      <a:pt x="508" y="16"/>
                    </a:lnTo>
                    <a:close/>
                    <a:moveTo>
                      <a:pt x="503" y="4"/>
                    </a:moveTo>
                    <a:cubicBezTo>
                      <a:pt x="500" y="4"/>
                      <a:pt x="500" y="4"/>
                      <a:pt x="500" y="4"/>
                    </a:cubicBezTo>
                    <a:cubicBezTo>
                      <a:pt x="504" y="4"/>
                      <a:pt x="504" y="4"/>
                      <a:pt x="504" y="4"/>
                    </a:cubicBezTo>
                    <a:lnTo>
                      <a:pt x="503" y="4"/>
                    </a:lnTo>
                    <a:close/>
                    <a:moveTo>
                      <a:pt x="554" y="24"/>
                    </a:moveTo>
                    <a:cubicBezTo>
                      <a:pt x="552" y="25"/>
                      <a:pt x="549" y="25"/>
                      <a:pt x="547" y="25"/>
                    </a:cubicBezTo>
                    <a:cubicBezTo>
                      <a:pt x="551" y="26"/>
                      <a:pt x="553" y="26"/>
                      <a:pt x="553" y="25"/>
                    </a:cubicBezTo>
                    <a:cubicBezTo>
                      <a:pt x="554" y="25"/>
                      <a:pt x="554" y="25"/>
                      <a:pt x="554" y="24"/>
                    </a:cubicBezTo>
                    <a:close/>
                    <a:moveTo>
                      <a:pt x="560" y="53"/>
                    </a:moveTo>
                    <a:cubicBezTo>
                      <a:pt x="559" y="48"/>
                      <a:pt x="559" y="48"/>
                      <a:pt x="559" y="48"/>
                    </a:cubicBezTo>
                    <a:cubicBezTo>
                      <a:pt x="560" y="53"/>
                      <a:pt x="561" y="59"/>
                      <a:pt x="561" y="65"/>
                    </a:cubicBezTo>
                    <a:cubicBezTo>
                      <a:pt x="561" y="61"/>
                      <a:pt x="561" y="57"/>
                      <a:pt x="560" y="53"/>
                    </a:cubicBezTo>
                    <a:close/>
                    <a:moveTo>
                      <a:pt x="563" y="98"/>
                    </a:moveTo>
                    <a:cubicBezTo>
                      <a:pt x="563" y="100"/>
                      <a:pt x="563" y="100"/>
                      <a:pt x="563" y="100"/>
                    </a:cubicBezTo>
                    <a:cubicBezTo>
                      <a:pt x="564" y="112"/>
                      <a:pt x="564" y="112"/>
                      <a:pt x="564" y="112"/>
                    </a:cubicBezTo>
                    <a:lnTo>
                      <a:pt x="563" y="98"/>
                    </a:lnTo>
                    <a:close/>
                    <a:moveTo>
                      <a:pt x="303" y="352"/>
                    </a:moveTo>
                    <a:cubicBezTo>
                      <a:pt x="301" y="354"/>
                      <a:pt x="321" y="353"/>
                      <a:pt x="327" y="354"/>
                    </a:cubicBezTo>
                    <a:cubicBezTo>
                      <a:pt x="323" y="351"/>
                      <a:pt x="311" y="355"/>
                      <a:pt x="303" y="352"/>
                    </a:cubicBezTo>
                    <a:close/>
                    <a:moveTo>
                      <a:pt x="17" y="257"/>
                    </a:moveTo>
                    <a:cubicBezTo>
                      <a:pt x="18" y="263"/>
                      <a:pt x="19" y="269"/>
                      <a:pt x="19" y="275"/>
                    </a:cubicBezTo>
                    <a:cubicBezTo>
                      <a:pt x="19" y="261"/>
                      <a:pt x="19" y="271"/>
                      <a:pt x="17" y="25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761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403573"/>
            <a:ext cx="3156396" cy="2924846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50100" y="67214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38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4"/>
            <a:ext cx="9468543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Activity shaping</a:t>
            </a:r>
            <a:endParaRPr lang="en-US" sz="4200" dirty="0"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1800" y="1619597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libri"/>
              </a:rPr>
              <a:t>Can we </a:t>
            </a:r>
            <a:r>
              <a:rPr lang="en-US" sz="4200" b="1" dirty="0" smtClean="0">
                <a:latin typeface="Calibri"/>
              </a:rPr>
              <a:t>steer users’ activity </a:t>
            </a:r>
          </a:p>
          <a:p>
            <a:r>
              <a:rPr lang="en-US" sz="4200" dirty="0" smtClean="0">
                <a:latin typeface="Calibri"/>
              </a:rPr>
              <a:t>in a</a:t>
            </a:r>
            <a:r>
              <a:rPr lang="en-US" sz="4200" b="1" dirty="0" smtClean="0">
                <a:latin typeface="Calibri"/>
              </a:rPr>
              <a:t> social network</a:t>
            </a:r>
            <a:r>
              <a:rPr lang="en-US" sz="4200" dirty="0" smtClean="0">
                <a:latin typeface="Calibri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56" y="4571925"/>
            <a:ext cx="6336704" cy="77423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3808" y="3275781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latin typeface="Calibri"/>
              </a:rPr>
              <a:t>Why this goal?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96" y="4571925"/>
            <a:ext cx="1687351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056" y="5862465"/>
            <a:ext cx="5616624" cy="797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56" y="5658173"/>
            <a:ext cx="1584176" cy="1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3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Activity shaping… is this new?</a:t>
            </a:r>
            <a:endParaRPr lang="en-US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808" y="1475581"/>
            <a:ext cx="9433048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rbel" charset="0"/>
              </a:rPr>
              <a:t>Related to </a:t>
            </a:r>
            <a:r>
              <a:rPr lang="en-US" sz="4000" b="1" dirty="0" smtClean="0">
                <a:latin typeface="Corbel" charset="0"/>
              </a:rPr>
              <a:t/>
            </a:r>
            <a:br>
              <a:rPr lang="en-US" sz="4000" b="1" dirty="0" smtClean="0"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Influence Maximization Problem</a:t>
            </a:r>
            <a:endParaRPr lang="en-US" sz="4000" b="1" dirty="0">
              <a:latin typeface="Corbe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4" y="3692576"/>
            <a:ext cx="608067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64" y="4355901"/>
            <a:ext cx="648072" cy="324036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39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2843733"/>
            <a:ext cx="323454" cy="3234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3491805"/>
            <a:ext cx="323454" cy="3234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4211885"/>
            <a:ext cx="323454" cy="32345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3168104" y="3203773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272115" y="3836592"/>
            <a:ext cx="1192133" cy="15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168104" y="4571925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2627709"/>
            <a:ext cx="1107556" cy="10801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3419797"/>
            <a:ext cx="1107555" cy="10801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132" y="4067869"/>
            <a:ext cx="1107555" cy="108012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>
            <a:off x="6624488" y="2915741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624488" y="370782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624488" y="442790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0272" y="521244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One time the same piece of information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096096" y="535646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Fixed incentive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12520" y="5212446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/>
              </a:rPr>
              <a:t>It is only about maximizing adoption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431800" y="5302164"/>
            <a:ext cx="24510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Corbel" charset="0"/>
              </a:rPr>
              <a:t>Influence </a:t>
            </a:r>
            <a:br>
              <a:rPr lang="en-US" sz="3000" b="1" dirty="0" smtClean="0">
                <a:latin typeface="Corbel" charset="0"/>
              </a:rPr>
            </a:br>
            <a:r>
              <a:rPr lang="en-US" sz="3000" b="1" dirty="0" smtClean="0">
                <a:latin typeface="Corbel" charset="0"/>
              </a:rPr>
              <a:t>Maximization</a:t>
            </a:r>
            <a:endParaRPr lang="en-US" sz="3000" b="1" dirty="0">
              <a:latin typeface="Corbe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3808" y="6364574"/>
            <a:ext cx="245105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>
                <a:latin typeface="Corbel" charset="0"/>
              </a:rPr>
              <a:t>Activity</a:t>
            </a:r>
            <a:br>
              <a:rPr lang="en-US" sz="3000" b="1" dirty="0" smtClean="0">
                <a:latin typeface="Corbel" charset="0"/>
              </a:rPr>
            </a:br>
            <a:r>
              <a:rPr lang="en-US" sz="3000" b="1" dirty="0" smtClean="0">
                <a:latin typeface="Corbel" charset="0"/>
              </a:rPr>
              <a:t>Shaping</a:t>
            </a:r>
            <a:endParaRPr lang="en-US" sz="3000" b="1" dirty="0">
              <a:latin typeface="Corbe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96096" y="6436582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Variable incentive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52280" y="643658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Multiple times multiple pieces,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recurrent!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84528" y="6436582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Many different activity shaping tasks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76616" y="1960473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Kempe et al. KDD’03 and many others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936" y="2987749"/>
            <a:ext cx="1277562" cy="36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56" y="2987749"/>
            <a:ext cx="651501" cy="3600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296" y="2987749"/>
            <a:ext cx="1219450" cy="3766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982" y="3691180"/>
            <a:ext cx="1219450" cy="37668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296" y="4427909"/>
            <a:ext cx="1219450" cy="37668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5936" y="3635821"/>
            <a:ext cx="1358861" cy="36004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5936" y="4355901"/>
            <a:ext cx="936104" cy="3294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3808" y="2987749"/>
            <a:ext cx="9145016" cy="2808312"/>
            <a:chOff x="647824" y="2411685"/>
            <a:chExt cx="9145016" cy="3567315"/>
          </a:xfrm>
        </p:grpSpPr>
        <p:sp>
          <p:nvSpPr>
            <p:cNvPr id="59" name="Rounded Rectangle 58"/>
            <p:cNvSpPr>
              <a:spLocks noChangeArrowheads="1"/>
            </p:cNvSpPr>
            <p:nvPr/>
          </p:nvSpPr>
          <p:spPr bwMode="auto">
            <a:xfrm>
              <a:off x="647824" y="2411685"/>
              <a:ext cx="9145016" cy="3567315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48006" cmpd="thickThin">
              <a:solidFill>
                <a:srgbClr val="448495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Aft>
                  <a:spcPts val="1200"/>
                </a:spcAft>
              </a:pPr>
              <a:r>
                <a:rPr lang="en-US" sz="3200" b="1" dirty="0" smtClean="0">
                  <a:latin typeface="Corbel" charset="0"/>
                </a:rPr>
                <a:t>Influence maximization: </a:t>
              </a:r>
              <a:r>
                <a:rPr lang="en-US" sz="3200" dirty="0" smtClean="0">
                  <a:latin typeface="Corbel" charset="0"/>
                </a:rPr>
                <a:t>simple </a:t>
              </a:r>
              <a:br>
                <a:rPr lang="en-US" sz="3200" dirty="0" smtClean="0">
                  <a:latin typeface="Corbel" charset="0"/>
                </a:rPr>
              </a:br>
              <a:r>
                <a:rPr lang="en-US" sz="3200" dirty="0" smtClean="0">
                  <a:latin typeface="Corbel" charset="0"/>
                </a:rPr>
                <a:t>but far from real social activity</a:t>
              </a:r>
            </a:p>
            <a:p>
              <a:pPr algn="ctr" eaLnBrk="1" hangingPunct="1"/>
              <a:endParaRPr lang="en-US" sz="3200" b="1" dirty="0" smtClean="0">
                <a:latin typeface="Corbel" charset="0"/>
              </a:endParaRPr>
            </a:p>
            <a:p>
              <a:pPr algn="ctr" eaLnBrk="1" hangingPunct="1">
                <a:spcAft>
                  <a:spcPts val="600"/>
                </a:spcAft>
              </a:pPr>
              <a:r>
                <a:rPr lang="en-US" sz="3200" b="1" dirty="0" smtClean="0">
                  <a:latin typeface="Corbel" charset="0"/>
                </a:rPr>
                <a:t>Activity shaping: </a:t>
              </a:r>
              <a:r>
                <a:rPr lang="en-US" sz="3200" dirty="0" smtClean="0">
                  <a:latin typeface="Corbel" charset="0"/>
                </a:rPr>
                <a:t>more challenging (at first) </a:t>
              </a:r>
              <a:br>
                <a:rPr lang="en-US" sz="3200" dirty="0" smtClean="0">
                  <a:latin typeface="Corbel" charset="0"/>
                </a:rPr>
              </a:br>
              <a:r>
                <a:rPr lang="en-US" sz="3200" dirty="0" smtClean="0">
                  <a:latin typeface="Corbel" charset="0"/>
                </a:rPr>
                <a:t>but close to real social activity</a:t>
              </a:r>
              <a:endParaRPr lang="en-US" sz="4000" b="1" dirty="0">
                <a:latin typeface="Corbel" charset="0"/>
              </a:endParaRPr>
            </a:p>
          </p:txBody>
        </p:sp>
        <p:sp>
          <p:nvSpPr>
            <p:cNvPr id="17" name="Down Arrow 16"/>
            <p:cNvSpPr/>
            <p:nvPr/>
          </p:nvSpPr>
          <p:spPr bwMode="auto">
            <a:xfrm>
              <a:off x="4680272" y="3923853"/>
              <a:ext cx="648072" cy="576064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02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38" grpId="0"/>
      <p:bldP spid="40" grpId="0"/>
      <p:bldP spid="42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Time-sensitive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31565"/>
            <a:ext cx="9072562" cy="4989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Can we </a:t>
            </a:r>
            <a:r>
              <a:rPr lang="en-US" dirty="0" smtClean="0">
                <a:solidFill>
                  <a:srgbClr val="FF0000"/>
                </a:solidFill>
              </a:rPr>
              <a:t>seed</a:t>
            </a:r>
            <a:r>
              <a:rPr lang="en-US" dirty="0" smtClean="0"/>
              <a:t> information in a few sites, such that it  can spread, </a:t>
            </a:r>
            <a:r>
              <a:rPr lang="en-US" dirty="0">
                <a:solidFill>
                  <a:srgbClr val="0000FF"/>
                </a:solidFill>
              </a:rPr>
              <a:t>in 1 month</a:t>
            </a:r>
            <a:r>
              <a:rPr lang="en-US" dirty="0"/>
              <a:t>, </a:t>
            </a:r>
            <a:r>
              <a:rPr lang="en-US" dirty="0" smtClean="0"/>
              <a:t>to a </a:t>
            </a:r>
            <a:r>
              <a:rPr lang="en-US" dirty="0"/>
              <a:t>million </a:t>
            </a:r>
            <a:r>
              <a:rPr lang="en-US" dirty="0" smtClean="0"/>
              <a:t>blogs?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Need to consider timing information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Need to be scalable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B107-D3C9-4ED3-ADE1-E5BC2FA748D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32000" y="2411685"/>
            <a:ext cx="5114641" cy="3888432"/>
            <a:chOff x="2772173" y="2560053"/>
            <a:chExt cx="4574468" cy="3019984"/>
          </a:xfrm>
        </p:grpSpPr>
        <p:grpSp>
          <p:nvGrpSpPr>
            <p:cNvPr id="73" name="Group 72"/>
            <p:cNvGrpSpPr/>
            <p:nvPr/>
          </p:nvGrpSpPr>
          <p:grpSpPr>
            <a:xfrm>
              <a:off x="2772173" y="2560053"/>
              <a:ext cx="4574468" cy="3019984"/>
              <a:chOff x="4765961" y="3661125"/>
              <a:chExt cx="4149439" cy="2739675"/>
            </a:xfrm>
          </p:grpSpPr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4765961" y="3886200"/>
                <a:ext cx="4149439" cy="2514600"/>
                <a:chOff x="562330" y="3800203"/>
                <a:chExt cx="8298878" cy="502920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525" y="5221877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9208" y="7584077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0234" y="3952603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8008" y="6971211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1808" y="7584077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882" y="4078877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40619" y="3978729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0094" y="5766163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3408" y="7686403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19" name="Straight Connector 18"/>
                <p:cNvCxnSpPr>
                  <a:stCxn id="12" idx="2"/>
                  <a:endCxn id="17" idx="0"/>
                </p:cNvCxnSpPr>
                <p:nvPr/>
              </p:nvCxnSpPr>
              <p:spPr bwMode="auto">
                <a:xfrm>
                  <a:off x="3994721" y="4512129"/>
                  <a:ext cx="585136" cy="12540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0" name="Straight Connector 19"/>
                <p:cNvCxnSpPr>
                  <a:stCxn id="15" idx="3"/>
                  <a:endCxn id="12" idx="1"/>
                </p:cNvCxnSpPr>
                <p:nvPr/>
              </p:nvCxnSpPr>
              <p:spPr bwMode="auto">
                <a:xfrm flipV="1">
                  <a:off x="2079408" y="4232366"/>
                  <a:ext cx="1620826" cy="1262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1" name="Straight Connector 20"/>
                <p:cNvCxnSpPr>
                  <a:stCxn id="15" idx="2"/>
                  <a:endCxn id="10" idx="1"/>
                </p:cNvCxnSpPr>
                <p:nvPr/>
              </p:nvCxnSpPr>
              <p:spPr bwMode="auto">
                <a:xfrm>
                  <a:off x="1799645" y="4638403"/>
                  <a:ext cx="985880" cy="86323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2" name="Straight Connector 21"/>
                <p:cNvCxnSpPr>
                  <a:stCxn id="10" idx="0"/>
                  <a:endCxn id="12" idx="2"/>
                </p:cNvCxnSpPr>
                <p:nvPr/>
              </p:nvCxnSpPr>
              <p:spPr bwMode="auto">
                <a:xfrm flipV="1">
                  <a:off x="3080012" y="4512129"/>
                  <a:ext cx="914709" cy="70974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3" name="Straight Connector 22"/>
                <p:cNvCxnSpPr>
                  <a:stCxn id="14" idx="0"/>
                  <a:endCxn id="10" idx="2"/>
                </p:cNvCxnSpPr>
                <p:nvPr/>
              </p:nvCxnSpPr>
              <p:spPr bwMode="auto">
                <a:xfrm flipV="1">
                  <a:off x="2526295" y="5781403"/>
                  <a:ext cx="553717" cy="18026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4" name="Straight Connector 23"/>
                <p:cNvCxnSpPr>
                  <a:stCxn id="10" idx="3"/>
                  <a:endCxn id="17" idx="1"/>
                </p:cNvCxnSpPr>
                <p:nvPr/>
              </p:nvCxnSpPr>
              <p:spPr bwMode="auto">
                <a:xfrm>
                  <a:off x="3374499" y="5501640"/>
                  <a:ext cx="925595" cy="54428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5" name="Straight Connector 24"/>
                <p:cNvCxnSpPr>
                  <a:stCxn id="14" idx="3"/>
                  <a:endCxn id="17" idx="2"/>
                </p:cNvCxnSpPr>
                <p:nvPr/>
              </p:nvCxnSpPr>
              <p:spPr bwMode="auto">
                <a:xfrm flipV="1">
                  <a:off x="2820782" y="6325689"/>
                  <a:ext cx="1759075" cy="153815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6" name="Straight Connector 25"/>
                <p:cNvCxnSpPr>
                  <a:stCxn id="14" idx="3"/>
                  <a:endCxn id="11" idx="1"/>
                </p:cNvCxnSpPr>
                <p:nvPr/>
              </p:nvCxnSpPr>
              <p:spPr bwMode="auto">
                <a:xfrm>
                  <a:off x="2820782" y="7863840"/>
                  <a:ext cx="1468426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7" name="Straight Connector 26"/>
                <p:cNvCxnSpPr>
                  <a:stCxn id="17" idx="0"/>
                  <a:endCxn id="16" idx="2"/>
                </p:cNvCxnSpPr>
                <p:nvPr/>
              </p:nvCxnSpPr>
              <p:spPr bwMode="auto">
                <a:xfrm flipV="1">
                  <a:off x="4579857" y="4538255"/>
                  <a:ext cx="940525" cy="12279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8" name="Straight Connector 27"/>
                <p:cNvCxnSpPr>
                  <a:endCxn id="13" idx="1"/>
                </p:cNvCxnSpPr>
                <p:nvPr/>
              </p:nvCxnSpPr>
              <p:spPr bwMode="auto">
                <a:xfrm>
                  <a:off x="4732257" y="5918563"/>
                  <a:ext cx="1385751" cy="133241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29" name="Straight Connector 28"/>
                <p:cNvCxnSpPr>
                  <a:stCxn id="11" idx="3"/>
                  <a:endCxn id="13" idx="1"/>
                </p:cNvCxnSpPr>
                <p:nvPr/>
              </p:nvCxnSpPr>
              <p:spPr bwMode="auto">
                <a:xfrm flipV="1">
                  <a:off x="4848734" y="7250974"/>
                  <a:ext cx="1269274" cy="61286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0" name="Straight Connector 29"/>
                <p:cNvCxnSpPr>
                  <a:stCxn id="13" idx="3"/>
                  <a:endCxn id="18" idx="1"/>
                </p:cNvCxnSpPr>
                <p:nvPr/>
              </p:nvCxnSpPr>
              <p:spPr bwMode="auto">
                <a:xfrm>
                  <a:off x="6706982" y="7250974"/>
                  <a:ext cx="706426" cy="71519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22908" y="3950426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32" name="Straight Connector 31"/>
                <p:cNvCxnSpPr>
                  <a:stCxn id="16" idx="3"/>
                  <a:endCxn id="31" idx="1"/>
                </p:cNvCxnSpPr>
                <p:nvPr/>
              </p:nvCxnSpPr>
              <p:spPr bwMode="auto">
                <a:xfrm flipV="1">
                  <a:off x="5800145" y="4230189"/>
                  <a:ext cx="1422763" cy="2830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8034" y="6446519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34" name="Straight Connector 33"/>
                <p:cNvCxnSpPr>
                  <a:stCxn id="14" idx="1"/>
                  <a:endCxn id="33" idx="2"/>
                </p:cNvCxnSpPr>
                <p:nvPr/>
              </p:nvCxnSpPr>
              <p:spPr bwMode="auto">
                <a:xfrm flipH="1" flipV="1">
                  <a:off x="1632521" y="7006045"/>
                  <a:ext cx="599287" cy="85779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5" name="Straight Connector 34"/>
                <p:cNvCxnSpPr>
                  <a:endCxn id="48" idx="1"/>
                </p:cNvCxnSpPr>
                <p:nvPr/>
              </p:nvCxnSpPr>
              <p:spPr bwMode="auto">
                <a:xfrm flipV="1">
                  <a:off x="4732257" y="5131009"/>
                  <a:ext cx="1779269" cy="78755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6" name="Straight Connector 35"/>
                <p:cNvCxnSpPr>
                  <a:endCxn id="49" idx="1"/>
                </p:cNvCxnSpPr>
                <p:nvPr/>
              </p:nvCxnSpPr>
              <p:spPr bwMode="auto">
                <a:xfrm>
                  <a:off x="4732257" y="5918563"/>
                  <a:ext cx="1842951" cy="21402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7" name="Straight Connector 36"/>
                <p:cNvCxnSpPr>
                  <a:stCxn id="31" idx="3"/>
                </p:cNvCxnSpPr>
                <p:nvPr/>
              </p:nvCxnSpPr>
              <p:spPr bwMode="auto">
                <a:xfrm flipV="1">
                  <a:off x="7811882" y="3840481"/>
                  <a:ext cx="1049326" cy="38970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8" name="Straight Connector 37"/>
                <p:cNvCxnSpPr>
                  <a:stCxn id="31" idx="3"/>
                </p:cNvCxnSpPr>
                <p:nvPr/>
              </p:nvCxnSpPr>
              <p:spPr bwMode="auto">
                <a:xfrm>
                  <a:off x="7811882" y="4230189"/>
                  <a:ext cx="1049326" cy="10341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39" name="Straight Connector 38"/>
                <p:cNvCxnSpPr>
                  <a:stCxn id="13" idx="3"/>
                </p:cNvCxnSpPr>
                <p:nvPr/>
              </p:nvCxnSpPr>
              <p:spPr bwMode="auto">
                <a:xfrm flipV="1">
                  <a:off x="6706982" y="6924403"/>
                  <a:ext cx="810413" cy="32657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0" name="Straight Connector 39"/>
                <p:cNvCxnSpPr>
                  <a:stCxn id="18" idx="3"/>
                </p:cNvCxnSpPr>
                <p:nvPr/>
              </p:nvCxnSpPr>
              <p:spPr bwMode="auto">
                <a:xfrm flipV="1">
                  <a:off x="8002382" y="7608570"/>
                  <a:ext cx="858826" cy="35759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1" name="Straight Connector 40"/>
                <p:cNvCxnSpPr>
                  <a:stCxn id="18" idx="3"/>
                </p:cNvCxnSpPr>
                <p:nvPr/>
              </p:nvCxnSpPr>
              <p:spPr bwMode="auto">
                <a:xfrm>
                  <a:off x="8002382" y="7966166"/>
                  <a:ext cx="858826" cy="32983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2" name="Straight Connector 41"/>
                <p:cNvCxnSpPr>
                  <a:stCxn id="14" idx="1"/>
                </p:cNvCxnSpPr>
                <p:nvPr/>
              </p:nvCxnSpPr>
              <p:spPr bwMode="auto">
                <a:xfrm flipH="1">
                  <a:off x="1095605" y="7863840"/>
                  <a:ext cx="1136203" cy="43216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3" name="Straight Connector 42"/>
                <p:cNvCxnSpPr>
                  <a:stCxn id="14" idx="2"/>
                </p:cNvCxnSpPr>
                <p:nvPr/>
              </p:nvCxnSpPr>
              <p:spPr bwMode="auto">
                <a:xfrm flipH="1">
                  <a:off x="2308008" y="8143603"/>
                  <a:ext cx="218287" cy="685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4" name="Straight Connector 43"/>
                <p:cNvCxnSpPr>
                  <a:stCxn id="11" idx="2"/>
                </p:cNvCxnSpPr>
                <p:nvPr/>
              </p:nvCxnSpPr>
              <p:spPr bwMode="auto">
                <a:xfrm>
                  <a:off x="4568971" y="8143603"/>
                  <a:ext cx="671648" cy="685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5" name="Straight Connector 44"/>
                <p:cNvCxnSpPr>
                  <a:stCxn id="15" idx="2"/>
                </p:cNvCxnSpPr>
                <p:nvPr/>
              </p:nvCxnSpPr>
              <p:spPr bwMode="auto">
                <a:xfrm flipH="1">
                  <a:off x="1165008" y="4638403"/>
                  <a:ext cx="634637" cy="5834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6" name="Straight Connector 45"/>
                <p:cNvCxnSpPr>
                  <a:stCxn id="15" idx="1"/>
                </p:cNvCxnSpPr>
                <p:nvPr/>
              </p:nvCxnSpPr>
              <p:spPr bwMode="auto">
                <a:xfrm flipH="1">
                  <a:off x="707808" y="4358640"/>
                  <a:ext cx="8120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47" name="Straight Connector 46"/>
                <p:cNvCxnSpPr>
                  <a:stCxn id="15" idx="1"/>
                </p:cNvCxnSpPr>
                <p:nvPr/>
              </p:nvCxnSpPr>
              <p:spPr bwMode="auto">
                <a:xfrm flipH="1" flipV="1">
                  <a:off x="744177" y="3800203"/>
                  <a:ext cx="775705" cy="55843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1526" y="4851246"/>
                  <a:ext cx="588974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5208" y="5852824"/>
                  <a:ext cx="559526" cy="55952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50" name="Straight Connector 49"/>
                <p:cNvCxnSpPr>
                  <a:stCxn id="48" idx="3"/>
                </p:cNvCxnSpPr>
                <p:nvPr/>
              </p:nvCxnSpPr>
              <p:spPr bwMode="auto">
                <a:xfrm flipV="1">
                  <a:off x="7100500" y="4875167"/>
                  <a:ext cx="1191469" cy="25584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1" name="Straight Connector 50"/>
                <p:cNvCxnSpPr>
                  <a:stCxn id="48" idx="3"/>
                </p:cNvCxnSpPr>
                <p:nvPr/>
              </p:nvCxnSpPr>
              <p:spPr bwMode="auto">
                <a:xfrm>
                  <a:off x="7100500" y="5131009"/>
                  <a:ext cx="1191469" cy="23728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2" name="Straight Connector 51"/>
                <p:cNvCxnSpPr>
                  <a:stCxn id="49" idx="3"/>
                </p:cNvCxnSpPr>
                <p:nvPr/>
              </p:nvCxnSpPr>
              <p:spPr bwMode="auto">
                <a:xfrm flipV="1">
                  <a:off x="7134734" y="5852824"/>
                  <a:ext cx="1026780" cy="27976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3" name="Straight Connector 52"/>
                <p:cNvCxnSpPr>
                  <a:stCxn id="49" idx="3"/>
                </p:cNvCxnSpPr>
                <p:nvPr/>
              </p:nvCxnSpPr>
              <p:spPr bwMode="auto">
                <a:xfrm>
                  <a:off x="7134734" y="6132587"/>
                  <a:ext cx="1026780" cy="19310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4" name="Straight Connector 53"/>
                <p:cNvCxnSpPr>
                  <a:stCxn id="33" idx="1"/>
                </p:cNvCxnSpPr>
                <p:nvPr/>
              </p:nvCxnSpPr>
              <p:spPr bwMode="auto">
                <a:xfrm flipH="1">
                  <a:off x="562330" y="6726282"/>
                  <a:ext cx="775704" cy="19812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  <p:cxnSp>
              <p:nvCxnSpPr>
                <p:cNvPr id="55" name="Straight Connector 54"/>
                <p:cNvCxnSpPr>
                  <a:stCxn id="33" idx="1"/>
                </p:cNvCxnSpPr>
                <p:nvPr/>
              </p:nvCxnSpPr>
              <p:spPr bwMode="auto">
                <a:xfrm flipH="1" flipV="1">
                  <a:off x="562330" y="6412350"/>
                  <a:ext cx="775704" cy="31393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cxnSp>
          </p:grpSp>
          <p:grpSp>
            <p:nvGrpSpPr>
              <p:cNvPr id="67" name="Group 66"/>
              <p:cNvGrpSpPr>
                <a:grpSpLocks noChangeAspect="1"/>
              </p:cNvGrpSpPr>
              <p:nvPr/>
            </p:nvGrpSpPr>
            <p:grpSpPr>
              <a:xfrm>
                <a:off x="7336197" y="3661125"/>
                <a:ext cx="858764" cy="377475"/>
                <a:chOff x="10478433" y="2377307"/>
                <a:chExt cx="2146909" cy="943689"/>
              </a:xfrm>
            </p:grpSpPr>
            <p:sp>
              <p:nvSpPr>
                <p:cNvPr id="69" name="Freeform 68"/>
                <p:cNvSpPr/>
                <p:nvPr/>
              </p:nvSpPr>
              <p:spPr bwMode="auto">
                <a:xfrm>
                  <a:off x="10620875" y="2654120"/>
                  <a:ext cx="1735919" cy="518448"/>
                </a:xfrm>
                <a:custGeom>
                  <a:avLst/>
                  <a:gdLst>
                    <a:gd name="connsiteX0" fmla="*/ 21423 w 1627586"/>
                    <a:gd name="connsiteY0" fmla="*/ 454839 h 518449"/>
                    <a:gd name="connsiteX1" fmla="*/ 21423 w 1627586"/>
                    <a:gd name="connsiteY1" fmla="*/ 391229 h 518449"/>
                    <a:gd name="connsiteX2" fmla="*/ 244059 w 1627586"/>
                    <a:gd name="connsiteY2" fmla="*/ 1615 h 518449"/>
                    <a:gd name="connsiteX3" fmla="*/ 522355 w 1627586"/>
                    <a:gd name="connsiteY3" fmla="*/ 248105 h 518449"/>
                    <a:gd name="connsiteX4" fmla="*/ 919920 w 1627586"/>
                    <a:gd name="connsiteY4" fmla="*/ 136787 h 518449"/>
                    <a:gd name="connsiteX5" fmla="*/ 1230021 w 1627586"/>
                    <a:gd name="connsiteY5" fmla="*/ 454839 h 518449"/>
                    <a:gd name="connsiteX6" fmla="*/ 1627586 w 1627586"/>
                    <a:gd name="connsiteY6" fmla="*/ 518449 h 518449"/>
                    <a:gd name="connsiteX0" fmla="*/ 2534 w 1735918"/>
                    <a:gd name="connsiteY0" fmla="*/ 510498 h 518449"/>
                    <a:gd name="connsiteX1" fmla="*/ 129755 w 1735918"/>
                    <a:gd name="connsiteY1" fmla="*/ 391229 h 518449"/>
                    <a:gd name="connsiteX2" fmla="*/ 352391 w 1735918"/>
                    <a:gd name="connsiteY2" fmla="*/ 1615 h 518449"/>
                    <a:gd name="connsiteX3" fmla="*/ 630687 w 1735918"/>
                    <a:gd name="connsiteY3" fmla="*/ 248105 h 518449"/>
                    <a:gd name="connsiteX4" fmla="*/ 1028252 w 1735918"/>
                    <a:gd name="connsiteY4" fmla="*/ 136787 h 518449"/>
                    <a:gd name="connsiteX5" fmla="*/ 1338353 w 1735918"/>
                    <a:gd name="connsiteY5" fmla="*/ 454839 h 518449"/>
                    <a:gd name="connsiteX6" fmla="*/ 1735918 w 1735918"/>
                    <a:gd name="connsiteY6" fmla="*/ 518449 h 518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5918" h="518449">
                      <a:moveTo>
                        <a:pt x="2534" y="510498"/>
                      </a:moveTo>
                      <a:cubicBezTo>
                        <a:pt x="-16019" y="516461"/>
                        <a:pt x="71446" y="476043"/>
                        <a:pt x="129755" y="391229"/>
                      </a:cubicBezTo>
                      <a:cubicBezTo>
                        <a:pt x="188064" y="306415"/>
                        <a:pt x="268902" y="25469"/>
                        <a:pt x="352391" y="1615"/>
                      </a:cubicBezTo>
                      <a:cubicBezTo>
                        <a:pt x="435880" y="-22239"/>
                        <a:pt x="518044" y="225576"/>
                        <a:pt x="630687" y="248105"/>
                      </a:cubicBezTo>
                      <a:cubicBezTo>
                        <a:pt x="743330" y="270634"/>
                        <a:pt x="910308" y="102331"/>
                        <a:pt x="1028252" y="136787"/>
                      </a:cubicBezTo>
                      <a:cubicBezTo>
                        <a:pt x="1146196" y="171243"/>
                        <a:pt x="1220409" y="391229"/>
                        <a:pt x="1338353" y="454839"/>
                      </a:cubicBezTo>
                      <a:cubicBezTo>
                        <a:pt x="1456297" y="518449"/>
                        <a:pt x="1596107" y="518449"/>
                        <a:pt x="1735918" y="518449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1007943" eaLnBrk="1" hangingPunct="1"/>
                  <a:endParaRPr lang="en-US" sz="3100">
                    <a:latin typeface="Tahoma" pitchFamily="-64" charset="0"/>
                  </a:endParaRPr>
                </a:p>
              </p:txBody>
            </p:sp>
            <p:cxnSp>
              <p:nvCxnSpPr>
                <p:cNvPr id="70" name="Straight Arrow Connector 69"/>
                <p:cNvCxnSpPr/>
                <p:nvPr/>
              </p:nvCxnSpPr>
              <p:spPr bwMode="auto">
                <a:xfrm>
                  <a:off x="10478433" y="3200401"/>
                  <a:ext cx="2146909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10616120" y="2377307"/>
                  <a:ext cx="0" cy="94368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004" y="4048355"/>
              <a:ext cx="555898" cy="617317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841" y="3142752"/>
              <a:ext cx="555898" cy="617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65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4" y="3779837"/>
            <a:ext cx="3516188" cy="1611337"/>
          </a:xfrm>
          <a:prstGeom prst="rect">
            <a:avLst/>
          </a:prstGeom>
        </p:spPr>
      </p:pic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Exogenous vs endogenous activity</a:t>
            </a:r>
            <a:endParaRPr lang="en-US" dirty="0"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936" y="1547589"/>
            <a:ext cx="37162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8000"/>
                </a:solidFill>
                <a:latin typeface="Calibri"/>
              </a:rPr>
              <a:t>Exogenous activity</a:t>
            </a:r>
            <a:r>
              <a:rPr lang="en-US" sz="3400" b="1" dirty="0">
                <a:solidFill>
                  <a:srgbClr val="008000"/>
                </a:solidFill>
                <a:latin typeface="Calibri"/>
              </a:rPr>
              <a:t/>
            </a:r>
            <a:br>
              <a:rPr lang="en-US" sz="3400" b="1" dirty="0">
                <a:solidFill>
                  <a:srgbClr val="008000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Users’ actions due to</a:t>
            </a:r>
            <a:br>
              <a:rPr lang="en-US" sz="3000" b="1" dirty="0" smtClean="0">
                <a:solidFill>
                  <a:srgbClr val="7F7F7F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drives external to the</a:t>
            </a:r>
            <a:br>
              <a:rPr lang="en-US" sz="3000" b="1" dirty="0" smtClean="0">
                <a:solidFill>
                  <a:srgbClr val="7F7F7F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network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428480" y="1563265"/>
            <a:ext cx="44363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accent2"/>
                </a:solidFill>
                <a:latin typeface="Calibri"/>
              </a:rPr>
              <a:t>Endogenous activity</a:t>
            </a:r>
            <a:r>
              <a:rPr lang="en-US" sz="3000" b="1" dirty="0">
                <a:solidFill>
                  <a:schemeClr val="accent2"/>
                </a:solidFill>
                <a:latin typeface="Calibri"/>
              </a:rPr>
              <a:t/>
            </a:r>
            <a:br>
              <a:rPr lang="en-US" sz="3000" b="1" dirty="0">
                <a:solidFill>
                  <a:schemeClr val="accent2"/>
                </a:solidFill>
                <a:latin typeface="Calibri"/>
              </a:rPr>
            </a:br>
            <a:r>
              <a:rPr lang="en-US" sz="3000" b="1" dirty="0" smtClean="0">
                <a:solidFill>
                  <a:srgbClr val="7F7F7F"/>
                </a:solidFill>
                <a:latin typeface="Calibri"/>
              </a:rPr>
              <a:t>Users’ responses to other users’ actions in the network</a:t>
            </a:r>
            <a:endParaRPr lang="en-US" sz="2400" dirty="0"/>
          </a:p>
        </p:txBody>
      </p:sp>
      <p:sp>
        <p:nvSpPr>
          <p:cNvPr id="3" name="Left-Right Arrow 2"/>
          <p:cNvSpPr/>
          <p:nvPr/>
        </p:nvSpPr>
        <p:spPr bwMode="auto">
          <a:xfrm>
            <a:off x="4320232" y="1691605"/>
            <a:ext cx="792088" cy="43204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7784" y="4571925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87784" y="1907629"/>
            <a:ext cx="0" cy="26642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87784" y="1907629"/>
            <a:ext cx="2160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647824" y="4211885"/>
            <a:ext cx="3384376" cy="648072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84528" y="5724053"/>
            <a:ext cx="36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</a:p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  <a:r>
              <a:rPr lang="en-US" sz="4000" dirty="0"/>
              <a:t>.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9504808" y="4499917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9793224" y="1892808"/>
            <a:ext cx="0" cy="49286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9576816" y="1907629"/>
            <a:ext cx="2160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9504808" y="5292005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9504808" y="6804173"/>
            <a:ext cx="288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647824" y="5075981"/>
            <a:ext cx="936104" cy="3600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>
            <a:off x="9792840" y="1907629"/>
            <a:ext cx="8384" cy="25839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9792840" y="1907629"/>
            <a:ext cx="17015" cy="3384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384" y="6372125"/>
            <a:ext cx="2880320" cy="1044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992" y="3995861"/>
            <a:ext cx="2736304" cy="814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873" y="5003973"/>
            <a:ext cx="254779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68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/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Activity shaping… how?</a:t>
            </a:r>
            <a:endParaRPr lang="en-US" dirty="0"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800" y="1331565"/>
            <a:ext cx="8928992" cy="154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4000" b="1" dirty="0" smtClean="0">
                <a:latin typeface="Corbel" charset="0"/>
              </a:rPr>
              <a:t>Incentivize</a:t>
            </a:r>
            <a:r>
              <a:rPr lang="en-US" sz="4000" dirty="0">
                <a:latin typeface="Corbel" charset="0"/>
              </a:rPr>
              <a:t> </a:t>
            </a:r>
            <a:endParaRPr lang="en-US" sz="4000" dirty="0" smtClean="0">
              <a:latin typeface="Corbe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7F7F7F"/>
                </a:solidFill>
                <a:latin typeface="Corbel" charset="0"/>
              </a:rPr>
              <a:t>a</a:t>
            </a:r>
            <a:r>
              <a:rPr lang="en-US" sz="3600" dirty="0" smtClean="0">
                <a:solidFill>
                  <a:srgbClr val="7F7F7F"/>
                </a:solidFill>
                <a:latin typeface="Corbel" charset="0"/>
              </a:rPr>
              <a:t> </a:t>
            </a:r>
            <a:r>
              <a:rPr lang="en-US" sz="3600" b="1" dirty="0" smtClean="0">
                <a:solidFill>
                  <a:srgbClr val="7F7F7F"/>
                </a:solidFill>
                <a:latin typeface="Corbel" charset="0"/>
              </a:rPr>
              <a:t>few users to produce a given level</a:t>
            </a:r>
            <a:r>
              <a:rPr lang="en-US" sz="3600" dirty="0" smtClean="0">
                <a:solidFill>
                  <a:srgbClr val="7F7F7F"/>
                </a:solidFill>
                <a:latin typeface="Corbel" charset="0"/>
              </a:rPr>
              <a:t> </a:t>
            </a:r>
            <a:br>
              <a:rPr lang="en-US" sz="3600" dirty="0" smtClean="0">
                <a:solidFill>
                  <a:srgbClr val="7F7F7F"/>
                </a:solidFill>
                <a:latin typeface="Corbel" charset="0"/>
              </a:rPr>
            </a:br>
            <a:r>
              <a:rPr lang="en-US" sz="4000" b="1" dirty="0" smtClean="0">
                <a:latin typeface="Corbel" charset="0"/>
              </a:rPr>
              <a:t>of overall users’ activity</a:t>
            </a:r>
            <a:endParaRPr lang="en-US" sz="4000" b="1" dirty="0">
              <a:latin typeface="Corbe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6" y="4908389"/>
            <a:ext cx="608067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067" y="5772484"/>
            <a:ext cx="648072" cy="324036"/>
          </a:xfrm>
          <a:prstGeom prst="rect">
            <a:avLst/>
          </a:prstGeom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41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112" y="3203773"/>
            <a:ext cx="323454" cy="3234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128" y="3635821"/>
            <a:ext cx="323454" cy="3234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232" y="4620356"/>
            <a:ext cx="1399612" cy="5040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152" y="4692364"/>
            <a:ext cx="323454" cy="3234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336" y="6300117"/>
            <a:ext cx="1296144" cy="3280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344" y="5436021"/>
            <a:ext cx="1296144" cy="475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280" y="5436021"/>
            <a:ext cx="323454" cy="3234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272" y="6228109"/>
            <a:ext cx="323454" cy="32345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 flipV="1">
            <a:off x="2520032" y="3347789"/>
            <a:ext cx="165618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520032" y="3923853"/>
            <a:ext cx="144016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240112" y="5003973"/>
            <a:ext cx="10081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4608264" y="5724053"/>
            <a:ext cx="64807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4608264" y="5940077"/>
            <a:ext cx="57606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4488" y="2915741"/>
            <a:ext cx="1107556" cy="10801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512" y="4211885"/>
            <a:ext cx="1107555" cy="10801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600" y="5436021"/>
            <a:ext cx="1107555" cy="108012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 bwMode="auto">
          <a:xfrm>
            <a:off x="5832400" y="3491805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6120432" y="4643933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6912520" y="5868069"/>
            <a:ext cx="432048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12320" y="6672351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Exogenous </a:t>
            </a:r>
            <a:br>
              <a:rPr lang="en-US" sz="2000" b="1" dirty="0" smtClean="0">
                <a:solidFill>
                  <a:srgbClr val="008000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008000"/>
                </a:solidFill>
                <a:latin typeface="Calibri"/>
              </a:rPr>
              <a:t>activity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7704608" y="6635765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Endogenous </a:t>
            </a:r>
            <a:br>
              <a:rPr lang="en-US" sz="2000" b="1" dirty="0" smtClean="0">
                <a:solidFill>
                  <a:schemeClr val="accent2"/>
                </a:solidFill>
                <a:latin typeface="Calibri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Calibri"/>
              </a:rPr>
              <a:t>activity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224" y="3131765"/>
            <a:ext cx="1219450" cy="376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4209" y="3923853"/>
            <a:ext cx="1008112" cy="30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888" y="3779837"/>
            <a:ext cx="1277562" cy="36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3968" y="4859957"/>
            <a:ext cx="1358861" cy="360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144" y="5779970"/>
            <a:ext cx="936104" cy="329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379" y="3779838"/>
            <a:ext cx="65150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5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3" grpId="0" animBg="1"/>
      <p:bldP spid="55" grpId="0"/>
      <p:bldP spid="5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1456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42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Endogenous &amp; exogenous intensity</a:t>
            </a:r>
            <a:endParaRPr lang="en-US" sz="4000" dirty="0"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6176" y="3059757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008000"/>
                </a:solidFill>
                <a:latin typeface="Calibri" charset="0"/>
              </a:rPr>
              <a:t>Exogenous</a:t>
            </a:r>
            <a:br>
              <a:rPr lang="en-US" sz="2800" b="1" dirty="0" smtClean="0">
                <a:solidFill>
                  <a:srgbClr val="008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8000"/>
                </a:solidFill>
                <a:latin typeface="Calibri" charset="0"/>
              </a:rPr>
              <a:t>activity</a:t>
            </a:r>
            <a:endParaRPr lang="en-US" sz="2800" dirty="0">
              <a:solidFill>
                <a:srgbClr val="008000"/>
              </a:solidFill>
              <a:latin typeface="Calibri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1295896" y="2123653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968304" y="2123653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1475581"/>
            <a:ext cx="8279656" cy="54904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3768" y="3131765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Overall </a:t>
            </a:r>
            <a:r>
              <a:rPr lang="en-US" sz="2800" dirty="0" smtClean="0">
                <a:latin typeface="Calibri" charset="0"/>
              </a:rPr>
              <a:t>activity</a:t>
            </a:r>
            <a:br>
              <a:rPr lang="en-US" sz="2800" dirty="0" smtClean="0">
                <a:latin typeface="Calibri" charset="0"/>
              </a:rPr>
            </a:br>
            <a:r>
              <a:rPr lang="en-US" sz="2800" b="1" dirty="0" smtClean="0">
                <a:latin typeface="Calibri" charset="0"/>
              </a:rPr>
              <a:t>(events / day)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8584" y="3059757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alibri" charset="0"/>
              </a:rPr>
              <a:t>Endogenous </a:t>
            </a:r>
            <a:r>
              <a:rPr lang="en-US" sz="2800" dirty="0" smtClean="0">
                <a:solidFill>
                  <a:schemeClr val="accent2"/>
                </a:solidFill>
                <a:latin typeface="Calibri" charset="0"/>
              </a:rPr>
              <a:t>activity</a:t>
            </a:r>
            <a:endParaRPr lang="en-US" sz="2800" dirty="0">
              <a:solidFill>
                <a:schemeClr val="accent2"/>
              </a:solidFill>
              <a:latin typeface="Calibri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8640712" y="2123653"/>
            <a:ext cx="0" cy="7920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0" y="4069034"/>
            <a:ext cx="1440160" cy="27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84" y="4429074"/>
            <a:ext cx="1017541" cy="36712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511920" y="4501082"/>
            <a:ext cx="0" cy="30243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1367904" y="5735280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0.62 tweets/hour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(13/11/2014)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2200" y="4139877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0.54 tweets/hour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(13/11/2014)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60592" y="4139877"/>
            <a:ext cx="237626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0.08 tweets/hour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(13/11/2014)</a:t>
            </a:r>
            <a:endParaRPr lang="en-US" sz="2000" b="1" dirty="0">
              <a:latin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240" y="4859957"/>
            <a:ext cx="1733537" cy="12021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68304" y="6084093"/>
            <a:ext cx="36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</a:p>
          <a:p>
            <a:pPr>
              <a:lnSpc>
                <a:spcPct val="30000"/>
              </a:lnSpc>
            </a:pPr>
            <a:r>
              <a:rPr lang="en-US" sz="4000" dirty="0" smtClean="0"/>
              <a:t>..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208" y="6804173"/>
            <a:ext cx="2810091" cy="384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568" y="4859233"/>
            <a:ext cx="2646439" cy="15849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96696" y="6516141"/>
            <a:ext cx="3600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</a:pPr>
            <a:r>
              <a:rPr lang="en-US" sz="4000" dirty="0" smtClean="0"/>
              <a:t>.</a:t>
            </a:r>
          </a:p>
          <a:p>
            <a:pPr>
              <a:lnSpc>
                <a:spcPct val="30000"/>
              </a:lnSpc>
            </a:pPr>
            <a:r>
              <a:rPr lang="en-US" sz="4000" dirty="0" smtClean="0"/>
              <a:t>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4441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56" y="1865833"/>
            <a:ext cx="5461000" cy="977900"/>
          </a:xfrm>
          <a:prstGeom prst="rect">
            <a:avLst/>
          </a:prstGeom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15553"/>
          </a:xfrm>
        </p:spPr>
        <p:txBody>
          <a:bodyPr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Exogenous intensity: Hawkes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736056" y="3127738"/>
            <a:ext cx="3600400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Influence of neighbor u</a:t>
            </a:r>
            <a:r>
              <a:rPr lang="en-US" sz="28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i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 on user u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flipH="1" flipV="1">
            <a:off x="5976416" y="2555701"/>
            <a:ext cx="1008112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9" name="Rectangle 158"/>
          <p:cNvSpPr/>
          <p:nvPr/>
        </p:nvSpPr>
        <p:spPr>
          <a:xfrm>
            <a:off x="6840512" y="3127738"/>
            <a:ext cx="2952328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Previous event by a neighboor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680272" y="2015717"/>
            <a:ext cx="1872208" cy="68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624488" y="1835621"/>
            <a:ext cx="2736057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Non-negative kernel (memory)</a:t>
            </a:r>
            <a:endParaRPr lang="en-US" sz="2400" b="1" dirty="0">
              <a:latin typeface="Calibri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4248224" y="2627709"/>
            <a:ext cx="0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94" idx="6"/>
          </p:cNvCxnSpPr>
          <p:nvPr/>
        </p:nvCxnSpPr>
        <p:spPr bwMode="auto">
          <a:xfrm>
            <a:off x="6552480" y="2357717"/>
            <a:ext cx="360040" cy="18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87784" y="3127738"/>
            <a:ext cx="2376264" cy="79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alibri" charset="0"/>
              </a:rPr>
              <a:t>Endogenous </a:t>
            </a:r>
            <a:r>
              <a:rPr lang="en-US" sz="2800" dirty="0" smtClean="0">
                <a:solidFill>
                  <a:schemeClr val="accent2"/>
                </a:solidFill>
                <a:latin typeface="Calibri" charset="0"/>
              </a:rPr>
              <a:t>activity</a:t>
            </a:r>
            <a:endParaRPr lang="en-US" sz="2800" dirty="0">
              <a:solidFill>
                <a:schemeClr val="accent2"/>
              </a:solidFill>
              <a:latin typeface="Calibri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439912" y="2627709"/>
            <a:ext cx="0" cy="50405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1439912" y="4715941"/>
            <a:ext cx="0" cy="2016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439912" y="6732165"/>
            <a:ext cx="7704856" cy="8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240" y="4571925"/>
            <a:ext cx="1872208" cy="6870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456" y="4571925"/>
            <a:ext cx="3095553" cy="576064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 bwMode="auto">
          <a:xfrm>
            <a:off x="4392240" y="6804173"/>
            <a:ext cx="1008112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alibri"/>
                <a:ea typeface="+mj-ea"/>
                <a:cs typeface="+mj-cs"/>
              </a:rPr>
              <a:t>2:54 PM</a:t>
            </a:r>
            <a:br>
              <a:rPr lang="en-US" sz="1600" kern="0" dirty="0" smtClean="0">
                <a:latin typeface="Calibri"/>
                <a:ea typeface="+mj-ea"/>
                <a:cs typeface="+mj-cs"/>
              </a:rPr>
            </a:br>
            <a:r>
              <a:rPr lang="en-US" sz="1600" kern="0" dirty="0" smtClean="0">
                <a:latin typeface="Calibri"/>
                <a:ea typeface="+mj-ea"/>
                <a:cs typeface="+mj-cs"/>
              </a:rPr>
              <a:t>13 Nov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6408464" y="6804173"/>
            <a:ext cx="1008112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alibri"/>
                <a:ea typeface="+mj-ea"/>
                <a:cs typeface="+mj-cs"/>
              </a:rPr>
              <a:t>3:50 PM</a:t>
            </a:r>
            <a:br>
              <a:rPr lang="en-US" sz="1600" kern="0" dirty="0" smtClean="0">
                <a:latin typeface="Calibri"/>
                <a:ea typeface="+mj-ea"/>
                <a:cs typeface="+mj-cs"/>
              </a:rPr>
            </a:br>
            <a:r>
              <a:rPr lang="en-US" sz="1600" kern="0" dirty="0" smtClean="0">
                <a:latin typeface="Calibri"/>
                <a:ea typeface="+mj-ea"/>
                <a:cs typeface="+mj-cs"/>
              </a:rPr>
              <a:t>13 Nov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4897631"/>
            <a:ext cx="2952328" cy="394374"/>
          </a:xfrm>
          <a:prstGeom prst="rect">
            <a:avLst/>
          </a:prstGeom>
        </p:spPr>
      </p:pic>
      <p:sp>
        <p:nvSpPr>
          <p:cNvPr id="41" name="Title 1"/>
          <p:cNvSpPr txBox="1">
            <a:spLocks/>
          </p:cNvSpPr>
          <p:nvPr/>
        </p:nvSpPr>
        <p:spPr bwMode="auto">
          <a:xfrm>
            <a:off x="2592040" y="6804173"/>
            <a:ext cx="1008112" cy="4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latinLnBrk="0">
              <a:lnSpc>
                <a:spcPct val="80000"/>
              </a:lnSpc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latin typeface="Calibri"/>
                <a:ea typeface="+mj-ea"/>
                <a:cs typeface="+mj-cs"/>
              </a:rPr>
              <a:t>1:55 PM</a:t>
            </a:r>
            <a:br>
              <a:rPr lang="en-US" sz="1600" kern="0" dirty="0" smtClean="0">
                <a:latin typeface="Calibri"/>
                <a:ea typeface="+mj-ea"/>
                <a:cs typeface="+mj-cs"/>
              </a:rPr>
            </a:br>
            <a:r>
              <a:rPr lang="en-US" sz="1600" kern="0" dirty="0" smtClean="0">
                <a:latin typeface="Calibri"/>
                <a:ea typeface="+mj-ea"/>
                <a:cs typeface="+mj-cs"/>
              </a:rPr>
              <a:t>13 Nov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880072" y="5292005"/>
            <a:ext cx="0" cy="144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96296" y="5292005"/>
            <a:ext cx="0" cy="1440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6840512" y="5219997"/>
            <a:ext cx="0" cy="13681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oval" w="lg" len="med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6264448" y="4499917"/>
            <a:ext cx="3168352" cy="72008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Curved Connector 49"/>
          <p:cNvCxnSpPr/>
          <p:nvPr/>
        </p:nvCxnSpPr>
        <p:spPr bwMode="auto">
          <a:xfrm>
            <a:off x="4896296" y="5292005"/>
            <a:ext cx="3744416" cy="1440160"/>
          </a:xfrm>
          <a:prstGeom prst="curvedConnector3">
            <a:avLst>
              <a:gd name="adj1" fmla="val 93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urved Connector 68"/>
          <p:cNvCxnSpPr/>
          <p:nvPr/>
        </p:nvCxnSpPr>
        <p:spPr bwMode="auto">
          <a:xfrm>
            <a:off x="2880072" y="5292005"/>
            <a:ext cx="3744416" cy="1440160"/>
          </a:xfrm>
          <a:prstGeom prst="curvedConnector3">
            <a:avLst>
              <a:gd name="adj1" fmla="val 93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386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44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540551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Activity shaping… what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2" y="4283893"/>
            <a:ext cx="5328592" cy="1125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376" y="2195661"/>
            <a:ext cx="1872208" cy="800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808" y="1619597"/>
            <a:ext cx="700318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Activity Shaping: </a:t>
            </a:r>
            <a:b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4000" b="1" dirty="0" smtClean="0">
                <a:latin typeface="Calibri" charset="0"/>
              </a:rPr>
              <a:t>Find exogenous activity        </a:t>
            </a:r>
          </a:p>
          <a:p>
            <a:r>
              <a:rPr lang="en-US" sz="4000" b="1" dirty="0">
                <a:latin typeface="Calibri" charset="0"/>
              </a:rPr>
              <a:t>t</a:t>
            </a:r>
            <a:r>
              <a:rPr lang="en-US" sz="4000" b="1" dirty="0" smtClean="0">
                <a:latin typeface="Calibri" charset="0"/>
              </a:rPr>
              <a:t>hat results in a desired average </a:t>
            </a:r>
            <a:br>
              <a:rPr lang="en-US" sz="4000" b="1" dirty="0" smtClean="0">
                <a:latin typeface="Calibri" charset="0"/>
              </a:rPr>
            </a:br>
            <a:r>
              <a:rPr lang="en-US" sz="4000" b="1" dirty="0" smtClean="0">
                <a:latin typeface="Calibri" charset="0"/>
              </a:rPr>
              <a:t>overall activity at a given time:</a:t>
            </a:r>
            <a:endParaRPr lang="en-US" sz="40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40112" y="5758893"/>
            <a:ext cx="39967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Average with respect to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the history of 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</a:b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events up to t!</a:t>
            </a:r>
            <a:endParaRPr lang="en-US" sz="3000" b="1" dirty="0" smtClean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040312" y="5219997"/>
            <a:ext cx="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9721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52" y="1547589"/>
            <a:ext cx="4426092" cy="93509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024088" y="1691605"/>
            <a:ext cx="1728192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45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Exogenous intensity &amp; average overall intensity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024" y="2464529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/>
              </a:rPr>
              <a:t>How do they relate?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1691605"/>
            <a:ext cx="1852920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816" y="3385447"/>
            <a:ext cx="2376264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7F7F7F"/>
                </a:solidFill>
                <a:latin typeface="Calibri"/>
              </a:rPr>
              <a:t>Surprisingly… </a:t>
            </a:r>
            <a:br>
              <a:rPr lang="en-US" sz="3000" dirty="0" smtClean="0">
                <a:solidFill>
                  <a:srgbClr val="7F7F7F"/>
                </a:solidFill>
                <a:latin typeface="Calibri"/>
              </a:rPr>
            </a:br>
            <a:r>
              <a:rPr lang="en-US" sz="4000" b="1" dirty="0" smtClean="0">
                <a:latin typeface="Calibri"/>
              </a:rPr>
              <a:t>linearly</a:t>
            </a:r>
            <a:r>
              <a:rPr lang="en-US" sz="3600" b="1" dirty="0">
                <a:latin typeface="Calibri"/>
              </a:rPr>
              <a:t>:</a:t>
            </a:r>
            <a:endParaRPr lang="en-US" sz="3600" b="1" dirty="0" smtClean="0"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04" y="3635821"/>
            <a:ext cx="4575510" cy="8264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5976416" y="3275781"/>
            <a:ext cx="12961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984528" y="3059757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latin typeface="Calibri" charset="0"/>
              </a:rPr>
              <a:t>Convolution</a:t>
            </a:r>
            <a:endParaRPr lang="en-US" sz="2400" b="1" dirty="0">
              <a:latin typeface="Calibri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2240" y="4643933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/>
              </a:rPr>
              <a:t>m</a:t>
            </a:r>
            <a:r>
              <a:rPr lang="en-US" sz="2800" dirty="0" smtClean="0">
                <a:latin typeface="Calibri"/>
              </a:rPr>
              <a:t>atrix that 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depends on</a:t>
            </a:r>
            <a:endParaRPr lang="en-US" sz="2800" b="1" dirty="0" smtClean="0"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6089" y="6617766"/>
            <a:ext cx="1584423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latin typeface="Calibri"/>
              </a:rPr>
              <a:t>i</a:t>
            </a:r>
            <a:r>
              <a:rPr lang="en-US" b="1" dirty="0" smtClean="0">
                <a:latin typeface="Calibri"/>
              </a:rPr>
              <a:t>nfluence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matrix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5889" y="6617766"/>
            <a:ext cx="2448272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latin typeface="Calibri"/>
              </a:rPr>
              <a:t>non negative</a:t>
            </a:r>
            <a:br>
              <a:rPr lang="en-US" b="1" dirty="0" smtClean="0">
                <a:latin typeface="Calibri"/>
              </a:rPr>
            </a:br>
            <a:r>
              <a:rPr lang="en-US" b="1" dirty="0" smtClean="0">
                <a:latin typeface="Calibri"/>
              </a:rPr>
              <a:t>kernel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9985" y="5609654"/>
            <a:ext cx="695739" cy="504056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4608017" y="618571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5040065" y="5580037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and</a:t>
            </a:r>
            <a:endParaRPr lang="en-US" sz="2400" b="1" dirty="0" smtClean="0"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137" y="5609654"/>
            <a:ext cx="714444" cy="50405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6048177" y="6185718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976416" y="3275781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256336" y="4283893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4219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8" grpId="0"/>
      <p:bldP spid="19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Exact Relation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46</a:t>
            </a:fld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47823" y="1691605"/>
                <a:ext cx="9432801" cy="1055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 smtClean="0">
                    <a:latin typeface="Calibri"/>
                  </a:rPr>
                  <a:t>Finally, if the </a:t>
                </a:r>
                <a:r>
                  <a:rPr lang="en-US" sz="3000" b="1" dirty="0" smtClean="0">
                    <a:latin typeface="Calibri"/>
                  </a:rPr>
                  <a:t>kernel is exponential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3000" b="0" i="1" smtClean="0">
                            <a:latin typeface="Cambria Math"/>
                          </a:rPr>
                          <m:t>=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000" b="0" i="1">
                            <a:latin typeface="Cambria Math"/>
                          </a:rPr>
                          <m:t>−</m:t>
                        </m:r>
                        <m:r>
                          <a:rPr lang="en-US" sz="3000" b="0" i="1">
                            <a:latin typeface="Cambria Math"/>
                          </a:rPr>
                          <m:t>𝜔</m:t>
                        </m:r>
                        <m:r>
                          <a:rPr lang="en-US" sz="3000" b="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Calibri"/>
                  </a:rPr>
                  <a:t>, then                                we can compute </a:t>
                </a:r>
                <a:r>
                  <a:rPr lang="en-US" sz="3000" b="1" dirty="0" smtClean="0">
                    <a:latin typeface="Calibri"/>
                  </a:rPr>
                  <a:t>analytically</a:t>
                </a:r>
                <a:r>
                  <a:rPr lang="en-US" sz="3000" dirty="0" smtClean="0">
                    <a:latin typeface="Calibri"/>
                  </a:rPr>
                  <a:t>:         </a:t>
                </a:r>
                <a:endParaRPr lang="en-US" sz="3600" b="1" dirty="0" smtClean="0">
                  <a:latin typeface="Calibri"/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3" y="1691605"/>
                <a:ext cx="9432801" cy="1055161"/>
              </a:xfrm>
              <a:prstGeom prst="rect">
                <a:avLst/>
              </a:prstGeom>
              <a:blipFill rotWithShape="1">
                <a:blip r:embed="rId3"/>
                <a:stretch>
                  <a:fillRect l="-1486" t="-6897" r="-20478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6" y="2843733"/>
            <a:ext cx="5172472" cy="58164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48" y="5508029"/>
            <a:ext cx="3587998" cy="648072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3168104" y="6012085"/>
            <a:ext cx="4248472" cy="91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Corollary</a:t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exogenous intensity </a:t>
            </a:r>
            <a:br>
              <a:rPr lang="en-US" sz="2200" dirty="0" smtClean="0">
                <a:solidFill>
                  <a:srgbClr val="000000"/>
                </a:solidFill>
                <a:latin typeface="Calibri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is </a:t>
            </a:r>
            <a:r>
              <a:rPr lang="en-US" sz="2200" b="1" dirty="0" smtClean="0">
                <a:solidFill>
                  <a:srgbClr val="000000"/>
                </a:solidFill>
                <a:latin typeface="Calibri"/>
              </a:rPr>
              <a:t>constant</a:t>
            </a:r>
            <a:endParaRPr lang="en-US" sz="2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1007864" y="3419797"/>
            <a:ext cx="360040" cy="201622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680272" y="5652045"/>
            <a:ext cx="129614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448" y="5436021"/>
            <a:ext cx="2762796" cy="7018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95" y="2771725"/>
            <a:ext cx="7548513" cy="7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80072" y="3419797"/>
            <a:ext cx="4680520" cy="1487624"/>
            <a:chOff x="2858193" y="3832837"/>
            <a:chExt cx="4680520" cy="1487624"/>
          </a:xfrm>
        </p:grpSpPr>
        <p:sp>
          <p:nvSpPr>
            <p:cNvPr id="75" name="Rectangle 74"/>
            <p:cNvSpPr/>
            <p:nvPr/>
          </p:nvSpPr>
          <p:spPr>
            <a:xfrm>
              <a:off x="3500064" y="4725426"/>
              <a:ext cx="2016224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latin typeface="Calibri" charset="0"/>
                </a:rPr>
                <a:t>Matrix</a:t>
              </a:r>
              <a:br>
                <a:rPr lang="en-US" sz="2000" b="1" dirty="0" smtClean="0">
                  <a:latin typeface="Calibri" charset="0"/>
                </a:rPr>
              </a:br>
              <a:r>
                <a:rPr lang="en-US" sz="2000" b="1" dirty="0" smtClean="0">
                  <a:latin typeface="Calibri" charset="0"/>
                </a:rPr>
                <a:t>exponentials</a:t>
              </a:r>
              <a:endParaRPr lang="en-US" sz="2000" b="1" dirty="0">
                <a:latin typeface="Calibri" charset="0"/>
              </a:endParaRPr>
            </a:p>
          </p:txBody>
        </p:sp>
        <p:cxnSp>
          <p:nvCxnSpPr>
            <p:cNvPr id="24" name="Straight Arrow Connector 23"/>
            <p:cNvCxnSpPr>
              <a:stCxn id="75" idx="0"/>
            </p:cNvCxnSpPr>
            <p:nvPr/>
          </p:nvCxnSpPr>
          <p:spPr bwMode="auto">
            <a:xfrm flipH="1" flipV="1">
              <a:off x="2858193" y="3832837"/>
              <a:ext cx="1649983" cy="892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>
              <a:stCxn id="75" idx="0"/>
            </p:cNvCxnSpPr>
            <p:nvPr/>
          </p:nvCxnSpPr>
          <p:spPr bwMode="auto">
            <a:xfrm flipV="1">
              <a:off x="4508176" y="3832837"/>
              <a:ext cx="3030537" cy="8925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9799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Does it really work in practice?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886575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47</a:t>
            </a:fld>
            <a:endParaRPr lang="fi-FI" dirty="0"/>
          </a:p>
        </p:txBody>
      </p:sp>
      <p:pic>
        <p:nvPicPr>
          <p:cNvPr id="2" name="Picture 1" descr="converg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16" y="1658483"/>
            <a:ext cx="6536332" cy="52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4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48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Activity shaping optimization framework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Once we know that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800" y="2267669"/>
            <a:ext cx="93610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Calibri"/>
              </a:rPr>
              <a:t>w</a:t>
            </a:r>
            <a:r>
              <a:rPr lang="en-US" sz="3000" dirty="0" smtClean="0">
                <a:latin typeface="Calibri"/>
              </a:rPr>
              <a:t>e can find           to satisfy </a:t>
            </a:r>
            <a:r>
              <a:rPr lang="en-US" sz="3000" b="1" dirty="0" smtClean="0">
                <a:latin typeface="Calibri"/>
              </a:rPr>
              <a:t>many different goals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24" y="2288679"/>
            <a:ext cx="671434" cy="483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8" y="4787949"/>
            <a:ext cx="8806798" cy="8640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3808" y="3059757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cap="small" dirty="0" smtClean="0">
                <a:latin typeface="Calibri"/>
              </a:rPr>
              <a:t>Activity Shaping Problem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384128" y="4303251"/>
            <a:ext cx="0" cy="4846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2592040" y="3851845"/>
            <a:ext cx="21602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Utility (Goal)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048424" y="5652045"/>
            <a:ext cx="0" cy="43204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672160" y="6156101"/>
            <a:ext cx="331236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Cost for incentivizing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68504" y="4192527"/>
            <a:ext cx="144016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latin typeface="Calibri" charset="0"/>
              </a:rPr>
              <a:t>Budget</a:t>
            </a:r>
            <a:endParaRPr lang="en-US" sz="2800" b="1" dirty="0">
              <a:latin typeface="Calibri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488584" y="4715941"/>
            <a:ext cx="0" cy="48469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160" y="1609120"/>
            <a:ext cx="2592288" cy="658549"/>
          </a:xfrm>
          <a:prstGeom prst="rect">
            <a:avLst/>
          </a:prstGeom>
        </p:spPr>
      </p:pic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376016" y="3285653"/>
            <a:ext cx="5708104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latin typeface="Corbel" charset="0"/>
              </a:rPr>
              <a:t>We can solve this problem</a:t>
            </a:r>
            <a:r>
              <a:rPr lang="en-US" sz="3600" b="1" dirty="0" smtClean="0">
                <a:latin typeface="Corbel" charset="0"/>
              </a:rPr>
              <a:t> efficiently </a:t>
            </a:r>
            <a:r>
              <a:rPr lang="en-US" sz="3600" dirty="0" smtClean="0">
                <a:latin typeface="Corbel" charset="0"/>
              </a:rPr>
              <a:t>for </a:t>
            </a:r>
            <a:r>
              <a:rPr lang="en-US" sz="3600" b="1" dirty="0" smtClean="0">
                <a:latin typeface="Corbel" charset="0"/>
              </a:rPr>
              <a:t>a large </a:t>
            </a:r>
            <a:br>
              <a:rPr lang="en-US" sz="3600" b="1" dirty="0" smtClean="0">
                <a:latin typeface="Corbel" charset="0"/>
              </a:rPr>
            </a:br>
            <a:r>
              <a:rPr lang="en-US" sz="3600" b="1" dirty="0" smtClean="0">
                <a:latin typeface="Corbel" charset="0"/>
              </a:rPr>
              <a:t>family of utilities!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75210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9" grpId="0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49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Capped activity maximization (CAM)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00352" y="2752754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 charset="0"/>
              </a:rPr>
              <a:t>Max feasible </a:t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>activity per user</a:t>
            </a:r>
            <a:endParaRPr lang="en-US" sz="20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635821"/>
            <a:ext cx="6264696" cy="628466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408464" y="3347789"/>
            <a:ext cx="0" cy="3600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4" y="4283893"/>
            <a:ext cx="9217024" cy="4418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3808" y="183562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maximizing the overall number of events</a:t>
            </a:r>
            <a:r>
              <a:rPr lang="en-US" sz="3000" dirty="0" smtClean="0">
                <a:latin typeface="Calibri"/>
              </a:rPr>
              <a:t> across a social network: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104" y="5580037"/>
            <a:ext cx="5616624" cy="797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904" y="5375745"/>
            <a:ext cx="1584176" cy="1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5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8" y="2861245"/>
            <a:ext cx="6758483" cy="1278632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5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Influence of a set of sources</a:t>
            </a: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58848"/>
            <a:ext cx="9082087" cy="1505028"/>
          </a:xfrm>
          <a:noFill/>
        </p:spPr>
        <p:txBody>
          <a:bodyPr>
            <a:spAutoFit/>
          </a:bodyPr>
          <a:lstStyle/>
          <a:p>
            <a:pPr marL="107950" indent="0">
              <a:lnSpc>
                <a:spcPct val="90000"/>
              </a:lnSpc>
              <a:buSzTx/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influence                 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the average # of nodes infected up to time </a:t>
            </a:r>
            <a:r>
              <a:rPr lang="en-US" sz="36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by cascades that started in a set of sources nodes </a:t>
            </a:r>
            <a:r>
              <a:rPr lang="en-US" sz="36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. (icml’11)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50" y="1446237"/>
            <a:ext cx="1546422" cy="605408"/>
          </a:xfrm>
          <a:prstGeom prst="rect">
            <a:avLst/>
          </a:prstGeom>
        </p:spPr>
      </p:pic>
      <p:sp>
        <p:nvSpPr>
          <p:cNvPr id="39" name="Left Brace 38"/>
          <p:cNvSpPr/>
          <p:nvPr/>
        </p:nvSpPr>
        <p:spPr bwMode="auto">
          <a:xfrm rot="16200000">
            <a:off x="6715259" y="3077854"/>
            <a:ext cx="457200" cy="2149200"/>
          </a:xfrm>
          <a:prstGeom prst="lef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3764350" y="3439594"/>
            <a:ext cx="457201" cy="1425719"/>
          </a:xfrm>
          <a:prstGeom prst="leftBrace">
            <a:avLst>
              <a:gd name="adj1" fmla="val 8333"/>
              <a:gd name="adj2" fmla="val 50000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99419" y="4283893"/>
            <a:ext cx="3578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charset="0"/>
              </a:rPr>
              <a:t># of nodes infected up to time </a:t>
            </a:r>
            <a:r>
              <a:rPr lang="en-US" sz="2000" b="1" dirty="0" smtClean="0">
                <a:latin typeface="Calibri" charset="0"/>
              </a:rPr>
              <a:t>T</a:t>
            </a:r>
            <a:r>
              <a:rPr lang="en-US" sz="2000" dirty="0" smtClean="0">
                <a:latin typeface="Calibri" charset="0"/>
              </a:rPr>
              <a:t> by a cascade that started in </a:t>
            </a:r>
            <a:r>
              <a:rPr lang="en-US" sz="2000" b="1" dirty="0" smtClean="0">
                <a:latin typeface="Calibri" charset="0"/>
              </a:rPr>
              <a:t>A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5894139" y="4296087"/>
            <a:ext cx="353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charset="0"/>
              </a:rPr>
              <a:t>Probability of infection of node </a:t>
            </a:r>
            <a:r>
              <a:rPr lang="en-US" sz="2000" b="1" dirty="0" smtClean="0">
                <a:latin typeface="Calibri" charset="0"/>
              </a:rPr>
              <a:t>n</a:t>
            </a:r>
            <a:r>
              <a:rPr lang="en-US" sz="2000" dirty="0" smtClean="0">
                <a:latin typeface="Calibri" charset="0"/>
              </a:rPr>
              <a:t> given the source set </a:t>
            </a:r>
            <a:r>
              <a:rPr lang="en-US" sz="2000" b="1" dirty="0" smtClean="0">
                <a:latin typeface="Calibri" charset="0"/>
              </a:rPr>
              <a:t>A</a:t>
            </a:r>
          </a:p>
        </p:txBody>
      </p:sp>
      <p:cxnSp>
        <p:nvCxnSpPr>
          <p:cNvPr id="43" name="Straight Arrow Connector 42"/>
          <p:cNvCxnSpPr>
            <a:stCxn id="72" idx="2"/>
            <a:endCxn id="47" idx="2"/>
          </p:cNvCxnSpPr>
          <p:nvPr/>
        </p:nvCxnSpPr>
        <p:spPr>
          <a:xfrm rot="10800000" flipH="1" flipV="1">
            <a:off x="2937192" y="6431597"/>
            <a:ext cx="68580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870392" y="582199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251392" y="6401117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891472" y="548671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622992" y="6401117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>
            <a:stCxn id="44" idx="6"/>
            <a:endCxn id="46" idx="2"/>
          </p:cNvCxnSpPr>
          <p:nvPr/>
        </p:nvCxnSpPr>
        <p:spPr>
          <a:xfrm flipV="1">
            <a:off x="2144712" y="5623877"/>
            <a:ext cx="746760" cy="3352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5"/>
            <a:endCxn id="47" idx="1"/>
          </p:cNvCxnSpPr>
          <p:nvPr/>
        </p:nvCxnSpPr>
        <p:spPr>
          <a:xfrm rot="16200000" flipH="1">
            <a:off x="3034179" y="5812304"/>
            <a:ext cx="720426" cy="537546"/>
          </a:xfrm>
          <a:prstGeom prst="straightConnector1">
            <a:avLst/>
          </a:prstGeom>
          <a:ln w="222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6"/>
            <a:endCxn id="72" idx="2"/>
          </p:cNvCxnSpPr>
          <p:nvPr/>
        </p:nvCxnSpPr>
        <p:spPr>
          <a:xfrm flipV="1">
            <a:off x="2525712" y="6431597"/>
            <a:ext cx="41148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7"/>
            <a:endCxn id="46" idx="3"/>
          </p:cNvCxnSpPr>
          <p:nvPr/>
        </p:nvCxnSpPr>
        <p:spPr>
          <a:xfrm rot="5400000" flipH="1" flipV="1">
            <a:off x="2348379" y="5858024"/>
            <a:ext cx="720426" cy="446106"/>
          </a:xfrm>
          <a:prstGeom prst="straightConnector1">
            <a:avLst/>
          </a:prstGeom>
          <a:ln w="317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6" idx="4"/>
            <a:endCxn id="72" idx="0"/>
          </p:cNvCxnSpPr>
          <p:nvPr/>
        </p:nvCxnSpPr>
        <p:spPr>
          <a:xfrm rot="16200000" flipH="1">
            <a:off x="2784792" y="6004877"/>
            <a:ext cx="533400" cy="4572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687512" y="6980237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3211512" y="7056437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51592" y="5303837"/>
            <a:ext cx="274320" cy="27432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994592" y="571531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308792" y="606583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/>
          <p:cNvCxnSpPr>
            <a:stCxn id="57" idx="1"/>
            <a:endCxn id="56" idx="6"/>
          </p:cNvCxnSpPr>
          <p:nvPr/>
        </p:nvCxnSpPr>
        <p:spPr>
          <a:xfrm rot="16200000" flipV="1">
            <a:off x="4423093" y="5143817"/>
            <a:ext cx="314493" cy="908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0"/>
            <a:endCxn id="56" idx="4"/>
          </p:cNvCxnSpPr>
          <p:nvPr/>
        </p:nvCxnSpPr>
        <p:spPr>
          <a:xfrm rot="16200000" flipV="1">
            <a:off x="3973512" y="5593397"/>
            <a:ext cx="48768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8" idx="3"/>
            <a:endCxn id="47" idx="6"/>
          </p:cNvCxnSpPr>
          <p:nvPr/>
        </p:nvCxnSpPr>
        <p:spPr>
          <a:xfrm rot="5400000">
            <a:off x="4003993" y="6193304"/>
            <a:ext cx="238293" cy="45165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6" idx="6"/>
            <a:endCxn id="56" idx="2"/>
          </p:cNvCxnSpPr>
          <p:nvPr/>
        </p:nvCxnSpPr>
        <p:spPr>
          <a:xfrm flipV="1">
            <a:off x="3165792" y="5440997"/>
            <a:ext cx="685800" cy="18288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5" idx="1"/>
            <a:endCxn id="72" idx="4"/>
          </p:cNvCxnSpPr>
          <p:nvPr/>
        </p:nvCxnSpPr>
        <p:spPr>
          <a:xfrm rot="16200000" flipV="1">
            <a:off x="2899093" y="6744017"/>
            <a:ext cx="527853" cy="177333"/>
          </a:xfrm>
          <a:prstGeom prst="straightConnector1">
            <a:avLst/>
          </a:prstGeom>
          <a:ln w="349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5" idx="7"/>
            <a:endCxn id="47" idx="3"/>
          </p:cNvCxnSpPr>
          <p:nvPr/>
        </p:nvCxnSpPr>
        <p:spPr>
          <a:xfrm rot="5400000" flipH="1" flipV="1">
            <a:off x="3323739" y="6757184"/>
            <a:ext cx="461346" cy="2175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7"/>
            <a:endCxn id="45" idx="3"/>
          </p:cNvCxnSpPr>
          <p:nvPr/>
        </p:nvCxnSpPr>
        <p:spPr>
          <a:xfrm rot="5400000" flipH="1" flipV="1">
            <a:off x="1914039" y="6642884"/>
            <a:ext cx="385146" cy="3699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96044" y="6884927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Sink (node n)</a:t>
            </a:r>
            <a:endParaRPr lang="en-US" sz="2000" dirty="0"/>
          </a:p>
        </p:txBody>
      </p:sp>
      <p:cxnSp>
        <p:nvCxnSpPr>
          <p:cNvPr id="68" name="Straight Arrow Connector 67"/>
          <p:cNvCxnSpPr>
            <a:stCxn id="58" idx="6"/>
            <a:endCxn id="57" idx="3"/>
          </p:cNvCxnSpPr>
          <p:nvPr/>
        </p:nvCxnSpPr>
        <p:spPr>
          <a:xfrm flipV="1">
            <a:off x="4583112" y="5949464"/>
            <a:ext cx="451653" cy="25353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53593" y="6427727"/>
            <a:ext cx="9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72" name="Oval 71"/>
          <p:cNvSpPr/>
          <p:nvPr/>
        </p:nvSpPr>
        <p:spPr>
          <a:xfrm>
            <a:off x="2937192" y="6294437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972593" y="6506903"/>
            <a:ext cx="313281" cy="2256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964112" y="6964103"/>
            <a:ext cx="313281" cy="2256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565592" y="6294437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5" name="Rectangle 104"/>
          <p:cNvSpPr/>
          <p:nvPr/>
        </p:nvSpPr>
        <p:spPr>
          <a:xfrm>
            <a:off x="3664515" y="6599237"/>
            <a:ext cx="743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A</a:t>
            </a:r>
            <a:r>
              <a:rPr lang="en-US" sz="2000" dirty="0" smtClean="0">
                <a:latin typeface="Calibri" charset="0"/>
              </a:rPr>
              <a:t> = 0</a:t>
            </a:r>
            <a:endParaRPr lang="en-US" sz="2000" b="1" dirty="0"/>
          </a:p>
        </p:txBody>
      </p:sp>
      <p:sp>
        <p:nvSpPr>
          <p:cNvPr id="106" name="Rectangle 105"/>
          <p:cNvSpPr/>
          <p:nvPr/>
        </p:nvSpPr>
        <p:spPr>
          <a:xfrm>
            <a:off x="4080192" y="4922837"/>
            <a:ext cx="36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charset="0"/>
              </a:rPr>
              <a:t>t</a:t>
            </a:r>
            <a:r>
              <a:rPr lang="en-US" sz="2000" baseline="-25000" dirty="0" smtClean="0">
                <a:latin typeface="Calibri" charset="0"/>
              </a:rPr>
              <a:t>n</a:t>
            </a:r>
            <a:endParaRPr lang="en-US" sz="2000" b="1" baseline="-25000" dirty="0"/>
          </a:p>
        </p:txBody>
      </p:sp>
      <p:sp>
        <p:nvSpPr>
          <p:cNvPr id="66" name="Left-Up Arrow 65"/>
          <p:cNvSpPr/>
          <p:nvPr/>
        </p:nvSpPr>
        <p:spPr bwMode="auto">
          <a:xfrm>
            <a:off x="6564312" y="5151437"/>
            <a:ext cx="914400" cy="1143000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04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4" grpId="0" animBg="1"/>
      <p:bldP spid="45" grpId="0" animBg="1"/>
      <p:bldP spid="46" grpId="0" animBg="1"/>
      <p:bldP spid="47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7" grpId="0"/>
      <p:bldP spid="70" grpId="0"/>
      <p:bldP spid="72" grpId="0" animBg="1"/>
      <p:bldP spid="74" grpId="0" animBg="1"/>
      <p:bldP spid="76" grpId="0" animBg="1"/>
      <p:bldP spid="104" grpId="0"/>
      <p:bldP spid="105" grpId="0"/>
      <p:bldP spid="106" grpId="0"/>
      <p:bldP spid="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50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err="1" smtClean="0">
                <a:latin typeface="Calibri"/>
              </a:rPr>
              <a:t>Minimax</a:t>
            </a:r>
            <a:r>
              <a:rPr lang="en-US" sz="3600" dirty="0" smtClean="0">
                <a:latin typeface="Calibri"/>
              </a:rPr>
              <a:t> activity shaping (MMASH)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275781"/>
            <a:ext cx="5040560" cy="67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4067869"/>
            <a:ext cx="9217024" cy="441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808" y="1835621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make the user with the minimum activity as active as possible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0" y="5211575"/>
            <a:ext cx="6768752" cy="800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08" y="5147989"/>
            <a:ext cx="1843348" cy="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3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51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8316415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Least-squares </a:t>
            </a:r>
            <a:r>
              <a:rPr lang="en-US" sz="3600" dirty="0">
                <a:latin typeface="Calibri"/>
              </a:rPr>
              <a:t>a</a:t>
            </a:r>
            <a:r>
              <a:rPr lang="en-US" sz="3600" dirty="0" smtClean="0">
                <a:latin typeface="Calibri"/>
              </a:rPr>
              <a:t>ctivity shaping (LSASH)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3583721"/>
            <a:ext cx="9217024" cy="441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16" y="2771725"/>
            <a:ext cx="5472608" cy="6679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808" y="1547589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If our goal is </a:t>
            </a:r>
            <a:r>
              <a:rPr lang="en-US" sz="3000" b="1" dirty="0" smtClean="0">
                <a:latin typeface="Calibri"/>
              </a:rPr>
              <a:t>to achieve a pre-specified level of activity for each user or group of users</a:t>
            </a:r>
            <a:r>
              <a:rPr lang="en-US" sz="3000" dirty="0" smtClean="0">
                <a:latin typeface="Calibri"/>
              </a:rPr>
              <a:t>:</a:t>
            </a:r>
          </a:p>
        </p:txBody>
      </p:sp>
      <p:pic>
        <p:nvPicPr>
          <p:cNvPr id="8" name="Picture 7" descr="lsq60k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4162395"/>
            <a:ext cx="4910337" cy="33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9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52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Solving the activity shaping problem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7344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For any activity shaping problem, we need to: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18" y="5508029"/>
            <a:ext cx="8806798" cy="864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25" y="3131765"/>
            <a:ext cx="6045123" cy="648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71960" y="4067869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accent2"/>
                </a:solidFill>
                <a:latin typeface="Calibri" charset="0"/>
              </a:rPr>
              <a:t>Large</a:t>
            </a:r>
            <a:r>
              <a:rPr lang="en-US" sz="2000" b="1" dirty="0" smtClean="0">
                <a:latin typeface="Calibri" charset="0"/>
              </a:rPr>
              <a:t> matrix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exponential</a:t>
            </a:r>
            <a:endParaRPr lang="en-US" sz="2000" b="1" dirty="0">
              <a:latin typeface="Calibri" charset="0"/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 bwMode="auto">
          <a:xfrm flipV="1">
            <a:off x="2880072" y="3707829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33" idx="0"/>
          </p:cNvCxnSpPr>
          <p:nvPr/>
        </p:nvCxnSpPr>
        <p:spPr bwMode="auto">
          <a:xfrm flipV="1">
            <a:off x="6624488" y="3707829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445" y="3203773"/>
            <a:ext cx="684866" cy="40602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19832" y="2339677"/>
            <a:ext cx="20882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404040"/>
                </a:solidFill>
                <a:latin typeface="Calibri"/>
              </a:rPr>
              <a:t>1. </a:t>
            </a:r>
            <a:r>
              <a:rPr lang="en-US" sz="3000" dirty="0" smtClean="0">
                <a:latin typeface="Calibri"/>
              </a:rPr>
              <a:t>Compute: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9832" y="4859957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2. </a:t>
            </a:r>
            <a:r>
              <a:rPr lang="en-US" sz="3000" dirty="0" smtClean="0">
                <a:latin typeface="Calibri"/>
              </a:rPr>
              <a:t>Solve the convex problem: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16376" y="4067869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C0504D"/>
                </a:solidFill>
                <a:latin typeface="Calibri" charset="0"/>
              </a:rPr>
              <a:t>Large</a:t>
            </a:r>
            <a:r>
              <a:rPr lang="en-US" sz="2000" b="1" dirty="0" smtClean="0">
                <a:latin typeface="Calibri" charset="0"/>
              </a:rPr>
              <a:t> matrix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exponential</a:t>
            </a:r>
            <a:endParaRPr lang="en-US" sz="2000" b="1" dirty="0">
              <a:latin typeface="Calibri" charset="0"/>
            </a:endParaRPr>
          </a:p>
        </p:txBody>
      </p:sp>
      <p:cxnSp>
        <p:nvCxnSpPr>
          <p:cNvPr id="34" name="Straight Arrow Connector 33"/>
          <p:cNvCxnSpPr>
            <a:stCxn id="35" idx="0"/>
          </p:cNvCxnSpPr>
          <p:nvPr/>
        </p:nvCxnSpPr>
        <p:spPr bwMode="auto">
          <a:xfrm flipV="1">
            <a:off x="4824288" y="3707829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3816176" y="4067869"/>
            <a:ext cx="2016224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latin typeface="Calibri" charset="0"/>
              </a:rPr>
              <a:t>Inverse of</a:t>
            </a:r>
            <a:br>
              <a:rPr lang="en-US" sz="2000" b="1" dirty="0" smtClean="0">
                <a:latin typeface="Calibri" charset="0"/>
              </a:rPr>
            </a:br>
            <a:r>
              <a:rPr lang="en-US" sz="2000" b="1" dirty="0" smtClean="0">
                <a:latin typeface="Calibri" charset="0"/>
              </a:rPr>
              <a:t>a</a:t>
            </a:r>
            <a:r>
              <a:rPr lang="en-US" sz="2000" b="1" dirty="0" smtClean="0">
                <a:solidFill>
                  <a:srgbClr val="C0504D"/>
                </a:solidFill>
                <a:latin typeface="Calibri" charset="0"/>
              </a:rPr>
              <a:t> large </a:t>
            </a:r>
            <a:r>
              <a:rPr lang="en-US" sz="2000" b="1" dirty="0" smtClean="0">
                <a:latin typeface="Calibri" charset="0"/>
              </a:rPr>
              <a:t>matrix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2159992" y="5652045"/>
            <a:ext cx="6264696" cy="899518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48006" cmpd="thickThin">
            <a:solidFill>
              <a:srgbClr val="008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Corbel" charset="0"/>
              </a:rPr>
              <a:t>Standard: projected gradient descent</a:t>
            </a:r>
            <a:endParaRPr lang="en-US" sz="2800" b="1" dirty="0"/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2520032" y="2667616"/>
            <a:ext cx="5544616" cy="122413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48006" cmpd="thickThin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dirty="0" smtClean="0">
                <a:latin typeface="Corbel" charset="0"/>
              </a:rPr>
              <a:t>Can be cubic in the network size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1426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  <p:bldP spid="35" grpId="0"/>
      <p:bldP spid="37" grpId="0" animBg="1"/>
      <p:bldP spid="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935856" y="5272841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1. </a:t>
            </a:r>
            <a:r>
              <a:rPr lang="en-US" sz="2800" dirty="0" smtClean="0">
                <a:latin typeface="Calibri"/>
              </a:rPr>
              <a:t>[Al-Mohy et al., 2011]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53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26053"/>
            <a:ext cx="9612312" cy="553998"/>
          </a:xfrm>
        </p:spPr>
        <p:txBody>
          <a:bodyPr wrap="square">
            <a:spAutoFit/>
          </a:bodyPr>
          <a:lstStyle/>
          <a:p>
            <a:pPr eaLnBrk="1"/>
            <a:r>
              <a:rPr lang="en-US" sz="3600" dirty="0" smtClean="0">
                <a:latin typeface="Calibri"/>
              </a:rPr>
              <a:t>Computing the average overall intensity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800" y="1619597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Calibri"/>
              </a:rPr>
              <a:t>The </a:t>
            </a:r>
            <a:r>
              <a:rPr lang="en-US" sz="3000" b="1" dirty="0" smtClean="0">
                <a:latin typeface="Calibri"/>
              </a:rPr>
              <a:t>explicit computation </a:t>
            </a:r>
            <a:r>
              <a:rPr lang="en-US" sz="3000" dirty="0" smtClean="0">
                <a:latin typeface="Calibri"/>
              </a:rPr>
              <a:t>of             becomes quickly </a:t>
            </a:r>
            <a:r>
              <a:rPr lang="en-US" sz="3000" b="1" dirty="0" smtClean="0">
                <a:solidFill>
                  <a:schemeClr val="accent2"/>
                </a:solidFill>
                <a:latin typeface="Calibri"/>
              </a:rPr>
              <a:t>intractable</a:t>
            </a:r>
            <a:r>
              <a:rPr lang="en-US" sz="3000" dirty="0" smtClean="0">
                <a:latin typeface="Calibri"/>
              </a:rPr>
              <a:t> for large networks (large </a:t>
            </a:r>
            <a:r>
              <a:rPr lang="en-US" sz="3000" dirty="0" smtClean="0">
                <a:solidFill>
                  <a:srgbClr val="008000"/>
                </a:solidFill>
                <a:latin typeface="Calibri"/>
              </a:rPr>
              <a:t>sparse</a:t>
            </a:r>
            <a:r>
              <a:rPr lang="en-US" sz="3000" dirty="0" smtClean="0">
                <a:latin typeface="Calibri"/>
              </a:rPr>
              <a:t> </a:t>
            </a:r>
            <a:r>
              <a:rPr lang="en-US" sz="3000" b="1" dirty="0" smtClean="0">
                <a:latin typeface="Calibri"/>
              </a:rPr>
              <a:t>A</a:t>
            </a:r>
            <a:r>
              <a:rPr lang="en-US" sz="3000" dirty="0" smtClean="0">
                <a:latin typeface="Calibri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191256" y="4643933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662672" y="4643933"/>
            <a:ext cx="0" cy="93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431800" y="2843733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04040"/>
                </a:solidFill>
                <a:latin typeface="Calibri"/>
              </a:rPr>
              <a:t>Key property</a:t>
            </a:r>
            <a:r>
              <a:rPr lang="en-US" sz="3000" dirty="0" smtClean="0">
                <a:solidFill>
                  <a:srgbClr val="404040"/>
                </a:solidFill>
                <a:latin typeface="Calibri"/>
              </a:rPr>
              <a:t>: </a:t>
            </a:r>
            <a:r>
              <a:rPr lang="en-US" sz="3000" dirty="0" smtClean="0">
                <a:latin typeface="Calibri"/>
              </a:rPr>
              <a:t>we don’t need            but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48" y="3707829"/>
            <a:ext cx="8496944" cy="860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04" y="1691605"/>
            <a:ext cx="864096" cy="53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320" y="2954043"/>
            <a:ext cx="864096" cy="53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496" y="2915741"/>
            <a:ext cx="1152128" cy="50339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4680272" y="5580037"/>
            <a:ext cx="295232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3054960" y="3604949"/>
            <a:ext cx="288032" cy="164592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Left Brace 28"/>
          <p:cNvSpPr/>
          <p:nvPr/>
        </p:nvSpPr>
        <p:spPr bwMode="auto">
          <a:xfrm rot="16200000">
            <a:off x="7519456" y="3604949"/>
            <a:ext cx="288032" cy="164592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5856" y="5992921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Calibri"/>
              </a:rPr>
              <a:t>2. </a:t>
            </a:r>
            <a:r>
              <a:rPr lang="en-US" sz="2800" dirty="0" smtClean="0">
                <a:latin typeface="Calibri"/>
              </a:rPr>
              <a:t>Sparse linear systems of equations [GMRES method]: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920" y="6660157"/>
            <a:ext cx="5256584" cy="5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2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14" grpId="0" animBg="1"/>
      <p:bldP spid="29" grpId="0" animBg="1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54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74637"/>
            <a:ext cx="9220199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URL shortenings in Twitter</a:t>
            </a:r>
            <a:endParaRPr lang="en-US" sz="4000" dirty="0"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512" y="1493837"/>
            <a:ext cx="7016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/>
              </a:rPr>
              <a:t>Product </a:t>
            </a:r>
            <a:r>
              <a:rPr lang="en-US" sz="3000" dirty="0" smtClean="0">
                <a:latin typeface="Calibri"/>
              </a:rPr>
              <a:t>for which we </a:t>
            </a:r>
            <a:r>
              <a:rPr lang="en-US" sz="3000" b="1" dirty="0" smtClean="0">
                <a:latin typeface="Calibri"/>
              </a:rPr>
              <a:t>can track their users’ </a:t>
            </a:r>
          </a:p>
          <a:p>
            <a:r>
              <a:rPr lang="en-US" sz="3000" b="1" dirty="0" smtClean="0">
                <a:latin typeface="Calibri"/>
              </a:rPr>
              <a:t>usage </a:t>
            </a:r>
            <a:r>
              <a:rPr lang="en-US" sz="3000" b="1" dirty="0">
                <a:latin typeface="Calibri"/>
              </a:rPr>
              <a:t>p</a:t>
            </a:r>
            <a:r>
              <a:rPr lang="en-US" sz="3000" b="1" dirty="0" smtClean="0">
                <a:latin typeface="Calibri"/>
              </a:rPr>
              <a:t>attern in Twitter</a:t>
            </a:r>
            <a:r>
              <a:rPr lang="en-US" sz="3000" dirty="0" smtClean="0">
                <a:latin typeface="Calibri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51078" y="2933534"/>
            <a:ext cx="39840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cap="small" dirty="0" smtClean="0">
                <a:latin typeface="Calibri" charset="0"/>
              </a:rPr>
              <a:t>URL shortening services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20712" y="2759511"/>
            <a:ext cx="8839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78" y="3639932"/>
            <a:ext cx="4806709" cy="730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278" y="4554332"/>
            <a:ext cx="4724399" cy="561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278" y="5316332"/>
            <a:ext cx="4914314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278" y="6228109"/>
            <a:ext cx="4800600" cy="688423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 bwMode="auto">
          <a:xfrm>
            <a:off x="4932278" y="3944733"/>
            <a:ext cx="975600" cy="20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170278" y="4712732"/>
            <a:ext cx="1295400" cy="29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770478" y="5488532"/>
            <a:ext cx="975600" cy="20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32278" y="6459332"/>
            <a:ext cx="1219200" cy="298800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5618078" y="353841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smtClean="0">
                <a:latin typeface="Calibri" charset="0"/>
              </a:rPr>
              <a:t>bit.ly</a:t>
            </a:r>
            <a:endParaRPr lang="en-US" sz="2600" b="1" dirty="0" smtClean="0">
              <a:latin typeface="Calibri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5237078" y="445281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smtClean="0">
                <a:latin typeface="Calibri" charset="0"/>
              </a:rPr>
              <a:t>tinyurl</a:t>
            </a:r>
            <a:endParaRPr lang="en-US" sz="2600" b="1" dirty="0" smtClean="0">
              <a:latin typeface="Calibri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6532478" y="5163932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err="1" smtClean="0">
                <a:latin typeface="Calibri" charset="0"/>
              </a:rPr>
              <a:t>is.gd</a:t>
            </a:r>
            <a:endParaRPr lang="en-US" sz="2600" b="1" dirty="0" smtClean="0">
              <a:latin typeface="Calibri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5846678" y="6053016"/>
            <a:ext cx="838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b="1" dirty="0" smtClean="0">
                <a:latin typeface="Calibri" charset="0"/>
              </a:rPr>
              <a:t>doiop</a:t>
            </a:r>
            <a:endParaRPr lang="en-US" sz="2600" b="1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2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55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Evaluation of our model on real </a:t>
            </a:r>
            <a:r>
              <a:rPr lang="en-US" sz="4000" dirty="0">
                <a:latin typeface="Calibri"/>
              </a:rPr>
              <a:t>d</a:t>
            </a:r>
            <a:r>
              <a:rPr lang="en-US" sz="4000" dirty="0" smtClean="0">
                <a:latin typeface="Calibri"/>
              </a:rPr>
              <a:t>ata</a:t>
            </a:r>
            <a:endParaRPr lang="en-US" sz="4000" dirty="0">
              <a:latin typeface="Calibri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31825" y="1619597"/>
            <a:ext cx="8872983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Two twitter networks with 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2K users </a:t>
            </a: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and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50K users </a:t>
            </a: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who used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URL shortenings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x-none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over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 8 month period.</a:t>
            </a:r>
            <a:endParaRPr lang="en-US" sz="3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 bwMode="auto">
          <a:xfrm>
            <a:off x="431800" y="3419797"/>
            <a:ext cx="4176464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model(s)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</a:t>
            </a: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different time periods</a:t>
            </a:r>
            <a:endParaRPr lang="en-US" sz="34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2" name="Text Placeholder 2"/>
          <p:cNvSpPr txBox="1">
            <a:spLocks/>
          </p:cNvSpPr>
          <p:nvPr/>
        </p:nvSpPr>
        <p:spPr bwMode="auto">
          <a:xfrm>
            <a:off x="5544368" y="3419797"/>
            <a:ext cx="4464496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Run many different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activity shaping tasks</a:t>
            </a:r>
            <a:endParaRPr lang="en-US" sz="34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3" name="Left Arrow 92"/>
          <p:cNvSpPr/>
          <p:nvPr/>
        </p:nvSpPr>
        <p:spPr bwMode="auto">
          <a:xfrm rot="10800000">
            <a:off x="4824288" y="3635822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Left Arrow 93"/>
          <p:cNvSpPr/>
          <p:nvPr/>
        </p:nvSpPr>
        <p:spPr bwMode="auto">
          <a:xfrm rot="16200000">
            <a:off x="7560592" y="4499918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791840" y="5075981"/>
            <a:ext cx="3456384" cy="13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complex held-out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evaluation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x-none" sz="2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(close to intervention)</a:t>
            </a:r>
            <a:endParaRPr lang="en-US" sz="2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472360" y="5277592"/>
            <a:ext cx="4968552" cy="14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Evaluate theoretical 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&amp; </a:t>
            </a:r>
            <a:r>
              <a:rPr lang="x-none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simulated results</a:t>
            </a:r>
            <a: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4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vs baselines</a:t>
            </a:r>
            <a:endParaRPr lang="en-US" sz="2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4896296" y="5508029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14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3" grpId="0" animBg="1"/>
      <p:bldP spid="94" grpId="0" animBg="1"/>
      <p:bldP spid="95" grpId="0"/>
      <p:bldP spid="10" grpId="0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56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Complex held-out evaluation</a:t>
            </a:r>
            <a:endParaRPr lang="en-US" sz="4000" dirty="0">
              <a:latin typeface="Calibri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31825" y="1619597"/>
            <a:ext cx="887298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divide the 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8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-</a:t>
            </a:r>
            <a:r>
              <a:rPr lang="x-none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month period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into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50 contiguous 5-day sub periods:</a:t>
            </a:r>
            <a:endParaRPr lang="en-US" sz="36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71760" y="4095839"/>
            <a:ext cx="216024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and</a:t>
            </a:r>
            <a:b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solve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activity shaping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47824" y="3059757"/>
            <a:ext cx="8712968" cy="7200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995296" y="2806004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2122264" y="2806005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16200000">
            <a:off x="3274392" y="2806005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7332000" y="2806005"/>
            <a:ext cx="338328" cy="103327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583928" y="3563813"/>
            <a:ext cx="136815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</a:p>
        </p:txBody>
      </p:sp>
      <p:cxnSp>
        <p:nvCxnSpPr>
          <p:cNvPr id="4" name="Straight Arrow Connector 3"/>
          <p:cNvCxnSpPr>
            <a:stCxn id="95" idx="0"/>
          </p:cNvCxnSpPr>
          <p:nvPr/>
        </p:nvCxnSpPr>
        <p:spPr bwMode="auto">
          <a:xfrm flipV="1">
            <a:off x="1151880" y="3563813"/>
            <a:ext cx="0" cy="532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2736056" y="3563813"/>
            <a:ext cx="136815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6840512" y="3563813"/>
            <a:ext cx="1368152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Fit </a:t>
            </a:r>
            <a:r>
              <a:rPr lang="en-US" sz="20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44" y="4991645"/>
            <a:ext cx="32131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40" y="5003973"/>
            <a:ext cx="723900" cy="635000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stCxn id="6" idx="0"/>
            <a:endCxn id="18" idx="2"/>
          </p:cNvCxnSpPr>
          <p:nvPr/>
        </p:nvCxnSpPr>
        <p:spPr bwMode="auto">
          <a:xfrm flipH="1" flipV="1">
            <a:off x="2268004" y="3845942"/>
            <a:ext cx="2866690" cy="114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6" idx="0"/>
            <a:endCxn id="22" idx="2"/>
          </p:cNvCxnSpPr>
          <p:nvPr/>
        </p:nvCxnSpPr>
        <p:spPr bwMode="auto">
          <a:xfrm flipH="1" flipV="1">
            <a:off x="3420132" y="3845942"/>
            <a:ext cx="1714562" cy="114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6" idx="0"/>
            <a:endCxn id="26" idx="2"/>
          </p:cNvCxnSpPr>
          <p:nvPr/>
        </p:nvCxnSpPr>
        <p:spPr bwMode="auto">
          <a:xfrm flipV="1">
            <a:off x="5134694" y="3845942"/>
            <a:ext cx="2389894" cy="1145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 Placeholder 2"/>
          <p:cNvSpPr txBox="1">
            <a:spLocks/>
          </p:cNvSpPr>
          <p:nvPr/>
        </p:nvSpPr>
        <p:spPr bwMode="auto">
          <a:xfrm>
            <a:off x="4680272" y="3077467"/>
            <a:ext cx="136815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6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endParaRPr lang="en-US" sz="60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 bwMode="auto">
          <a:xfrm>
            <a:off x="575817" y="6012085"/>
            <a:ext cx="4896544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sort distances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 (</a:t>
            </a:r>
            <a:r>
              <a:rPr lang="en-US" sz="3000" kern="0" dirty="0" err="1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between exogeneous rates 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 (ii) between overall activity</a:t>
            </a:r>
          </a:p>
        </p:txBody>
      </p:sp>
      <p:sp>
        <p:nvSpPr>
          <p:cNvPr id="42" name="Left Arrow 41"/>
          <p:cNvSpPr/>
          <p:nvPr/>
        </p:nvSpPr>
        <p:spPr bwMode="auto">
          <a:xfrm rot="10800000">
            <a:off x="5616376" y="6372125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 Placeholder 2"/>
          <p:cNvSpPr txBox="1">
            <a:spLocks/>
          </p:cNvSpPr>
          <p:nvPr/>
        </p:nvSpPr>
        <p:spPr bwMode="auto">
          <a:xfrm>
            <a:off x="6336456" y="6228109"/>
            <a:ext cx="2736304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Compute rank</a:t>
            </a:r>
            <a:b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correlation</a:t>
            </a:r>
          </a:p>
        </p:txBody>
      </p:sp>
      <p:sp>
        <p:nvSpPr>
          <p:cNvPr id="44" name="Text Placeholder 2"/>
          <p:cNvSpPr txBox="1">
            <a:spLocks/>
          </p:cNvSpPr>
          <p:nvPr/>
        </p:nvSpPr>
        <p:spPr bwMode="auto">
          <a:xfrm>
            <a:off x="4608264" y="2645419"/>
            <a:ext cx="1368152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6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…</a:t>
            </a:r>
            <a:endParaRPr lang="en-US" sz="60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96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8" grpId="0"/>
      <p:bldP spid="22" grpId="0"/>
      <p:bldP spid="26" grpId="0"/>
      <p:bldP spid="40" grpId="0"/>
      <p:bldP spid="41" grpId="0"/>
      <p:bldP spid="42" grpId="0" animBg="1"/>
      <p:bldP spid="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57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Capped activity maximization: results</a:t>
            </a:r>
            <a:endParaRPr lang="en-US" sz="4000"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" y="2253256"/>
            <a:ext cx="9906000" cy="24892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5441" y="4869981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71785" y="4845544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984153" y="4629520"/>
            <a:ext cx="2592288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Held-out evaluation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75816" y="5869752"/>
            <a:ext cx="36004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+10% more events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4968304" y="5868069"/>
            <a:ext cx="4536504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+34,000 more events per month 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5" name="Left Arrow 14"/>
          <p:cNvSpPr/>
          <p:nvPr/>
        </p:nvSpPr>
        <p:spPr bwMode="auto">
          <a:xfrm rot="10800000">
            <a:off x="4248224" y="6156101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431800" y="1475581"/>
            <a:ext cx="3600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2K users:</a:t>
            </a:r>
          </a:p>
        </p:txBody>
      </p:sp>
    </p:spTree>
    <p:extLst>
      <p:ext uri="{BB962C8B-B14F-4D97-AF65-F5344CB8AC3E}">
        <p14:creationId xmlns:p14="http://schemas.microsoft.com/office/powerpoint/2010/main" val="3201380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58</a:t>
            </a:fld>
            <a:endParaRPr lang="fi-FI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5816" y="4976295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72160" y="4951858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984528" y="4735834"/>
            <a:ext cx="2592288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Held-out evaluation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123653"/>
            <a:ext cx="9829800" cy="26289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68313" y="295275"/>
            <a:ext cx="961231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defRPr>
            </a:lvl9pPr>
          </a:lstStyle>
          <a:p>
            <a:pPr eaLnBrk="1"/>
            <a:r>
              <a:rPr lang="en-US" sz="4000" dirty="0" smtClean="0">
                <a:latin typeface="Calibri"/>
              </a:rPr>
              <a:t>Minimax activity shaping: results</a:t>
            </a:r>
            <a:endParaRPr lang="en-US" sz="4000" dirty="0">
              <a:latin typeface="Calibri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431800" y="1475581"/>
            <a:ext cx="3600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2K users: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575816" y="5869752"/>
            <a:ext cx="360040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ess active user 2x more events  </a:t>
            </a:r>
            <a:b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256336" y="5868069"/>
            <a:ext cx="4536504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l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ess active user +4.32 more events per month than 2</a:t>
            </a:r>
            <a:r>
              <a:rPr lang="en-US" sz="3600" kern="0" baseline="3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best</a:t>
            </a:r>
          </a:p>
        </p:txBody>
      </p:sp>
      <p:sp>
        <p:nvSpPr>
          <p:cNvPr id="17" name="Left Arrow 16"/>
          <p:cNvSpPr/>
          <p:nvPr/>
        </p:nvSpPr>
        <p:spPr bwMode="auto">
          <a:xfrm rot="10800000">
            <a:off x="4248224" y="6156101"/>
            <a:ext cx="432048" cy="57606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82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59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Least-square activity shaping: results</a:t>
            </a:r>
            <a:endParaRPr lang="en-US" sz="4000" dirty="0">
              <a:latin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575816" y="4878887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Theoretical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72160" y="4854450"/>
            <a:ext cx="2592288" cy="4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Simulation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6984528" y="4854450"/>
            <a:ext cx="2592288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x-none" sz="34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Held-out evaluation</a:t>
            </a:r>
            <a:endParaRPr lang="en-US" sz="3400" b="1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051645"/>
            <a:ext cx="9893300" cy="2565400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431800" y="1475581"/>
            <a:ext cx="3600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For 2K users: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75816" y="6085776"/>
            <a:ext cx="856895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 are always closer to target level than baselines. </a:t>
            </a:r>
          </a:p>
        </p:txBody>
      </p:sp>
    </p:spTree>
    <p:extLst>
      <p:ext uri="{BB962C8B-B14F-4D97-AF65-F5344CB8AC3E}">
        <p14:creationId xmlns:p14="http://schemas.microsoft.com/office/powerpoint/2010/main" val="1982654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6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Maximizing the influence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3436635"/>
            <a:ext cx="4267200" cy="991274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 bwMode="auto">
          <a:xfrm>
            <a:off x="503808" y="4662149"/>
            <a:ext cx="8658000" cy="1926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1003416" y="4859957"/>
            <a:ext cx="8573400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continuous time influence maximization problem defined by Eq. (1)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NP-hard. 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03808" y="1828920"/>
            <a:ext cx="9082087" cy="15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3180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636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95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727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1590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616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6pPr>
            <a:lvl7pPr marL="3073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7pPr>
            <a:lvl8pPr marL="35306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8pPr>
            <a:lvl9pPr marL="39878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07950" indent="0">
              <a:lnSpc>
                <a:spcPct val="90000"/>
              </a:lnSpc>
              <a:buSzTx/>
              <a:buFont typeface="StarSymbol" charset="0"/>
              <a:buNone/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Once we know how to estimate influence, what about finding </a:t>
            </a:r>
            <a:r>
              <a:rPr lang="en-US" sz="3600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set of source nodes that maximizes influence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828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60</a:t>
            </a:fld>
            <a:endParaRPr lang="fi-FI" dirty="0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15553"/>
          </a:xfrm>
        </p:spPr>
        <p:txBody>
          <a:bodyPr wrap="square">
            <a:spAutoFit/>
          </a:bodyPr>
          <a:lstStyle/>
          <a:p>
            <a:pPr eaLnBrk="1"/>
            <a:r>
              <a:rPr lang="en-US" sz="4000" dirty="0" smtClean="0">
                <a:latin typeface="Calibri"/>
              </a:rPr>
              <a:t>Scalability of our algorithm</a:t>
            </a:r>
            <a:endParaRPr lang="en-US" sz="4000" dirty="0">
              <a:latin typeface="Calibri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631825" y="1619597"/>
            <a:ext cx="887298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How does our efficient algorithm compare to a naive implementation of activity shaping?</a:t>
            </a:r>
          </a:p>
        </p:txBody>
      </p:sp>
      <p:pic>
        <p:nvPicPr>
          <p:cNvPr id="2" name="Picture 1" descr="scale10-3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2843733"/>
            <a:ext cx="3425524" cy="2664296"/>
          </a:xfrm>
          <a:prstGeom prst="rect">
            <a:avLst/>
          </a:prstGeom>
        </p:spPr>
      </p:pic>
      <p:pic>
        <p:nvPicPr>
          <p:cNvPr id="3" name="Picture 2" descr="scale50-3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0" y="2843733"/>
            <a:ext cx="3610688" cy="2808312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935856" y="5545097"/>
            <a:ext cx="316835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Up to 10k users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5040312" y="5580037"/>
            <a:ext cx="3168352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28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Up to 50k users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647824" y="6229792"/>
            <a:ext cx="856895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Our algorithm is </a:t>
            </a: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several order of magnitude faster</a:t>
            </a:r>
            <a:r>
              <a:rPr lang="en-US" sz="36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9312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61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5144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What is all about?</a:t>
            </a:r>
            <a:endParaRPr lang="en-US" dirty="0"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3888" y="1691605"/>
            <a:ext cx="4104456" cy="14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atin typeface="Calibri"/>
              </a:rPr>
              <a:t>Stochastic processes </a:t>
            </a:r>
            <a:br>
              <a:rPr lang="en-US" sz="3200" b="1" dirty="0" smtClean="0">
                <a:latin typeface="Calibri"/>
              </a:rPr>
            </a:br>
            <a:r>
              <a:rPr lang="en-US" sz="3200" dirty="0" smtClean="0">
                <a:latin typeface="Calibri"/>
              </a:rPr>
              <a:t>over a </a:t>
            </a:r>
            <a:br>
              <a:rPr lang="en-US" sz="3200" dirty="0" smtClean="0">
                <a:latin typeface="Calibri"/>
              </a:rPr>
            </a:br>
            <a:r>
              <a:rPr lang="en-US" sz="3200" b="1" dirty="0" smtClean="0">
                <a:latin typeface="Calibri"/>
              </a:rPr>
              <a:t>large networks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4" y="1547589"/>
            <a:ext cx="1835349" cy="1700710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75816" y="4067869"/>
            <a:ext cx="381642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Information Diffusion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75816" y="5652045"/>
            <a:ext cx="4296544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Modeling Social </a:t>
            </a:r>
            <a:br>
              <a:rPr lang="en-US" sz="3200" b="1" dirty="0" smtClean="0">
                <a:latin typeface="Calibri" charset="0"/>
              </a:rPr>
            </a:br>
            <a:r>
              <a:rPr lang="en-US" sz="3200" b="1" dirty="0" smtClean="0">
                <a:latin typeface="Calibri" charset="0"/>
              </a:rPr>
              <a:t>Activity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808" y="4931965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Basic Cascade Model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Cascades as Point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3808" y="6444133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Cascades</a:t>
            </a:r>
            <a:br>
              <a:rPr lang="en-US" sz="2000" b="1" dirty="0" smtClean="0">
                <a:solidFill>
                  <a:srgbClr val="595959"/>
                </a:solidFill>
                <a:latin typeface="Calibri"/>
              </a:rPr>
            </a:br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Activity as Hawkes Processes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808" y="3491805"/>
            <a:ext cx="21602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rgbClr val="FF6600"/>
                </a:solidFill>
                <a:latin typeface="Calibri"/>
              </a:rPr>
              <a:t>Part I: Models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44368" y="3491805"/>
            <a:ext cx="3960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cap="small" dirty="0" smtClean="0">
                <a:solidFill>
                  <a:schemeClr val="accent2"/>
                </a:solidFill>
                <a:latin typeface="Calibri"/>
              </a:rPr>
              <a:t>Part II: Learning Methods</a:t>
            </a:r>
          </a:p>
        </p:txBody>
      </p:sp>
      <p:sp>
        <p:nvSpPr>
          <p:cNvPr id="48" name="Text Placeholder 2"/>
          <p:cNvSpPr txBox="1">
            <a:spLocks/>
          </p:cNvSpPr>
          <p:nvPr/>
        </p:nvSpPr>
        <p:spPr bwMode="auto">
          <a:xfrm>
            <a:off x="4464248" y="4067869"/>
            <a:ext cx="4608512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Influence Maximization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472360" y="4499917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Submodular Optimization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Scalable Algorithm</a:t>
            </a:r>
            <a:endParaRPr lang="en-US" sz="20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0" name="Text Placeholder 2"/>
          <p:cNvSpPr txBox="1">
            <a:spLocks/>
          </p:cNvSpPr>
          <p:nvPr/>
        </p:nvSpPr>
        <p:spPr bwMode="auto">
          <a:xfrm>
            <a:off x="4824288" y="5147989"/>
            <a:ext cx="4296544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Source Localization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16376" y="558003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Maximum likelihood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Estimation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2" name="Text Placeholder 2"/>
          <p:cNvSpPr txBox="1">
            <a:spLocks/>
          </p:cNvSpPr>
          <p:nvPr/>
        </p:nvSpPr>
        <p:spPr bwMode="auto">
          <a:xfrm>
            <a:off x="6192440" y="6228109"/>
            <a:ext cx="295232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defRPr/>
            </a:pPr>
            <a:r>
              <a:rPr lang="en-US" sz="3200" b="1" dirty="0" smtClean="0">
                <a:latin typeface="Calibri" charset="0"/>
              </a:rPr>
              <a:t>Activity Shaping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2320" y="6660157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Beyond Influence Max</a:t>
            </a:r>
          </a:p>
          <a:p>
            <a:pPr algn="r"/>
            <a:r>
              <a:rPr lang="en-US" sz="2000" b="1" dirty="0" smtClean="0">
                <a:solidFill>
                  <a:srgbClr val="595959"/>
                </a:solidFill>
                <a:latin typeface="Calibri"/>
              </a:rPr>
              <a:t>Convex Opt. Framework</a:t>
            </a:r>
            <a:endParaRPr lang="en-US" sz="2000" dirty="0" smtClean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59792" y="3491805"/>
            <a:ext cx="4320480" cy="396044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96296" y="3491805"/>
            <a:ext cx="4464496" cy="396044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7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077" y="1331565"/>
            <a:ext cx="1528515" cy="1528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38" y="1979637"/>
            <a:ext cx="1051470" cy="1043534"/>
          </a:xfrm>
          <a:prstGeom prst="rect">
            <a:avLst/>
          </a:prstGeom>
        </p:spPr>
      </p:pic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62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Processes over networks</a:t>
            </a:r>
            <a:endParaRPr lang="en-US" dirty="0">
              <a:latin typeface="Calibri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431800" y="2047870"/>
            <a:ext cx="442814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Economic Transactions</a:t>
            </a:r>
            <a:endParaRPr lang="en-US" sz="3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08" y="2267669"/>
            <a:ext cx="1295896" cy="821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141" y="1412006"/>
            <a:ext cx="1326659" cy="639639"/>
          </a:xfrm>
          <a:prstGeom prst="rect">
            <a:avLst/>
          </a:prstGeom>
        </p:spPr>
      </p:pic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503808" y="4208110"/>
            <a:ext cx="30243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Disease Spread</a:t>
            </a:r>
            <a:endParaRPr lang="en-US" sz="3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4208" y="3635821"/>
            <a:ext cx="1885652" cy="1078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424" y="4283893"/>
            <a:ext cx="1402273" cy="1028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4608" y="3725638"/>
            <a:ext cx="2101317" cy="135034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>
            <a:off x="468312" y="3418209"/>
            <a:ext cx="9372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92248" y="5508029"/>
            <a:ext cx="9372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503808" y="6013768"/>
            <a:ext cx="396044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lang="en-US" sz="3600" b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Causes, Petitions &amp; Non-Profit</a:t>
            </a:r>
            <a:endParaRPr lang="en-US" sz="3600" b="1" kern="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264" y="6516141"/>
            <a:ext cx="2016224" cy="50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0552" y="5796061"/>
            <a:ext cx="1728192" cy="2062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2400" y="5724053"/>
            <a:ext cx="29845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69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63</a:t>
            </a:fld>
            <a:endParaRPr lang="fi-FI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64498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Networks: tools and connections</a:t>
            </a:r>
            <a:endParaRPr lang="en-US" dirty="0"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072" y="1843892"/>
            <a:ext cx="9829800" cy="4816265"/>
            <a:chOff x="-65088" y="2563972"/>
            <a:chExt cx="9829800" cy="4816265"/>
          </a:xfrm>
        </p:grpSpPr>
        <p:sp>
          <p:nvSpPr>
            <p:cNvPr id="5" name="Text Placeholder 2"/>
            <p:cNvSpPr txBox="1">
              <a:spLocks/>
            </p:cNvSpPr>
            <p:nvPr/>
          </p:nvSpPr>
          <p:spPr bwMode="auto">
            <a:xfrm>
              <a:off x="-64859" y="3287503"/>
              <a:ext cx="3059112" cy="72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Machine Learning</a:t>
              </a:r>
              <a:r>
                <a:rPr lang="en-US" sz="2600" b="1" kern="0" noProof="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</a:t>
              </a:r>
              <a:r>
                <a:rPr lang="en-US" sz="2600" b="1" kern="0" noProof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&amp; 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rPr>
                <a:t>Data Mining</a:t>
              </a:r>
              <a:endParaRPr kumimoji="0" lang="en-US" sz="2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 bwMode="auto">
            <a:xfrm>
              <a:off x="2999503" y="2563972"/>
              <a:ext cx="2362200" cy="1086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Event-History </a:t>
              </a:r>
              <a:b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Analysis</a:t>
              </a:r>
              <a:r>
                <a:rPr lang="en-US" sz="2600" b="1" kern="0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 </a:t>
              </a: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&amp; Statistics</a:t>
              </a:r>
              <a:endParaRPr lang="en-US" sz="2600" b="1" kern="0" dirty="0">
                <a:latin typeface="Calibri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 bwMode="auto">
            <a:xfrm>
              <a:off x="5261524" y="2924070"/>
              <a:ext cx="1828800" cy="72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Computer </a:t>
              </a:r>
              <a:b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</a:b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Systems</a:t>
              </a:r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 bwMode="auto">
            <a:xfrm>
              <a:off x="7117558" y="3416403"/>
              <a:ext cx="2362200" cy="726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</a:pPr>
              <a:r>
                <a:rPr lang="en-US" sz="2600" b="1" kern="0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rPr>
                <a:t>Theory &amp; Algorithms</a:t>
              </a:r>
            </a:p>
          </p:txBody>
        </p:sp>
        <p:sp>
          <p:nvSpPr>
            <p:cNvPr id="15" name="Left-Right Arrow 14"/>
            <p:cNvSpPr/>
            <p:nvPr/>
          </p:nvSpPr>
          <p:spPr bwMode="auto">
            <a:xfrm rot="16200000">
              <a:off x="3656165" y="3944174"/>
              <a:ext cx="878922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Left-Right Arrow 15"/>
            <p:cNvSpPr/>
            <p:nvPr/>
          </p:nvSpPr>
          <p:spPr bwMode="auto">
            <a:xfrm rot="6551056">
              <a:off x="5159733" y="4013740"/>
              <a:ext cx="892714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Left-Right Arrow 16"/>
            <p:cNvSpPr/>
            <p:nvPr/>
          </p:nvSpPr>
          <p:spPr bwMode="auto">
            <a:xfrm rot="19119042">
              <a:off x="6607108" y="4149733"/>
              <a:ext cx="981209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Left-Right Arrow 17"/>
            <p:cNvSpPr/>
            <p:nvPr/>
          </p:nvSpPr>
          <p:spPr bwMode="auto">
            <a:xfrm rot="2217830">
              <a:off x="2159237" y="4153124"/>
              <a:ext cx="1022538" cy="55024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65088" y="4880607"/>
              <a:ext cx="9829800" cy="2499630"/>
              <a:chOff x="-65088" y="4523261"/>
              <a:chExt cx="9829800" cy="2499630"/>
            </a:xfrm>
          </p:grpSpPr>
          <p:sp>
            <p:nvSpPr>
              <p:cNvPr id="19" name="Text Placeholder 2"/>
              <p:cNvSpPr txBox="1">
                <a:spLocks/>
              </p:cNvSpPr>
              <p:nvPr/>
            </p:nvSpPr>
            <p:spPr bwMode="auto">
              <a:xfrm>
                <a:off x="3146424" y="4523261"/>
                <a:ext cx="3810000" cy="838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kumimoji="0" lang="en-US" sz="3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Networks</a:t>
                </a:r>
                <a:r>
                  <a:rPr kumimoji="0" lang="en-US" sz="3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 &amp; Processes </a:t>
                </a:r>
                <a:br>
                  <a:rPr kumimoji="0" lang="en-US" sz="3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</a:br>
                <a:r>
                  <a:rPr kumimoji="0" lang="en-US" sz="30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Over Networks</a:t>
                </a:r>
                <a:endParaRPr kumimoji="0" lang="en-US" sz="3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20" name="Text Placeholder 2"/>
              <p:cNvSpPr txBox="1">
                <a:spLocks/>
              </p:cNvSpPr>
              <p:nvPr/>
            </p:nvSpPr>
            <p:spPr bwMode="auto">
              <a:xfrm>
                <a:off x="-65088" y="5666261"/>
                <a:ext cx="3059112" cy="726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kumimoji="0" lang="en-US" sz="2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charset="0"/>
                    <a:ea typeface="DejaVu Sans" charset="0"/>
                    <a:cs typeface="DejaVu Sans" charset="0"/>
                  </a:rPr>
                  <a:t>Social &amp; Information Sciences</a:t>
                </a:r>
                <a:endParaRPr kumimoji="0" lang="en-US" sz="2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21" name="Text Placeholder 2"/>
              <p:cNvSpPr txBox="1">
                <a:spLocks/>
              </p:cNvSpPr>
              <p:nvPr/>
            </p:nvSpPr>
            <p:spPr bwMode="auto">
              <a:xfrm>
                <a:off x="3592512" y="6524625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Economics</a:t>
                </a:r>
              </a:p>
            </p:txBody>
          </p:sp>
          <p:sp>
            <p:nvSpPr>
              <p:cNvPr id="22" name="Text Placeholder 2"/>
              <p:cNvSpPr txBox="1">
                <a:spLocks/>
              </p:cNvSpPr>
              <p:nvPr/>
            </p:nvSpPr>
            <p:spPr bwMode="auto">
              <a:xfrm>
                <a:off x="2068512" y="6296025"/>
                <a:ext cx="1828800" cy="7268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Decision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Theory</a:t>
                </a:r>
              </a:p>
            </p:txBody>
          </p:sp>
          <p:sp>
            <p:nvSpPr>
              <p:cNvPr id="23" name="Text Placeholder 2"/>
              <p:cNvSpPr txBox="1">
                <a:spLocks/>
              </p:cNvSpPr>
              <p:nvPr/>
            </p:nvSpPr>
            <p:spPr bwMode="auto">
              <a:xfrm>
                <a:off x="7402512" y="5513861"/>
                <a:ext cx="2362200" cy="366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Epidemiology</a:t>
                </a:r>
              </a:p>
            </p:txBody>
          </p:sp>
          <p:sp>
            <p:nvSpPr>
              <p:cNvPr id="24" name="Left-Right Arrow 23"/>
              <p:cNvSpPr/>
              <p:nvPr/>
            </p:nvSpPr>
            <p:spPr bwMode="auto">
              <a:xfrm rot="17707126">
                <a:off x="3034647" y="5577494"/>
                <a:ext cx="950716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Left-Right Arrow 24"/>
              <p:cNvSpPr/>
              <p:nvPr/>
            </p:nvSpPr>
            <p:spPr bwMode="auto">
              <a:xfrm rot="5400000">
                <a:off x="3954679" y="5705259"/>
                <a:ext cx="892714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Left-Right Arrow 25"/>
              <p:cNvSpPr/>
              <p:nvPr/>
            </p:nvSpPr>
            <p:spPr bwMode="auto">
              <a:xfrm rot="1853740">
                <a:off x="6647079" y="5100365"/>
                <a:ext cx="981209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Left-Right Arrow 26"/>
              <p:cNvSpPr/>
              <p:nvPr/>
            </p:nvSpPr>
            <p:spPr bwMode="auto">
              <a:xfrm rot="19015175">
                <a:off x="2132323" y="5006514"/>
                <a:ext cx="1022538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Left-Right Arrow 29"/>
              <p:cNvSpPr/>
              <p:nvPr/>
            </p:nvSpPr>
            <p:spPr bwMode="auto">
              <a:xfrm rot="3607567">
                <a:off x="6190461" y="5649217"/>
                <a:ext cx="892714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Left-Right Arrow 30"/>
              <p:cNvSpPr/>
              <p:nvPr/>
            </p:nvSpPr>
            <p:spPr bwMode="auto">
              <a:xfrm rot="5400000">
                <a:off x="5250079" y="5629059"/>
                <a:ext cx="892714" cy="550247"/>
              </a:xfrm>
              <a:prstGeom prst="left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Text Placeholder 2"/>
              <p:cNvSpPr txBox="1">
                <a:spLocks/>
              </p:cNvSpPr>
              <p:nvPr/>
            </p:nvSpPr>
            <p:spPr bwMode="auto">
              <a:xfrm>
                <a:off x="5192712" y="6524625"/>
                <a:ext cx="1371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Physics</a:t>
                </a:r>
              </a:p>
            </p:txBody>
          </p:sp>
          <p:sp>
            <p:nvSpPr>
              <p:cNvPr id="33" name="Text Placeholder 2"/>
              <p:cNvSpPr txBox="1">
                <a:spLocks/>
              </p:cNvSpPr>
              <p:nvPr/>
            </p:nvSpPr>
            <p:spPr bwMode="auto">
              <a:xfrm>
                <a:off x="6640512" y="6296025"/>
                <a:ext cx="13716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</a:pPr>
                <a:r>
                  <a:rPr lang="en-US" sz="2600" b="1" kern="0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Biology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7A2A-1D58-9449-BAF4-27B47B8C7901}" type="slidenum">
              <a:rPr lang="fi-FI"/>
              <a:pPr/>
              <a:t>64</a:t>
            </a:fld>
            <a:endParaRPr lang="fi-FI"/>
          </a:p>
        </p:txBody>
      </p:sp>
      <p:sp>
        <p:nvSpPr>
          <p:cNvPr id="25604" name="Title 1"/>
          <p:cNvSpPr txBox="1">
            <a:spLocks noGrp="1"/>
          </p:cNvSpPr>
          <p:nvPr>
            <p:ph type="title" idx="4294967295"/>
          </p:nvPr>
        </p:nvSpPr>
        <p:spPr>
          <a:xfrm>
            <a:off x="315912" y="1426329"/>
            <a:ext cx="2286000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>
                <a:solidFill>
                  <a:schemeClr val="tx1"/>
                </a:solidFill>
              </a:rPr>
              <a:t>Thanks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035992" y="5920913"/>
            <a:ext cx="8612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learning.mpi-sws.org</a:t>
            </a:r>
            <a:r>
              <a:rPr lang="en-US" sz="34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/kdd-2015-tutorial/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704608" y="5344849"/>
            <a:ext cx="19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more at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6457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7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310663"/>
            <a:ext cx="9612312" cy="646331"/>
          </a:xfrm>
        </p:spPr>
        <p:txBody>
          <a:bodyPr wrap="square">
            <a:spAutoFit/>
          </a:bodyPr>
          <a:lstStyle/>
          <a:p>
            <a:pPr eaLnBrk="1"/>
            <a:r>
              <a:rPr lang="en-US" sz="4200" dirty="0" smtClean="0">
                <a:latin typeface="Calibri"/>
              </a:rPr>
              <a:t>Submodularity of Influence Maximization</a:t>
            </a:r>
            <a:endParaRPr lang="en-US" sz="4200" dirty="0">
              <a:latin typeface="Calibri"/>
            </a:endParaRPr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661097"/>
            <a:ext cx="9082087" cy="894604"/>
          </a:xfrm>
          <a:noFill/>
        </p:spPr>
        <p:txBody>
          <a:bodyPr>
            <a:spAutoFit/>
          </a:bodyPr>
          <a:lstStyle/>
          <a:p>
            <a:pPr marL="107950" indent="0">
              <a:lnSpc>
                <a:spcPct val="90000"/>
              </a:lnSpc>
              <a:buSzTx/>
              <a:buNone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influence function                  satisfies a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natural diminishing property: submodularity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!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56" y="1662261"/>
            <a:ext cx="1362489" cy="533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/>
              <p:cNvSpPr txBox="1">
                <a:spLocks/>
              </p:cNvSpPr>
              <p:nvPr/>
            </p:nvSpPr>
            <p:spPr bwMode="auto">
              <a:xfrm>
                <a:off x="503808" y="3275781"/>
                <a:ext cx="8784976" cy="984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431800" indent="-3238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3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863600" indent="-2873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2954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7272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21590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 charset="0"/>
                  <a:buChar char="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6162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30734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5306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987800" indent="-215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309"/>
                  </a:buClr>
                  <a:buSzPct val="45000"/>
                  <a:buFont typeface="StarSymbol"/>
                  <a:buChar char="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07950" indent="0" algn="ctr">
                  <a:lnSpc>
                    <a:spcPct val="90000"/>
                  </a:lnSpc>
                  <a:buSzTx/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DejaVu Sans" charset="0"/>
                                  <a:cs typeface="DejaVu Sans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DejaVu Sans" charset="0"/>
                          <a:cs typeface="DejaVu Sans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DejaVu Sans" charset="0"/>
                              <a:cs typeface="DejaVu Sans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endParaRPr>
              </a:p>
              <a:p>
                <a:pPr marL="107950" indent="0" algn="ctr">
                  <a:lnSpc>
                    <a:spcPct val="90000"/>
                  </a:lnSpc>
                  <a:buSzTx/>
                  <a:buFont typeface="StarSymbol" charset="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Calibri" charset="0"/>
                    <a:ea typeface="DejaVu Sans" charset="0"/>
                    <a:cs typeface="DejaVu Sans" charset="0"/>
                  </a:rPr>
                  <a:t>if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DejaVu Sans" charset="0"/>
                        <a:cs typeface="DejaVu Sans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DejaVu Sans" charset="0"/>
                        <a:cs typeface="DejaVu Sans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DejaVu Sans" charset="0"/>
                        <a:cs typeface="DejaVu Sans" charset="0"/>
                      </a:rPr>
                      <m:t>𝐵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Calibri" charset="0"/>
                  <a:ea typeface="DejaVu Sans" charset="0"/>
                  <a:cs typeface="DejaVu Sans" charset="0"/>
                </a:endParaRPr>
              </a:p>
            </p:txBody>
          </p:sp>
        </mc:Choice>
        <mc:Fallback xmlns="">
          <p:sp>
            <p:nvSpPr>
              <p:cNvPr id="16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808" y="3275781"/>
                <a:ext cx="8784976" cy="984885"/>
              </a:xfrm>
              <a:prstGeom prst="rect">
                <a:avLst/>
              </a:prstGeom>
              <a:blipFill rotWithShape="1">
                <a:blip r:embed="rId4"/>
                <a:stretch>
                  <a:fillRect b="-246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 flipV="1">
            <a:off x="5472360" y="2627709"/>
            <a:ext cx="0" cy="6175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25578" y="3193271"/>
            <a:ext cx="8691197" cy="1008112"/>
          </a:xfrm>
          <a:prstGeom prst="rect">
            <a:avLst/>
          </a:prstGeom>
          <a:solidFill>
            <a:schemeClr val="accent1">
              <a:alpha val="21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49" idx="2"/>
            <a:endCxn id="29" idx="2"/>
          </p:cNvCxnSpPr>
          <p:nvPr/>
        </p:nvCxnSpPr>
        <p:spPr>
          <a:xfrm rot="10800000" flipH="1" flipV="1">
            <a:off x="2348552" y="5843701"/>
            <a:ext cx="68580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81752" y="523410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662752" y="581322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302832" y="489882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034352" y="5813221"/>
            <a:ext cx="274320" cy="274320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25" idx="6"/>
            <a:endCxn id="28" idx="2"/>
          </p:cNvCxnSpPr>
          <p:nvPr/>
        </p:nvCxnSpPr>
        <p:spPr>
          <a:xfrm flipV="1">
            <a:off x="1556072" y="5035981"/>
            <a:ext cx="746760" cy="3352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5"/>
            <a:endCxn id="29" idx="1"/>
          </p:cNvCxnSpPr>
          <p:nvPr/>
        </p:nvCxnSpPr>
        <p:spPr>
          <a:xfrm rot="16200000" flipH="1">
            <a:off x="2445539" y="5224408"/>
            <a:ext cx="720426" cy="537546"/>
          </a:xfrm>
          <a:prstGeom prst="straightConnector1">
            <a:avLst/>
          </a:prstGeom>
          <a:ln w="222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6"/>
            <a:endCxn id="49" idx="2"/>
          </p:cNvCxnSpPr>
          <p:nvPr/>
        </p:nvCxnSpPr>
        <p:spPr>
          <a:xfrm flipV="1">
            <a:off x="1937072" y="5843701"/>
            <a:ext cx="411480" cy="10668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7"/>
            <a:endCxn id="28" idx="3"/>
          </p:cNvCxnSpPr>
          <p:nvPr/>
        </p:nvCxnSpPr>
        <p:spPr>
          <a:xfrm rot="5400000" flipH="1" flipV="1">
            <a:off x="1759739" y="5270128"/>
            <a:ext cx="720426" cy="446106"/>
          </a:xfrm>
          <a:prstGeom prst="straightConnector1">
            <a:avLst/>
          </a:prstGeom>
          <a:ln w="3175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4"/>
            <a:endCxn id="49" idx="0"/>
          </p:cNvCxnSpPr>
          <p:nvPr/>
        </p:nvCxnSpPr>
        <p:spPr>
          <a:xfrm rot="16200000" flipH="1">
            <a:off x="2196152" y="5416981"/>
            <a:ext cx="533400" cy="4572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98872" y="639234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622872" y="646854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262952" y="4715941"/>
            <a:ext cx="274320" cy="274320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405952" y="512742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720152" y="547794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>
            <a:stCxn id="39" idx="1"/>
            <a:endCxn id="38" idx="6"/>
          </p:cNvCxnSpPr>
          <p:nvPr/>
        </p:nvCxnSpPr>
        <p:spPr>
          <a:xfrm rot="16200000" flipV="1">
            <a:off x="3834453" y="4555921"/>
            <a:ext cx="314493" cy="908853"/>
          </a:xfrm>
          <a:prstGeom prst="straightConnector1">
            <a:avLst/>
          </a:prstGeom>
          <a:ln w="381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0"/>
            <a:endCxn id="38" idx="4"/>
          </p:cNvCxnSpPr>
          <p:nvPr/>
        </p:nvCxnSpPr>
        <p:spPr>
          <a:xfrm rot="16200000" flipV="1">
            <a:off x="3384872" y="5005501"/>
            <a:ext cx="487680" cy="457200"/>
          </a:xfrm>
          <a:prstGeom prst="straightConnector1">
            <a:avLst/>
          </a:prstGeom>
          <a:ln w="22225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3"/>
            <a:endCxn id="29" idx="6"/>
          </p:cNvCxnSpPr>
          <p:nvPr/>
        </p:nvCxnSpPr>
        <p:spPr>
          <a:xfrm rot="5400000">
            <a:off x="3415353" y="5605408"/>
            <a:ext cx="238293" cy="451653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6"/>
            <a:endCxn id="38" idx="2"/>
          </p:cNvCxnSpPr>
          <p:nvPr/>
        </p:nvCxnSpPr>
        <p:spPr>
          <a:xfrm flipV="1">
            <a:off x="2577152" y="4853101"/>
            <a:ext cx="685800" cy="18288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1"/>
            <a:endCxn id="49" idx="4"/>
          </p:cNvCxnSpPr>
          <p:nvPr/>
        </p:nvCxnSpPr>
        <p:spPr>
          <a:xfrm rot="16200000" flipV="1">
            <a:off x="2310453" y="6156121"/>
            <a:ext cx="527853" cy="177333"/>
          </a:xfrm>
          <a:prstGeom prst="straightConnector1">
            <a:avLst/>
          </a:prstGeom>
          <a:ln w="34925"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7"/>
            <a:endCxn id="29" idx="3"/>
          </p:cNvCxnSpPr>
          <p:nvPr/>
        </p:nvCxnSpPr>
        <p:spPr>
          <a:xfrm rot="5400000" flipH="1" flipV="1">
            <a:off x="2735099" y="6169288"/>
            <a:ext cx="461346" cy="2175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7"/>
            <a:endCxn id="27" idx="3"/>
          </p:cNvCxnSpPr>
          <p:nvPr/>
        </p:nvCxnSpPr>
        <p:spPr>
          <a:xfrm rot="5400000" flipH="1" flipV="1">
            <a:off x="1325399" y="6054988"/>
            <a:ext cx="385146" cy="369906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6"/>
            <a:endCxn id="39" idx="3"/>
          </p:cNvCxnSpPr>
          <p:nvPr/>
        </p:nvCxnSpPr>
        <p:spPr>
          <a:xfrm flipV="1">
            <a:off x="3994472" y="5361568"/>
            <a:ext cx="451653" cy="253533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348552" y="5706541"/>
            <a:ext cx="274320" cy="274320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1007864" y="5199037"/>
            <a:ext cx="1656184" cy="1512168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304008" y="5199037"/>
            <a:ext cx="1656184" cy="1512168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Text Placeholder 2"/>
          <p:cNvSpPr txBox="1">
            <a:spLocks/>
          </p:cNvSpPr>
          <p:nvPr/>
        </p:nvSpPr>
        <p:spPr bwMode="auto">
          <a:xfrm>
            <a:off x="5040312" y="5003973"/>
            <a:ext cx="4968552" cy="13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431800" indent="-3238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8636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295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727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1590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 charset="0"/>
              <a:buChar char="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6162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6pPr>
            <a:lvl7pPr marL="30734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7pPr>
            <a:lvl8pPr marL="35306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8pPr>
            <a:lvl9pPr marL="39878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Pct val="45000"/>
              <a:buFont typeface="StarSymbol"/>
              <a:buChar char="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07950" indent="0">
              <a:lnSpc>
                <a:spcPct val="90000"/>
              </a:lnSpc>
              <a:buSzTx/>
              <a:buFont typeface="StarSymbol" charset="0"/>
              <a:buNone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influence maximization can be reduced to a </a:t>
            </a:r>
            <a:r>
              <a:rPr lang="en-US" b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Set Cover problem</a:t>
            </a:r>
          </a:p>
        </p:txBody>
      </p:sp>
    </p:spTree>
    <p:extLst>
      <p:ext uri="{BB962C8B-B14F-4D97-AF65-F5344CB8AC3E}">
        <p14:creationId xmlns:p14="http://schemas.microsoft.com/office/powerpoint/2010/main" val="2772005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9" grpId="0" animBg="1"/>
      <p:bldP spid="11" grpId="0" animBg="1"/>
      <p:bldP spid="53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80" y="2177813"/>
            <a:ext cx="1362489" cy="533400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8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latin typeface="Calibri"/>
              </a:rPr>
              <a:t>Submodular maximization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94729" y="1961789"/>
            <a:ext cx="8982000" cy="1386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Text Placeholder 2"/>
          <p:cNvSpPr txBox="1">
            <a:spLocks/>
          </p:cNvSpPr>
          <p:nvPr/>
        </p:nvSpPr>
        <p:spPr bwMode="auto">
          <a:xfrm>
            <a:off x="764721" y="2177141"/>
            <a:ext cx="8573400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influence function                 is a submodular function in the set of nodes </a:t>
            </a: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66737" y="4485504"/>
            <a:ext cx="9082087" cy="9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7950"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Obtain 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 suboptimal solution with a 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63% provable guarantee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using the </a:t>
            </a:r>
            <a:r>
              <a:rPr lang="en-US" sz="3400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greedy algorithm</a:t>
            </a:r>
            <a:r>
              <a:rPr lang="en-US" sz="34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</a:t>
            </a:r>
            <a:endParaRPr kumimoji="0" lang="en-US" sz="34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20" y="5652045"/>
            <a:ext cx="7840863" cy="792088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 bwMode="auto">
          <a:xfrm>
            <a:off x="4023121" y="3563813"/>
            <a:ext cx="1368152" cy="7200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7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8" y="1253019"/>
            <a:ext cx="4015024" cy="2874894"/>
          </a:xfrm>
          <a:prstGeom prst="rect">
            <a:avLst/>
          </a:prstGeom>
        </p:spPr>
      </p:pic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9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612312" cy="677108"/>
          </a:xfrm>
        </p:spPr>
        <p:txBody>
          <a:bodyPr wrap="square">
            <a:spAutoFit/>
          </a:bodyPr>
          <a:lstStyle/>
          <a:p>
            <a:pPr eaLnBrk="1"/>
            <a:r>
              <a:rPr lang="en-US" dirty="0" smtClean="0">
                <a:latin typeface="Calibri"/>
              </a:rPr>
              <a:t>Influence maximization </a:t>
            </a:r>
            <a:r>
              <a:rPr lang="en-US" dirty="0">
                <a:latin typeface="Calibri"/>
              </a:rPr>
              <a:t>vs. </a:t>
            </a:r>
            <a:r>
              <a:rPr lang="en-US" dirty="0" smtClean="0">
                <a:latin typeface="Calibri"/>
              </a:rPr>
              <a:t># </a:t>
            </a:r>
            <a:r>
              <a:rPr lang="en-US" dirty="0">
                <a:latin typeface="Calibri"/>
              </a:rPr>
              <a:t>of sources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5421312" y="4084637"/>
            <a:ext cx="32004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Hierarchical </a:t>
            </a:r>
            <a:r>
              <a:rPr lang="en-US" dirty="0" err="1" smtClean="0">
                <a:latin typeface="Calibri" charset="0"/>
                <a:ea typeface="DejaVu Sans" charset="0"/>
                <a:cs typeface="DejaVu Sans" charset="0"/>
              </a:rPr>
              <a:t>Kronecker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382712" y="4084637"/>
            <a:ext cx="25146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1024-node Forest Fire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1154112" y="7198329"/>
            <a:ext cx="27432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512-node Random </a:t>
            </a:r>
            <a:r>
              <a:rPr lang="en-US" dirty="0" err="1" smtClean="0">
                <a:latin typeface="Calibri" charset="0"/>
                <a:ea typeface="DejaVu Sans" charset="0"/>
                <a:cs typeface="DejaVu Sans" charset="0"/>
              </a:rPr>
              <a:t>Kronecker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92712" y="1417637"/>
            <a:ext cx="3810000" cy="266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12" y="4449212"/>
            <a:ext cx="3810000" cy="2759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712" y="4389437"/>
            <a:ext cx="3848041" cy="2743200"/>
          </a:xfrm>
          <a:prstGeom prst="rect">
            <a:avLst/>
          </a:prstGeom>
        </p:spPr>
      </p:pic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5649912" y="7132637"/>
            <a:ext cx="4343400" cy="253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dirty="0" smtClean="0">
                <a:latin typeface="Calibri" charset="0"/>
                <a:ea typeface="DejaVu Sans" charset="0"/>
                <a:cs typeface="DejaVu Sans" charset="0"/>
              </a:rPr>
              <a:t>1000-node real network (MemeTracker)</a:t>
            </a:r>
            <a:endParaRPr lang="en-US" cap="small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62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15261</TotalTime>
  <Words>2094</Words>
  <Application>Microsoft Macintosh PowerPoint</Application>
  <PresentationFormat>Custom</PresentationFormat>
  <Paragraphs>465</Paragraphs>
  <Slides>64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Glossy</vt:lpstr>
      <vt:lpstr>Diffusion in Social and Information Networks Part II</vt:lpstr>
      <vt:lpstr>What is all about?</vt:lpstr>
      <vt:lpstr>Outline</vt:lpstr>
      <vt:lpstr>Time-sensitive decision making</vt:lpstr>
      <vt:lpstr>Influence of a set of sources</vt:lpstr>
      <vt:lpstr>Maximizing the influence</vt:lpstr>
      <vt:lpstr>Submodularity of Influence Maximization</vt:lpstr>
      <vt:lpstr>Submodular maximization</vt:lpstr>
      <vt:lpstr>Influence maximization vs. # of sources</vt:lpstr>
      <vt:lpstr>Influence vs. time horizon</vt:lpstr>
      <vt:lpstr>Influence estimation: exact vs. approx.</vt:lpstr>
      <vt:lpstr>Naive neighborhood size estimation</vt:lpstr>
      <vt:lpstr>Naive neighborhood size estimation</vt:lpstr>
      <vt:lpstr>Neighborhood vs. P(ti ≤ T)</vt:lpstr>
      <vt:lpstr> Cohen’s neighborhood estimation</vt:lpstr>
      <vt:lpstr> Cohen’s least label list</vt:lpstr>
      <vt:lpstr> Multiple sources</vt:lpstr>
      <vt:lpstr> How good is the approximation?</vt:lpstr>
      <vt:lpstr>PowerPoint Presentation</vt:lpstr>
      <vt:lpstr>Outline</vt:lpstr>
      <vt:lpstr>Incomplete propagation traces</vt:lpstr>
      <vt:lpstr>The source identification problem</vt:lpstr>
      <vt:lpstr>Likelihood of a cascade</vt:lpstr>
      <vt:lpstr>Framework for source identification</vt:lpstr>
      <vt:lpstr>Importance Sampling Scheme</vt:lpstr>
      <vt:lpstr>Choice of auxiliary &amp; proposal distribution</vt:lpstr>
      <vt:lpstr>Why those distributions?</vt:lpstr>
      <vt:lpstr>Maximize objective function</vt:lpstr>
      <vt:lpstr>Synthetic data experiments: setup</vt:lpstr>
      <vt:lpstr>PowerPoint Presentation</vt:lpstr>
      <vt:lpstr>PowerPoint Presentation</vt:lpstr>
      <vt:lpstr>PowerPoint Presentation</vt:lpstr>
      <vt:lpstr>Success Probability vs % Observed Infections</vt:lpstr>
      <vt:lpstr>Success Probability vs Number of Samples</vt:lpstr>
      <vt:lpstr>Real data experiments: setup</vt:lpstr>
      <vt:lpstr>Real Data: Success Probability vs Number of Cascades</vt:lpstr>
      <vt:lpstr>Outline</vt:lpstr>
      <vt:lpstr>Activity shaping</vt:lpstr>
      <vt:lpstr>Activity shaping… is this new?</vt:lpstr>
      <vt:lpstr>Exogenous vs endogenous activity</vt:lpstr>
      <vt:lpstr>Activity shaping… how?</vt:lpstr>
      <vt:lpstr>Endogenous &amp; exogenous intensity</vt:lpstr>
      <vt:lpstr>Exogenous intensity: Hawkes</vt:lpstr>
      <vt:lpstr>Activity shaping… what is it?</vt:lpstr>
      <vt:lpstr>Exogenous intensity &amp; average overall intensity</vt:lpstr>
      <vt:lpstr>Exact Relation</vt:lpstr>
      <vt:lpstr>Does it really work in practice?</vt:lpstr>
      <vt:lpstr>Activity shaping optimization framework</vt:lpstr>
      <vt:lpstr>Capped activity maximization (CAM)</vt:lpstr>
      <vt:lpstr>Minimax activity shaping (MMASH)</vt:lpstr>
      <vt:lpstr>Least-squares activity shaping (LSASH)</vt:lpstr>
      <vt:lpstr>Solving the activity shaping problem</vt:lpstr>
      <vt:lpstr>Computing the average overall intensity</vt:lpstr>
      <vt:lpstr>URL shortenings in Twitter</vt:lpstr>
      <vt:lpstr>Evaluation of our model on real data</vt:lpstr>
      <vt:lpstr>Complex held-out evaluation</vt:lpstr>
      <vt:lpstr>Capped activity maximization: results</vt:lpstr>
      <vt:lpstr>PowerPoint Presentation</vt:lpstr>
      <vt:lpstr>Least-square activity shaping: results</vt:lpstr>
      <vt:lpstr>Scalability of our algorithm</vt:lpstr>
      <vt:lpstr>What is all about?</vt:lpstr>
      <vt:lpstr>Processes over networks</vt:lpstr>
      <vt:lpstr>Networks: tools and connections</vt:lpstr>
      <vt:lpstr>Thanks!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Dynamics of Information Pathways in On-line Media</dc:title>
  <dc:creator>Manuel Gomez Rodriguez</dc:creator>
  <dc:description>Interview at Google</dc:description>
  <cp:lastModifiedBy>Manuel Gomez Rodriguez</cp:lastModifiedBy>
  <cp:revision>3941</cp:revision>
  <dcterms:created xsi:type="dcterms:W3CDTF">2014-02-12T10:07:58Z</dcterms:created>
  <dcterms:modified xsi:type="dcterms:W3CDTF">2015-07-28T07:20:03Z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