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611" r:id="rId2"/>
    <p:sldId id="616" r:id="rId3"/>
    <p:sldId id="613" r:id="rId4"/>
    <p:sldId id="631" r:id="rId5"/>
    <p:sldId id="632" r:id="rId6"/>
    <p:sldId id="635" r:id="rId7"/>
    <p:sldId id="636" r:id="rId8"/>
    <p:sldId id="634" r:id="rId9"/>
    <p:sldId id="63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50" r:id="rId18"/>
    <p:sldId id="614" r:id="rId19"/>
    <p:sldId id="654" r:id="rId20"/>
    <p:sldId id="655" r:id="rId21"/>
    <p:sldId id="656" r:id="rId22"/>
    <p:sldId id="657" r:id="rId23"/>
    <p:sldId id="658" r:id="rId24"/>
    <p:sldId id="674" r:id="rId25"/>
    <p:sldId id="660" r:id="rId26"/>
    <p:sldId id="661" r:id="rId27"/>
    <p:sldId id="662" r:id="rId28"/>
    <p:sldId id="663" r:id="rId29"/>
    <p:sldId id="664" r:id="rId30"/>
    <p:sldId id="665" r:id="rId31"/>
    <p:sldId id="666" r:id="rId32"/>
    <p:sldId id="667" r:id="rId33"/>
    <p:sldId id="678" r:id="rId34"/>
    <p:sldId id="668" r:id="rId35"/>
    <p:sldId id="677" r:id="rId36"/>
    <p:sldId id="669" r:id="rId37"/>
    <p:sldId id="670" r:id="rId38"/>
    <p:sldId id="671" r:id="rId39"/>
    <p:sldId id="672" r:id="rId40"/>
    <p:sldId id="673" r:id="rId41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8" autoAdjust="0"/>
    <p:restoredTop sz="87673" autoAdjust="0"/>
  </p:normalViewPr>
  <p:slideViewPr>
    <p:cSldViewPr>
      <p:cViewPr varScale="1">
        <p:scale>
          <a:sx n="75" d="100"/>
          <a:sy n="75" d="100"/>
        </p:scale>
        <p:origin x="-1592" y="-11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8/14/17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2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54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20" Type="http://schemas.openxmlformats.org/officeDocument/2006/relationships/image" Target="../media/image91.png"/><Relationship Id="rId21" Type="http://schemas.openxmlformats.org/officeDocument/2006/relationships/image" Target="../media/image92.png"/><Relationship Id="rId22" Type="http://schemas.openxmlformats.org/officeDocument/2006/relationships/image" Target="../media/image93.png"/><Relationship Id="rId23" Type="http://schemas.openxmlformats.org/officeDocument/2006/relationships/image" Target="../media/image94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4.png"/><Relationship Id="rId6" Type="http://schemas.openxmlformats.org/officeDocument/2006/relationships/image" Target="../media/image95.png"/><Relationship Id="rId7" Type="http://schemas.openxmlformats.org/officeDocument/2006/relationships/image" Target="../media/image94.png"/><Relationship Id="rId8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74.png"/><Relationship Id="rId5" Type="http://schemas.openxmlformats.org/officeDocument/2006/relationships/image" Target="../media/image115.png"/><Relationship Id="rId6" Type="http://schemas.openxmlformats.org/officeDocument/2006/relationships/image" Target="../media/image10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74.png"/><Relationship Id="rId5" Type="http://schemas.openxmlformats.org/officeDocument/2006/relationships/image" Target="../media/image94.png"/><Relationship Id="rId6" Type="http://schemas.openxmlformats.org/officeDocument/2006/relationships/image" Target="../media/image105.png"/><Relationship Id="rId7" Type="http://schemas.openxmlformats.org/officeDocument/2006/relationships/image" Target="../media/image116.png"/><Relationship Id="rId8" Type="http://schemas.openxmlformats.org/officeDocument/2006/relationships/image" Target="../media/image121.png"/><Relationship Id="rId9" Type="http://schemas.openxmlformats.org/officeDocument/2006/relationships/image" Target="../media/image117.png"/><Relationship Id="rId10" Type="http://schemas.openxmlformats.org/officeDocument/2006/relationships/image" Target="../media/image111.png"/><Relationship Id="rId11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4" Type="http://schemas.openxmlformats.org/officeDocument/2006/relationships/image" Target="../media/image140.emf"/><Relationship Id="rId5" Type="http://schemas.openxmlformats.org/officeDocument/2006/relationships/image" Target="../media/image141.emf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7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10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96913" y="2572561"/>
            <a:ext cx="9095927" cy="11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</a:rPr>
              <a:t>Machine learning for </a:t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dirty="0" smtClean="0">
                <a:solidFill>
                  <a:srgbClr val="7F7F7F"/>
                </a:solidFill>
                <a:latin typeface="Calibri"/>
              </a:rPr>
              <a:t>Dynamic Social Network Analysis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96912" y="5219997"/>
            <a:ext cx="49914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3200" smtClean="0">
                <a:solidFill>
                  <a:schemeClr val="tx1"/>
                </a:solidFill>
                <a:latin typeface="Calibri"/>
              </a:rPr>
              <a:t>Manuel Gomez Rodriguez</a:t>
            </a:r>
            <a:endParaRPr lang="en-US" sz="3200" b="0" baseline="30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696912" y="5641593"/>
            <a:ext cx="65756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Max Planck Institute for Software Systems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19833" y="4274988"/>
            <a:ext cx="4680520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chemeClr val="tx1"/>
                </a:solidFill>
                <a:latin typeface="Calibri"/>
              </a:rPr>
              <a:t>Applications: Control</a:t>
            </a:r>
            <a:endParaRPr lang="en-US" sz="4000" dirty="0" smtClean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3744168" y="6682433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lang="en-US" sz="2200" b="1" kern="0" cap="small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IJCAI Tutorial, August </a:t>
            </a:r>
            <a:r>
              <a:rPr lang="en-US" sz="2200" b="1" kern="0" cap="small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2017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118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52" y="1547589"/>
            <a:ext cx="4426092" cy="93509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3024088" y="1691605"/>
            <a:ext cx="1728192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Exogenous intensity &amp; average overall intensity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8024" y="2464529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/>
              </a:rPr>
              <a:t>How do they relate?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1691605"/>
            <a:ext cx="1852920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5816" y="3385447"/>
            <a:ext cx="2376264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7F7F7F"/>
                </a:solidFill>
                <a:latin typeface="Calibri"/>
              </a:rPr>
              <a:t>Surprisingly… </a:t>
            </a:r>
            <a:br>
              <a:rPr lang="en-US" sz="3000" dirty="0" smtClean="0">
                <a:solidFill>
                  <a:srgbClr val="7F7F7F"/>
                </a:solidFill>
                <a:latin typeface="Calibri"/>
              </a:rPr>
            </a:br>
            <a:r>
              <a:rPr lang="en-US" sz="4000" b="1" dirty="0" smtClean="0">
                <a:latin typeface="Calibri"/>
              </a:rPr>
              <a:t>linearly</a:t>
            </a:r>
            <a:r>
              <a:rPr lang="en-US" sz="3600" b="1" dirty="0">
                <a:latin typeface="Calibri"/>
              </a:rPr>
              <a:t>:</a:t>
            </a:r>
            <a:endParaRPr lang="en-US" sz="3600" b="1" dirty="0" smtClean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104" y="3635821"/>
            <a:ext cx="4575510" cy="82643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5976416" y="3275781"/>
            <a:ext cx="129614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984528" y="3059757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charset="0"/>
              </a:rPr>
              <a:t>Convolution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2240" y="4643933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</a:rPr>
              <a:t>m</a:t>
            </a:r>
            <a:r>
              <a:rPr lang="en-US" sz="2800" dirty="0" smtClean="0">
                <a:latin typeface="Calibri"/>
              </a:rPr>
              <a:t>atrix that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depends on</a:t>
            </a:r>
            <a:endParaRPr lang="en-US" sz="2800" b="1" dirty="0" smtClean="0"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6089" y="6617766"/>
            <a:ext cx="15844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/>
              </a:rPr>
              <a:t>i</a:t>
            </a:r>
            <a:r>
              <a:rPr lang="en-US" b="1" dirty="0" smtClean="0">
                <a:latin typeface="Calibri"/>
              </a:rPr>
              <a:t>nfluence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matrix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5889" y="6617766"/>
            <a:ext cx="244827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latin typeface="Calibri"/>
              </a:rPr>
              <a:t>non negative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kernel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985" y="5609654"/>
            <a:ext cx="695739" cy="50405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4608017" y="6185718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5040065" y="5580037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and</a:t>
            </a:r>
            <a:endParaRPr lang="en-US" sz="2400" b="1" dirty="0" smtClean="0"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137" y="5609654"/>
            <a:ext cx="714444" cy="504056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6048177" y="6185718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976416" y="3275781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256336" y="4283893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1049230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8" grpId="0"/>
      <p:bldP spid="19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Exact Relation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11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6" y="2843733"/>
            <a:ext cx="5172472" cy="5816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48" y="5508029"/>
            <a:ext cx="3587998" cy="648072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3168104" y="6012085"/>
            <a:ext cx="4248472" cy="91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Corollary</a:t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exogenous intensity </a:t>
            </a:r>
            <a:br>
              <a:rPr lang="en-US" sz="2200" dirty="0" smtClean="0">
                <a:solidFill>
                  <a:srgbClr val="000000"/>
                </a:solidFill>
                <a:latin typeface="Calibri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is </a:t>
            </a:r>
            <a:r>
              <a:rPr lang="en-US" sz="2200" b="1" dirty="0" smtClean="0">
                <a:solidFill>
                  <a:srgbClr val="000000"/>
                </a:solidFill>
                <a:latin typeface="Calibri"/>
              </a:rPr>
              <a:t>constant</a:t>
            </a:r>
            <a:endParaRPr lang="en-US" sz="2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1007864" y="3419797"/>
            <a:ext cx="360040" cy="20162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680272" y="5652045"/>
            <a:ext cx="129614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448" y="5436021"/>
            <a:ext cx="2762796" cy="7018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95" y="2771725"/>
            <a:ext cx="7548513" cy="7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80072" y="3419797"/>
            <a:ext cx="4680520" cy="1487624"/>
            <a:chOff x="2858193" y="3832837"/>
            <a:chExt cx="4680520" cy="1487624"/>
          </a:xfrm>
        </p:grpSpPr>
        <p:sp>
          <p:nvSpPr>
            <p:cNvPr id="75" name="Rectangle 74"/>
            <p:cNvSpPr/>
            <p:nvPr/>
          </p:nvSpPr>
          <p:spPr>
            <a:xfrm>
              <a:off x="3500064" y="4725426"/>
              <a:ext cx="2016224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latin typeface="Calibri" charset="0"/>
                </a:rPr>
                <a:t>Matrix</a:t>
              </a:r>
              <a:br>
                <a:rPr lang="en-US" sz="2000" b="1" dirty="0" smtClean="0">
                  <a:latin typeface="Calibri" charset="0"/>
                </a:rPr>
              </a:br>
              <a:r>
                <a:rPr lang="en-US" sz="2000" b="1" dirty="0" smtClean="0">
                  <a:latin typeface="Calibri" charset="0"/>
                </a:rPr>
                <a:t>exponentials</a:t>
              </a:r>
              <a:endParaRPr lang="en-US" sz="2000" b="1" dirty="0">
                <a:latin typeface="Calibri" charset="0"/>
              </a:endParaRPr>
            </a:p>
          </p:txBody>
        </p:sp>
        <p:cxnSp>
          <p:nvCxnSpPr>
            <p:cNvPr id="24" name="Straight Arrow Connector 23"/>
            <p:cNvCxnSpPr>
              <a:stCxn id="75" idx="0"/>
            </p:cNvCxnSpPr>
            <p:nvPr/>
          </p:nvCxnSpPr>
          <p:spPr bwMode="auto">
            <a:xfrm flipH="1" flipV="1">
              <a:off x="2858193" y="3832837"/>
              <a:ext cx="1649983" cy="8925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75" idx="0"/>
            </p:cNvCxnSpPr>
            <p:nvPr/>
          </p:nvCxnSpPr>
          <p:spPr bwMode="auto">
            <a:xfrm flipV="1">
              <a:off x="4508176" y="3832837"/>
              <a:ext cx="3030537" cy="8925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Rectangle 15"/>
          <p:cNvSpPr/>
          <p:nvPr/>
        </p:nvSpPr>
        <p:spPr>
          <a:xfrm>
            <a:off x="732202" y="1929695"/>
            <a:ext cx="55322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If the memory g(t) is exponential:</a:t>
            </a:r>
            <a:endParaRPr lang="en-US" sz="3000" b="1" dirty="0" smtClean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1455600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Does it really work in practice?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12</a:t>
            </a:fld>
            <a:endParaRPr lang="fi-FI" dirty="0"/>
          </a:p>
        </p:txBody>
      </p:sp>
      <p:pic>
        <p:nvPicPr>
          <p:cNvPr id="2" name="Picture 1" descr="converg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16" y="1658483"/>
            <a:ext cx="6536332" cy="521769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150589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Activity shaping optimization framework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1619597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Once we know that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1800" y="2267669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Calibri"/>
              </a:rPr>
              <a:t>w</a:t>
            </a:r>
            <a:r>
              <a:rPr lang="en-US" sz="3000" dirty="0" smtClean="0">
                <a:latin typeface="Calibri"/>
              </a:rPr>
              <a:t>e can find           to satisfy </a:t>
            </a:r>
            <a:r>
              <a:rPr lang="en-US" sz="3000" b="1" dirty="0" smtClean="0">
                <a:latin typeface="Calibri"/>
              </a:rPr>
              <a:t>many different goals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024" y="2288679"/>
            <a:ext cx="671434" cy="483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08" y="4787949"/>
            <a:ext cx="8806798" cy="8640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3808" y="3059757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dirty="0" smtClean="0">
                <a:latin typeface="Calibri"/>
              </a:rPr>
              <a:t>Activity Shaping Problem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384128" y="4303251"/>
            <a:ext cx="0" cy="4846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592040" y="3851845"/>
            <a:ext cx="21602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Utility (Goal)</a:t>
            </a:r>
            <a:endParaRPr lang="en-US" sz="2800" b="1" dirty="0">
              <a:latin typeface="Calibri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048424" y="5652045"/>
            <a:ext cx="0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672160" y="6156101"/>
            <a:ext cx="33123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Cost for incentivizing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68504" y="4192527"/>
            <a:ext cx="144016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Budget</a:t>
            </a:r>
            <a:endParaRPr lang="en-US" sz="2800" b="1" dirty="0">
              <a:latin typeface="Calibri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488584" y="4715941"/>
            <a:ext cx="0" cy="4846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160" y="1609120"/>
            <a:ext cx="2592288" cy="658549"/>
          </a:xfrm>
          <a:prstGeom prst="rect">
            <a:avLst/>
          </a:prstGeom>
        </p:spPr>
      </p:pic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376016" y="3285653"/>
            <a:ext cx="5708104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latin typeface="Corbel" charset="0"/>
              </a:rPr>
              <a:t>We can solve this problem</a:t>
            </a:r>
            <a:r>
              <a:rPr lang="en-US" sz="3600" b="1" dirty="0" smtClean="0">
                <a:latin typeface="Corbel" charset="0"/>
              </a:rPr>
              <a:t> efficiently </a:t>
            </a:r>
            <a:r>
              <a:rPr lang="en-US" sz="3600" dirty="0" smtClean="0">
                <a:latin typeface="Corbel" charset="0"/>
              </a:rPr>
              <a:t>for </a:t>
            </a:r>
            <a:r>
              <a:rPr lang="en-US" sz="3600" b="1" dirty="0" smtClean="0">
                <a:latin typeface="Corbel" charset="0"/>
              </a:rPr>
              <a:t>a large </a:t>
            </a:r>
            <a:br>
              <a:rPr lang="en-US" sz="3600" b="1" dirty="0" smtClean="0">
                <a:latin typeface="Corbel" charset="0"/>
              </a:rPr>
            </a:br>
            <a:r>
              <a:rPr lang="en-US" sz="3600" b="1" dirty="0" smtClean="0">
                <a:latin typeface="Corbel" charset="0"/>
              </a:rPr>
              <a:t>family of utilities!</a:t>
            </a:r>
            <a:endParaRPr lang="en-US" sz="3600" b="1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3859523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9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Capped activity maximization (CAM)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00352" y="2752754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Max feasible </a:t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>activity per user</a:t>
            </a:r>
            <a:endParaRPr lang="en-US" sz="20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635821"/>
            <a:ext cx="6264696" cy="628466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408464" y="3347789"/>
            <a:ext cx="0" cy="3600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4" y="4283893"/>
            <a:ext cx="9217024" cy="441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3808" y="1835621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maximizing the overall number of events</a:t>
            </a:r>
            <a:r>
              <a:rPr lang="en-US" sz="3000" dirty="0" smtClean="0">
                <a:latin typeface="Calibri"/>
              </a:rPr>
              <a:t> across a social network: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104" y="5580037"/>
            <a:ext cx="5616624" cy="797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904" y="5375745"/>
            <a:ext cx="1584176" cy="11460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2279732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err="1" smtClean="0">
                <a:latin typeface="Calibri"/>
              </a:rPr>
              <a:t>Minimax</a:t>
            </a:r>
            <a:r>
              <a:rPr lang="en-US" sz="3600" dirty="0" smtClean="0">
                <a:latin typeface="Calibri"/>
              </a:rPr>
              <a:t> activity shaping (MMASH)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275781"/>
            <a:ext cx="5040560" cy="67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4067869"/>
            <a:ext cx="9217024" cy="441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808" y="1835621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make the user with the minimum activity as active as possible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5211575"/>
            <a:ext cx="6768752" cy="80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08" y="5147989"/>
            <a:ext cx="1843348" cy="850776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3635711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8316415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Least-squares </a:t>
            </a:r>
            <a:r>
              <a:rPr lang="en-US" sz="3600" dirty="0">
                <a:latin typeface="Calibri"/>
              </a:rPr>
              <a:t>a</a:t>
            </a:r>
            <a:r>
              <a:rPr lang="en-US" sz="3600" dirty="0" smtClean="0">
                <a:latin typeface="Calibri"/>
              </a:rPr>
              <a:t>ctivity shaping (LSASH)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583721"/>
            <a:ext cx="9217024" cy="4418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2771725"/>
            <a:ext cx="5472608" cy="667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808" y="1547589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to achieve a pre-specified level of activity for each user or group of users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8" name="Picture 7" descr="lsq60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4162395"/>
            <a:ext cx="4910337" cy="3338903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4117214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Capped activity maximization: results</a:t>
            </a:r>
            <a:endParaRPr lang="en-US" sz="4000" dirty="0">
              <a:latin typeface="Calibri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1079872" y="6228109"/>
            <a:ext cx="3600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+10% more events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than best heuristic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112320" y="6012085"/>
            <a:ext cx="4536504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+34,000 more events per month than best heuristic for 2,000 Twitter users</a:t>
            </a:r>
          </a:p>
        </p:txBody>
      </p:sp>
      <p:sp>
        <p:nvSpPr>
          <p:cNvPr id="15" name="Left Arrow 14"/>
          <p:cNvSpPr/>
          <p:nvPr/>
        </p:nvSpPr>
        <p:spPr bwMode="auto">
          <a:xfrm rot="10800000">
            <a:off x="4320232" y="6372124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exp1-consave-2k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475581"/>
            <a:ext cx="5472608" cy="4345614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358466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18</a:t>
            </a:fld>
            <a:endParaRPr lang="fi-FI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21049" y="2961084"/>
            <a:ext cx="5711551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 smtClean="0">
                <a:solidFill>
                  <a:schemeClr val="tx1"/>
                </a:solidFill>
                <a:latin typeface="Calibri"/>
              </a:rPr>
              <a:t>Applications: </a:t>
            </a:r>
            <a:r>
              <a:rPr lang="en-US" sz="5000" dirty="0" smtClean="0">
                <a:solidFill>
                  <a:srgbClr val="7F7F7F"/>
                </a:solidFill>
                <a:latin typeface="Calibri"/>
              </a:rPr>
              <a:t>Control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105" y="3923853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BFBFBF"/>
                </a:solidFill>
                <a:latin typeface="Calibri"/>
              </a:rPr>
              <a:t>1. </a:t>
            </a:r>
            <a:r>
              <a:rPr lang="en-US" sz="3000" b="1" dirty="0" smtClean="0">
                <a:solidFill>
                  <a:srgbClr val="BFBFBF"/>
                </a:solidFill>
                <a:latin typeface="Calibri"/>
              </a:rPr>
              <a:t>Activity shaping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Calibri"/>
              </a:rPr>
              <a:t>2. </a:t>
            </a:r>
            <a:r>
              <a:rPr lang="en-US" sz="3000" b="1" dirty="0" smtClean="0">
                <a:solidFill>
                  <a:srgbClr val="000000"/>
                </a:solidFill>
                <a:latin typeface="Calibri"/>
              </a:rPr>
              <a:t>When-to-post</a:t>
            </a:r>
            <a:endParaRPr lang="en-US" sz="30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842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93" y="4390380"/>
            <a:ext cx="1008112" cy="567063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Social media as a broadcasting platform</a:t>
            </a:r>
            <a:endParaRPr lang="en-US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19</a:t>
            </a:fld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7" y="4427909"/>
            <a:ext cx="1809702" cy="2736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184" y="4184029"/>
            <a:ext cx="1780891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56" y="4056905"/>
            <a:ext cx="983384" cy="37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497" y="2797203"/>
            <a:ext cx="2808312" cy="2278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6496" y="2221139"/>
            <a:ext cx="1249536" cy="686558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 bwMode="auto">
          <a:xfrm>
            <a:off x="647824" y="4427909"/>
            <a:ext cx="216024" cy="1944216"/>
          </a:xfrm>
          <a:prstGeom prst="leftBrac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3600152" y="4193030"/>
            <a:ext cx="216024" cy="1944216"/>
          </a:xfrm>
          <a:prstGeom prst="leftBrac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6408464" y="2832611"/>
            <a:ext cx="216024" cy="1947672"/>
          </a:xfrm>
          <a:prstGeom prst="leftBrac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647824" y="6516141"/>
            <a:ext cx="216024" cy="484632"/>
          </a:xfrm>
          <a:prstGeom prst="lef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3600152" y="6209254"/>
            <a:ext cx="216024" cy="484632"/>
          </a:xfrm>
          <a:prstGeom prst="lef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Left Brace 16"/>
          <p:cNvSpPr/>
          <p:nvPr/>
        </p:nvSpPr>
        <p:spPr bwMode="auto">
          <a:xfrm>
            <a:off x="6408464" y="4813427"/>
            <a:ext cx="216024" cy="210312"/>
          </a:xfrm>
          <a:prstGeom prst="lef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4448" y="5580037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Broadcasted content</a:t>
            </a:r>
          </a:p>
        </p:txBody>
      </p:sp>
      <p:sp>
        <p:nvSpPr>
          <p:cNvPr id="19" name="Left Brace 18"/>
          <p:cNvSpPr/>
          <p:nvPr/>
        </p:nvSpPr>
        <p:spPr bwMode="auto">
          <a:xfrm>
            <a:off x="6336456" y="5580037"/>
            <a:ext cx="288032" cy="720080"/>
          </a:xfrm>
          <a:prstGeom prst="leftBrac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6408464" y="6372125"/>
            <a:ext cx="216024" cy="667512"/>
          </a:xfrm>
          <a:prstGeom prst="lef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2440" y="6300117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Audience</a:t>
            </a:r>
            <a:br>
              <a:rPr lang="en-US" sz="2000" b="1" dirty="0" smtClean="0">
                <a:latin typeface="Calibri"/>
              </a:rPr>
            </a:br>
            <a:r>
              <a:rPr lang="en-US" sz="2000" b="1" dirty="0" smtClean="0">
                <a:latin typeface="Calibri"/>
              </a:rPr>
              <a:t>reaction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808" y="1619597"/>
            <a:ext cx="7200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/>
              </a:rPr>
              <a:t>Everybody can </a:t>
            </a:r>
            <a:r>
              <a:rPr lang="en-US" sz="3600" b="1" dirty="0" smtClean="0">
                <a:latin typeface="Calibri"/>
                <a:cs typeface="Calibri"/>
              </a:rPr>
              <a:t>build</a:t>
            </a:r>
            <a:r>
              <a:rPr lang="en-US" sz="3600" b="1" dirty="0">
                <a:latin typeface="Calibri"/>
                <a:cs typeface="Calibri"/>
              </a:rPr>
              <a:t>, reach </a:t>
            </a:r>
            <a:r>
              <a:rPr lang="en-US" sz="3600" b="1" dirty="0" smtClean="0">
                <a:latin typeface="Calibri"/>
                <a:cs typeface="Calibri"/>
              </a:rPr>
              <a:t>and broadcast information </a:t>
            </a:r>
            <a:r>
              <a:rPr lang="en-US" sz="3600" b="1" dirty="0">
                <a:latin typeface="Calibri"/>
                <a:cs typeface="Calibri"/>
              </a:rPr>
              <a:t>to </a:t>
            </a:r>
            <a:r>
              <a:rPr lang="en-US" sz="3600" b="1" dirty="0" smtClean="0">
                <a:latin typeface="Calibri"/>
                <a:cs typeface="Calibri"/>
              </a:rPr>
              <a:t/>
            </a:r>
            <a:br>
              <a:rPr lang="en-US" sz="3600" b="1" dirty="0" smtClean="0">
                <a:latin typeface="Calibri"/>
                <a:cs typeface="Calibri"/>
              </a:rPr>
            </a:br>
            <a:r>
              <a:rPr lang="en-US" sz="3600" b="1" dirty="0" smtClean="0">
                <a:latin typeface="Calibri"/>
                <a:cs typeface="Calibri"/>
              </a:rPr>
              <a:t>their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b="1" dirty="0" smtClean="0">
                <a:latin typeface="Calibri"/>
                <a:cs typeface="Calibri"/>
              </a:rPr>
              <a:t>own audience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6176" y="3491805"/>
            <a:ext cx="1005656" cy="6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32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Outline of the Seminar</a:t>
            </a:r>
            <a:endParaRPr lang="en-US" dirty="0"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96096" y="190007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Intensity function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Basic building blocks</a:t>
            </a:r>
            <a:endParaRPr lang="en-US" sz="2000" b="1" dirty="0">
              <a:solidFill>
                <a:srgbClr val="595959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Superposition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71960" y="1475581"/>
            <a:ext cx="58326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Representation: Temporal Point processes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007864" y="6928444"/>
            <a:ext cx="7172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Slides/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learning.mpi-sws.org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/ijcai-2017-tutorial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96096" y="5364013"/>
            <a:ext cx="31683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Applications: Control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68104" y="5840774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Activity shaping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When-to-post</a:t>
            </a:r>
            <a:endParaRPr lang="en-US" sz="2000" b="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71960" y="1475581"/>
            <a:ext cx="5760640" cy="1755648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871960" y="5219997"/>
            <a:ext cx="5760640" cy="152704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208664" y="5679627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4335" y="3503418"/>
            <a:ext cx="3744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Applications: Models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96096" y="3916302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Information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propagation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</a:t>
            </a:r>
            <a:r>
              <a:rPr lang="en-US" sz="2000" b="1" dirty="0">
                <a:solidFill>
                  <a:srgbClr val="595959"/>
                </a:solidFill>
                <a:latin typeface="Calibri"/>
              </a:rPr>
              <a:t>Information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reliability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Knowledge acquisition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871960" y="3366053"/>
            <a:ext cx="5760640" cy="1709928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4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50" y="1475581"/>
            <a:ext cx="2136134" cy="1944216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Attention is scarce</a:t>
            </a:r>
            <a:endParaRPr lang="en-US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20</a:t>
            </a:fld>
            <a:endParaRPr lang="fi-FI" dirty="0"/>
          </a:p>
        </p:txBody>
      </p:sp>
      <p:sp>
        <p:nvSpPr>
          <p:cNvPr id="18" name="Rectangle 17"/>
          <p:cNvSpPr/>
          <p:nvPr/>
        </p:nvSpPr>
        <p:spPr>
          <a:xfrm>
            <a:off x="359792" y="1547589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/>
              </a:rPr>
              <a:t>Social media users follow many broadcasters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960192" y="3222201"/>
            <a:ext cx="0" cy="30963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2" y="5219997"/>
            <a:ext cx="1466616" cy="201622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312120" y="2339677"/>
            <a:ext cx="437864" cy="5328593"/>
            <a:chOff x="3312120" y="2339677"/>
            <a:chExt cx="437864" cy="5328593"/>
          </a:xfrm>
        </p:grpSpPr>
        <p:grpSp>
          <p:nvGrpSpPr>
            <p:cNvPr id="16" name="Group 15"/>
            <p:cNvGrpSpPr/>
            <p:nvPr/>
          </p:nvGrpSpPr>
          <p:grpSpPr>
            <a:xfrm>
              <a:off x="3312120" y="2339677"/>
              <a:ext cx="432048" cy="4179787"/>
              <a:chOff x="2664048" y="3068275"/>
              <a:chExt cx="523861" cy="450955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48" y="5940077"/>
                <a:ext cx="523861" cy="163775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48" y="4514501"/>
                <a:ext cx="504056" cy="135228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48" y="3068275"/>
                <a:ext cx="500718" cy="1442930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12120" y="6519465"/>
              <a:ext cx="437864" cy="1148805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 bwMode="auto">
          <a:xfrm flipH="1" flipV="1">
            <a:off x="1799952" y="5436022"/>
            <a:ext cx="1512168" cy="4320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1799952" y="6300117"/>
            <a:ext cx="1512168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7449356" y="2771725"/>
            <a:ext cx="708785" cy="4787950"/>
            <a:chOff x="5709578" y="2771725"/>
            <a:chExt cx="708785" cy="478795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60392" y="4859957"/>
              <a:ext cx="648072" cy="5258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09578" y="2771725"/>
              <a:ext cx="698623" cy="20882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60392" y="5364013"/>
              <a:ext cx="657971" cy="2195662"/>
            </a:xfrm>
            <a:prstGeom prst="rect">
              <a:avLst/>
            </a:prstGeom>
          </p:spPr>
        </p:pic>
      </p:grpSp>
      <p:cxnSp>
        <p:nvCxnSpPr>
          <p:cNvPr id="41" name="Straight Arrow Connector 40"/>
          <p:cNvCxnSpPr/>
          <p:nvPr/>
        </p:nvCxnSpPr>
        <p:spPr bwMode="auto">
          <a:xfrm flipV="1">
            <a:off x="8446173" y="3275781"/>
            <a:ext cx="0" cy="30963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1154" y="4355901"/>
            <a:ext cx="1774819" cy="1440160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 bwMode="auto">
          <a:xfrm flipH="1" flipV="1">
            <a:off x="6645973" y="4355903"/>
            <a:ext cx="792088" cy="5040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6645973" y="5436021"/>
            <a:ext cx="864096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/>
          <p:cNvSpPr/>
          <p:nvPr/>
        </p:nvSpPr>
        <p:spPr>
          <a:xfrm rot="16200000">
            <a:off x="1927999" y="4155846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Instagram feed</a:t>
            </a:r>
          </a:p>
        </p:txBody>
      </p:sp>
      <p:sp>
        <p:nvSpPr>
          <p:cNvPr id="60" name="Rectangle 59"/>
          <p:cNvSpPr/>
          <p:nvPr/>
        </p:nvSpPr>
        <p:spPr>
          <a:xfrm rot="16200000">
            <a:off x="6013870" y="3219743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Twitter feed</a:t>
            </a:r>
          </a:p>
        </p:txBody>
      </p:sp>
      <p:sp>
        <p:nvSpPr>
          <p:cNvPr id="61" name="Rectangle 60"/>
          <p:cNvSpPr/>
          <p:nvPr/>
        </p:nvSpPr>
        <p:spPr>
          <a:xfrm rot="16200000">
            <a:off x="3486770" y="4685309"/>
            <a:ext cx="1285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Older posts</a:t>
            </a:r>
          </a:p>
        </p:txBody>
      </p:sp>
      <p:sp>
        <p:nvSpPr>
          <p:cNvPr id="62" name="Rectangle 61"/>
          <p:cNvSpPr/>
          <p:nvPr/>
        </p:nvSpPr>
        <p:spPr>
          <a:xfrm rot="16200000">
            <a:off x="7972750" y="4685309"/>
            <a:ext cx="1285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Older posts</a:t>
            </a:r>
          </a:p>
        </p:txBody>
      </p:sp>
    </p:spTree>
    <p:extLst>
      <p:ext uri="{BB962C8B-B14F-4D97-AF65-F5344CB8AC3E}">
        <p14:creationId xmlns:p14="http://schemas.microsoft.com/office/powerpoint/2010/main" val="300419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21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36495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What are the best times to post?</a:t>
            </a:r>
            <a:endParaRPr lang="en-US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88" y="2018556"/>
            <a:ext cx="6734844" cy="66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296" y="1691605"/>
            <a:ext cx="4762500" cy="48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84" y="3419797"/>
            <a:ext cx="5184576" cy="69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76" y="2843733"/>
            <a:ext cx="2768600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216" y="4228529"/>
            <a:ext cx="5260503" cy="856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552" y="3707829"/>
            <a:ext cx="22352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24" y="5364013"/>
            <a:ext cx="4447728" cy="886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16" y="4894113"/>
            <a:ext cx="14478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4048" y="6444133"/>
            <a:ext cx="6264696" cy="622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4744" y="5868069"/>
            <a:ext cx="1524000" cy="609600"/>
          </a:xfrm>
          <a:prstGeom prst="rect">
            <a:avLst/>
          </a:prstGeom>
        </p:spPr>
      </p:pic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2087984" y="3131765"/>
            <a:ext cx="5708104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latin typeface="Corbel" charset="0"/>
              </a:rPr>
              <a:t>Can we design an algorithm that tell us when to post to achieve </a:t>
            </a:r>
            <a:r>
              <a:rPr lang="en-US" sz="3600" b="1" dirty="0" smtClean="0">
                <a:latin typeface="Corbel" charset="0"/>
              </a:rPr>
              <a:t>high visibility?</a:t>
            </a:r>
            <a:r>
              <a:rPr lang="en-US" sz="3600" dirty="0" smtClean="0">
                <a:latin typeface="Corbel" charset="0"/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7241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3941" y="4571925"/>
            <a:ext cx="720080" cy="724913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22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Representation of </a:t>
            </a:r>
            <a:r>
              <a:rPr lang="en-US" sz="4200" dirty="0" smtClean="0">
                <a:latin typeface="Calibri"/>
              </a:rPr>
              <a:t>broadcasters and feeds</a:t>
            </a:r>
            <a:endParaRPr lang="en-US" sz="4200" dirty="0">
              <a:latin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9792" y="1547589"/>
            <a:ext cx="39965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Broadcasters’ posts as </a:t>
            </a:r>
            <a:br>
              <a:rPr lang="en-US" sz="3000" b="1" dirty="0" smtClean="0">
                <a:latin typeface="Calibri" charset="0"/>
              </a:rPr>
            </a:br>
            <a:r>
              <a:rPr lang="en-US" sz="3000" b="1" dirty="0" smtClean="0">
                <a:latin typeface="Calibri" charset="0"/>
              </a:rPr>
              <a:t>a counting process N(t)</a:t>
            </a:r>
            <a:endParaRPr lang="en-US" sz="3000" b="1" dirty="0" smtClean="0"/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1692053" y="2987749"/>
            <a:ext cx="0" cy="8135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V="1">
            <a:off x="1692053" y="3779837"/>
            <a:ext cx="1800200" cy="29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173" y="3135139"/>
            <a:ext cx="693176" cy="14401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061" y="3279155"/>
            <a:ext cx="648072" cy="136219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3204221" y="3801323"/>
            <a:ext cx="216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t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115989" y="2793211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1</a:t>
            </a:r>
            <a:r>
              <a:rPr lang="en-US" sz="1600" b="1" dirty="0" smtClean="0">
                <a:latin typeface="Calibri" charset="0"/>
              </a:rPr>
              <a:t>(t)</a:t>
            </a:r>
            <a:endParaRPr lang="en-US" sz="1600" b="1" dirty="0">
              <a:latin typeface="Calibri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 flipV="1">
            <a:off x="1908077" y="3639195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1908077" y="3639195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V="1">
            <a:off x="2916189" y="3495179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flipV="1">
            <a:off x="2916189" y="3491805"/>
            <a:ext cx="504056" cy="3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 flipV="1">
            <a:off x="1908077" y="342317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 flipV="1">
            <a:off x="2916189" y="3279155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Arrow Connector 156"/>
          <p:cNvCxnSpPr/>
          <p:nvPr/>
        </p:nvCxnSpPr>
        <p:spPr bwMode="auto">
          <a:xfrm flipV="1">
            <a:off x="6192440" y="3059757"/>
            <a:ext cx="0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 flipV="1">
            <a:off x="6192440" y="4283893"/>
            <a:ext cx="302433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9" name="Rectangle 158"/>
          <p:cNvSpPr/>
          <p:nvPr/>
        </p:nvSpPr>
        <p:spPr>
          <a:xfrm>
            <a:off x="8928744" y="4283893"/>
            <a:ext cx="216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t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616376" y="3153251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M</a:t>
            </a:r>
            <a:r>
              <a:rPr lang="en-US" sz="1600" b="1" baseline="-25000" dirty="0" smtClean="0">
                <a:latin typeface="Calibri" charset="0"/>
              </a:rPr>
              <a:t>1</a:t>
            </a:r>
            <a:r>
              <a:rPr lang="en-US" sz="1600" b="1" dirty="0" smtClean="0">
                <a:latin typeface="Calibri" charset="0"/>
              </a:rPr>
              <a:t>(t)</a:t>
            </a:r>
            <a:endParaRPr lang="en-US" sz="1600" b="1" dirty="0">
              <a:latin typeface="Calibri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V="1">
            <a:off x="1692053" y="4427909"/>
            <a:ext cx="0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1692053" y="5270519"/>
            <a:ext cx="1800200" cy="29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3420245" y="5292005"/>
            <a:ext cx="216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t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1115989" y="4305379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2</a:t>
            </a:r>
            <a:r>
              <a:rPr lang="en-US" sz="1600" b="1" dirty="0" smtClean="0">
                <a:latin typeface="Calibri" charset="0"/>
              </a:rPr>
              <a:t>(t)</a:t>
            </a:r>
            <a:endParaRPr lang="en-US" sz="1600" b="1" dirty="0">
              <a:latin typeface="Calibri" charset="0"/>
            </a:endParaRPr>
          </a:p>
        </p:txBody>
      </p:sp>
      <p:cxnSp>
        <p:nvCxnSpPr>
          <p:cNvPr id="198" name="Straight Connector 197"/>
          <p:cNvCxnSpPr/>
          <p:nvPr/>
        </p:nvCxnSpPr>
        <p:spPr bwMode="auto">
          <a:xfrm flipV="1">
            <a:off x="1908077" y="5129877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>
            <a:off x="1908077" y="5129877"/>
            <a:ext cx="274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V="1">
            <a:off x="2176949" y="4985861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>
            <a:off x="2176949" y="4985861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flipV="1">
            <a:off x="1908077" y="4913853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flipV="1">
            <a:off x="2176949" y="4693077"/>
            <a:ext cx="0" cy="3108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Arrow Connector 207"/>
          <p:cNvCxnSpPr/>
          <p:nvPr/>
        </p:nvCxnSpPr>
        <p:spPr bwMode="auto">
          <a:xfrm flipV="1">
            <a:off x="1692053" y="6303700"/>
            <a:ext cx="0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 flipV="1">
            <a:off x="1692053" y="7167796"/>
            <a:ext cx="1800200" cy="48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1" name="Rectangle 210"/>
          <p:cNvSpPr/>
          <p:nvPr/>
        </p:nvSpPr>
        <p:spPr>
          <a:xfrm>
            <a:off x="3492253" y="7164213"/>
            <a:ext cx="216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t</a:t>
            </a:r>
            <a:endParaRPr lang="en-US" sz="1600" b="1" dirty="0">
              <a:latin typeface="Calibri" charset="0"/>
            </a:endParaRPr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061" y="4748972"/>
            <a:ext cx="576064" cy="110985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085" y="4499917"/>
            <a:ext cx="576064" cy="114784"/>
          </a:xfrm>
          <a:prstGeom prst="rect">
            <a:avLst/>
          </a:prstGeom>
        </p:spPr>
      </p:pic>
      <p:cxnSp>
        <p:nvCxnSpPr>
          <p:cNvPr id="215" name="Straight Connector 214"/>
          <p:cNvCxnSpPr/>
          <p:nvPr/>
        </p:nvCxnSpPr>
        <p:spPr bwMode="auto">
          <a:xfrm flipV="1">
            <a:off x="2628157" y="4842912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>
            <a:off x="2628157" y="4842912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flipV="1">
            <a:off x="2628157" y="4715941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18" name="Picture 2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149" y="4621950"/>
            <a:ext cx="720080" cy="100050"/>
          </a:xfrm>
          <a:prstGeom prst="rect">
            <a:avLst/>
          </a:prstGeom>
        </p:spPr>
      </p:pic>
      <p:cxnSp>
        <p:nvCxnSpPr>
          <p:cNvPr id="219" name="Straight Connector 218"/>
          <p:cNvCxnSpPr/>
          <p:nvPr/>
        </p:nvCxnSpPr>
        <p:spPr bwMode="auto">
          <a:xfrm flipV="1">
            <a:off x="2052093" y="7002085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>
            <a:off x="2052093" y="7002085"/>
            <a:ext cx="5669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 flipV="1">
            <a:off x="2628157" y="6858069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>
            <a:off x="2628157" y="6858069"/>
            <a:ext cx="1554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 flipV="1">
            <a:off x="2052093" y="678606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 flipV="1">
            <a:off x="2628157" y="6444133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 flipV="1">
            <a:off x="2772173" y="6715120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>
            <a:off x="2772173" y="671512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/>
        </p:nvCxnSpPr>
        <p:spPr bwMode="auto">
          <a:xfrm flipV="1">
            <a:off x="2772173" y="6588149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29" name="Picture 2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069" y="6627980"/>
            <a:ext cx="504056" cy="10418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2133" y="6300117"/>
            <a:ext cx="565568" cy="109364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0165" y="6516141"/>
            <a:ext cx="432048" cy="85945"/>
          </a:xfrm>
          <a:prstGeom prst="rect">
            <a:avLst/>
          </a:prstGeom>
        </p:spPr>
      </p:pic>
      <p:cxnSp>
        <p:nvCxnSpPr>
          <p:cNvPr id="235" name="Straight Connector 234"/>
          <p:cNvCxnSpPr/>
          <p:nvPr/>
        </p:nvCxnSpPr>
        <p:spPr bwMode="auto">
          <a:xfrm flipV="1">
            <a:off x="6696496" y="4138810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>
            <a:off x="6696496" y="4138810"/>
            <a:ext cx="288032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flipV="1">
            <a:off x="6984528" y="3994794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V="1">
            <a:off x="6984528" y="3994794"/>
            <a:ext cx="44348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 flipV="1">
            <a:off x="6696496" y="392278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flipV="1">
            <a:off x="6984528" y="3580858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 flipV="1">
            <a:off x="7416576" y="3851845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/>
          <p:nvPr/>
        </p:nvCxnSpPr>
        <p:spPr bwMode="auto">
          <a:xfrm>
            <a:off x="7416576" y="3851845"/>
            <a:ext cx="475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 flipV="1">
            <a:off x="7416576" y="3724874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 flipV="1">
            <a:off x="7895480" y="3706762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7895480" y="3706762"/>
            <a:ext cx="9716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 flipV="1">
            <a:off x="7992640" y="3562746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V="1">
            <a:off x="7992640" y="3562746"/>
            <a:ext cx="634352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/>
        </p:nvCxnSpPr>
        <p:spPr bwMode="auto">
          <a:xfrm flipV="1">
            <a:off x="7895480" y="3490738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flipV="1">
            <a:off x="7992640" y="3148810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 flipV="1">
            <a:off x="8615560" y="3419797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>
            <a:off x="8615560" y="3419797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/>
        </p:nvCxnSpPr>
        <p:spPr bwMode="auto">
          <a:xfrm flipV="1">
            <a:off x="8615560" y="3292826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65" name="Picture 2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0672" y="3203773"/>
            <a:ext cx="921209" cy="63252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6616" y="3059757"/>
            <a:ext cx="648072" cy="118055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0552" y="3635821"/>
            <a:ext cx="596432" cy="147340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60592" y="3419797"/>
            <a:ext cx="792088" cy="84929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36456" y="3851845"/>
            <a:ext cx="864096" cy="79540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496" y="3563813"/>
            <a:ext cx="864096" cy="79044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1933" y="3059757"/>
            <a:ext cx="720080" cy="724913"/>
          </a:xfrm>
          <a:prstGeom prst="rect">
            <a:avLst/>
          </a:prstGeom>
        </p:spPr>
      </p:pic>
      <p:sp>
        <p:nvSpPr>
          <p:cNvPr id="286" name="Rectangle 285"/>
          <p:cNvSpPr/>
          <p:nvPr/>
        </p:nvSpPr>
        <p:spPr>
          <a:xfrm>
            <a:off x="1115989" y="608409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n</a:t>
            </a:r>
            <a:r>
              <a:rPr lang="en-US" sz="1600" b="1" dirty="0" smtClean="0">
                <a:latin typeface="Calibri" charset="0"/>
              </a:rPr>
              <a:t>(t)</a:t>
            </a:r>
            <a:endParaRPr lang="en-US" sz="1600" b="1" dirty="0">
              <a:latin typeface="Calibri" charset="0"/>
            </a:endParaRPr>
          </a:p>
        </p:txBody>
      </p:sp>
      <p:pic>
        <p:nvPicPr>
          <p:cNvPr id="288" name="Picture 2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3941" y="6439300"/>
            <a:ext cx="720080" cy="724913"/>
          </a:xfrm>
          <a:prstGeom prst="rect">
            <a:avLst/>
          </a:prstGeom>
        </p:spPr>
      </p:pic>
      <p:sp>
        <p:nvSpPr>
          <p:cNvPr id="289" name="Rectangle 288"/>
          <p:cNvSpPr/>
          <p:nvPr/>
        </p:nvSpPr>
        <p:spPr>
          <a:xfrm rot="5400000">
            <a:off x="2329092" y="5519062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5699291" y="1547589"/>
            <a:ext cx="40215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Users’ feeds as sum of</a:t>
            </a:r>
            <a:br>
              <a:rPr lang="en-US" sz="3000" b="1" dirty="0" smtClean="0">
                <a:latin typeface="Calibri" charset="0"/>
              </a:rPr>
            </a:br>
            <a:r>
              <a:rPr lang="en-US" sz="3000" b="1" dirty="0" smtClean="0">
                <a:latin typeface="Calibri" charset="0"/>
              </a:rPr>
              <a:t>counting processes M(t)</a:t>
            </a:r>
            <a:endParaRPr lang="en-US" sz="3000" b="1" dirty="0" smtClean="0"/>
          </a:p>
        </p:txBody>
      </p:sp>
      <p:sp>
        <p:nvSpPr>
          <p:cNvPr id="291" name="Down Arrow 290"/>
          <p:cNvSpPr/>
          <p:nvPr/>
        </p:nvSpPr>
        <p:spPr bwMode="auto">
          <a:xfrm rot="16200000">
            <a:off x="4320345" y="4751945"/>
            <a:ext cx="864096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3780285" y="4182268"/>
            <a:ext cx="2088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M(t) = A</a:t>
            </a:r>
            <a:r>
              <a:rPr lang="en-US" sz="2400" b="1" baseline="30000" dirty="0" smtClean="0">
                <a:latin typeface="Calibri" charset="0"/>
              </a:rPr>
              <a:t>T </a:t>
            </a:r>
            <a:r>
              <a:rPr lang="en-US" sz="2400" b="1" dirty="0" smtClean="0">
                <a:latin typeface="Calibri" charset="0"/>
              </a:rPr>
              <a:t>N(t)</a:t>
            </a:r>
            <a:endParaRPr lang="en-US" sz="2400" b="1" dirty="0" smtClean="0"/>
          </a:p>
        </p:txBody>
      </p:sp>
      <p:cxnSp>
        <p:nvCxnSpPr>
          <p:cNvPr id="293" name="Straight Arrow Connector 292"/>
          <p:cNvCxnSpPr/>
          <p:nvPr/>
        </p:nvCxnSpPr>
        <p:spPr bwMode="auto">
          <a:xfrm flipV="1">
            <a:off x="6192440" y="5436021"/>
            <a:ext cx="0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4" name="Straight Arrow Connector 293"/>
          <p:cNvCxnSpPr/>
          <p:nvPr/>
        </p:nvCxnSpPr>
        <p:spPr bwMode="auto">
          <a:xfrm flipV="1">
            <a:off x="6192440" y="6660157"/>
            <a:ext cx="302433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5" name="Straight Connector 294"/>
          <p:cNvCxnSpPr/>
          <p:nvPr/>
        </p:nvCxnSpPr>
        <p:spPr bwMode="auto">
          <a:xfrm flipV="1">
            <a:off x="6408464" y="6498029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Straight Connector 295"/>
          <p:cNvCxnSpPr/>
          <p:nvPr/>
        </p:nvCxnSpPr>
        <p:spPr bwMode="auto">
          <a:xfrm>
            <a:off x="6408464" y="6498029"/>
            <a:ext cx="64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/>
          <p:cNvCxnSpPr/>
          <p:nvPr/>
        </p:nvCxnSpPr>
        <p:spPr bwMode="auto">
          <a:xfrm flipV="1">
            <a:off x="7056536" y="6354013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/>
          <p:cNvCxnSpPr/>
          <p:nvPr/>
        </p:nvCxnSpPr>
        <p:spPr bwMode="auto">
          <a:xfrm>
            <a:off x="7056536" y="6354013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/>
          <p:cNvCxnSpPr/>
          <p:nvPr/>
        </p:nvCxnSpPr>
        <p:spPr bwMode="auto">
          <a:xfrm flipV="1">
            <a:off x="6408464" y="6282005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/>
          <p:cNvCxnSpPr/>
          <p:nvPr/>
        </p:nvCxnSpPr>
        <p:spPr bwMode="auto">
          <a:xfrm flipV="1">
            <a:off x="7056536" y="6137989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/>
          <p:cNvCxnSpPr/>
          <p:nvPr/>
        </p:nvCxnSpPr>
        <p:spPr bwMode="auto">
          <a:xfrm flipV="1">
            <a:off x="8424688" y="6228109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/>
          <p:cNvCxnSpPr/>
          <p:nvPr/>
        </p:nvCxnSpPr>
        <p:spPr bwMode="auto">
          <a:xfrm>
            <a:off x="8424688" y="6228109"/>
            <a:ext cx="475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Connector 302"/>
          <p:cNvCxnSpPr/>
          <p:nvPr/>
        </p:nvCxnSpPr>
        <p:spPr bwMode="auto">
          <a:xfrm flipV="1">
            <a:off x="8424688" y="6101138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Straight Connector 303"/>
          <p:cNvCxnSpPr/>
          <p:nvPr/>
        </p:nvCxnSpPr>
        <p:spPr bwMode="auto">
          <a:xfrm flipV="1">
            <a:off x="8903592" y="6083026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/>
          <p:cNvCxnSpPr/>
          <p:nvPr/>
        </p:nvCxnSpPr>
        <p:spPr bwMode="auto">
          <a:xfrm>
            <a:off x="8903592" y="6083026"/>
            <a:ext cx="9716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Straight Connector 305"/>
          <p:cNvCxnSpPr/>
          <p:nvPr/>
        </p:nvCxnSpPr>
        <p:spPr bwMode="auto">
          <a:xfrm flipV="1">
            <a:off x="9000752" y="5939010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/>
          <p:cNvCxnSpPr/>
          <p:nvPr/>
        </p:nvCxnSpPr>
        <p:spPr bwMode="auto">
          <a:xfrm flipV="1">
            <a:off x="8903592" y="586700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/>
          <p:nvPr/>
        </p:nvCxnSpPr>
        <p:spPr bwMode="auto">
          <a:xfrm flipV="1">
            <a:off x="9000752" y="5525074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/>
          <p:cNvCxnSpPr/>
          <p:nvPr/>
        </p:nvCxnSpPr>
        <p:spPr bwMode="auto">
          <a:xfrm>
            <a:off x="9000752" y="5940077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0" name="Picture 30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0712" y="5436021"/>
            <a:ext cx="1152128" cy="112632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96696" y="5796061"/>
            <a:ext cx="784358" cy="68139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6656" y="6012085"/>
            <a:ext cx="670077" cy="96912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68504" y="6084093"/>
            <a:ext cx="1154388" cy="105544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92440" y="6191895"/>
            <a:ext cx="864096" cy="85904"/>
          </a:xfrm>
          <a:prstGeom prst="rect">
            <a:avLst/>
          </a:prstGeom>
        </p:spPr>
      </p:pic>
      <p:sp>
        <p:nvSpPr>
          <p:cNvPr id="315" name="Rectangle 314"/>
          <p:cNvSpPr/>
          <p:nvPr/>
        </p:nvSpPr>
        <p:spPr>
          <a:xfrm>
            <a:off x="5616376" y="5219997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M</a:t>
            </a:r>
            <a:r>
              <a:rPr lang="en-US" sz="1600" b="1" baseline="-25000" dirty="0" smtClean="0">
                <a:latin typeface="Calibri" charset="0"/>
              </a:rPr>
              <a:t>n</a:t>
            </a:r>
            <a:r>
              <a:rPr lang="en-US" sz="1600" b="1" dirty="0" smtClean="0">
                <a:latin typeface="Calibri" charset="0"/>
              </a:rPr>
              <a:t>(t)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316" name="Rectangle 315"/>
          <p:cNvSpPr/>
          <p:nvPr/>
        </p:nvSpPr>
        <p:spPr>
          <a:xfrm rot="5400000">
            <a:off x="7477551" y="4654966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pic>
        <p:nvPicPr>
          <p:cNvPr id="317" name="Picture 3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16776" y="3347789"/>
            <a:ext cx="658947" cy="658951"/>
          </a:xfrm>
          <a:prstGeom prst="rect">
            <a:avLst/>
          </a:prstGeom>
        </p:spPr>
      </p:pic>
      <p:pic>
        <p:nvPicPr>
          <p:cNvPr id="318" name="Picture 3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88784" y="5796061"/>
            <a:ext cx="658947" cy="6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38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9" grpId="0"/>
      <p:bldP spid="290" grpId="0"/>
      <p:bldP spid="291" grpId="0" animBg="1"/>
      <p:bldP spid="292" grpId="0"/>
      <p:bldP spid="315" grpId="0"/>
      <p:bldP spid="3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eft Brace 80"/>
          <p:cNvSpPr/>
          <p:nvPr/>
        </p:nvSpPr>
        <p:spPr bwMode="auto">
          <a:xfrm rot="16200000">
            <a:off x="6330748" y="3353497"/>
            <a:ext cx="288032" cy="99669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23</a:t>
            </a:fld>
            <a:endParaRPr lang="fi-FI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468313" y="259248"/>
            <a:ext cx="9612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200" dirty="0" smtClean="0">
                <a:latin typeface="Calibri"/>
              </a:rPr>
              <a:t>Broadcasting and feeds intensities</a:t>
            </a:r>
            <a:endParaRPr lang="en-US" sz="4200" dirty="0">
              <a:latin typeface="Calibri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1799952" y="1979637"/>
            <a:ext cx="0" cy="8135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1799952" y="2771725"/>
            <a:ext cx="1800200" cy="29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72" y="2127027"/>
            <a:ext cx="693176" cy="1440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60" y="2271043"/>
            <a:ext cx="648072" cy="13621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312120" y="2793211"/>
            <a:ext cx="216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t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95896" y="1785099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N(t)</a:t>
            </a:r>
            <a:endParaRPr lang="en-US" sz="1600" b="1" dirty="0">
              <a:latin typeface="Calibri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2015976" y="2631083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015976" y="2631083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3024088" y="2487067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3024088" y="2483693"/>
            <a:ext cx="504056" cy="3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2015976" y="2415059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3024088" y="2271043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9832" y="2051645"/>
            <a:ext cx="720080" cy="724913"/>
          </a:xfrm>
          <a:prstGeom prst="rect">
            <a:avLst/>
          </a:prstGeom>
        </p:spPr>
      </p:pic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2520032" y="4405028"/>
            <a:ext cx="2953912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Broadcaster </a:t>
            </a:r>
            <a:b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intensity function </a:t>
            </a:r>
            <a:b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(tweets / hour)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 bwMode="auto">
          <a:xfrm flipH="1" flipV="1">
            <a:off x="3817760" y="4044988"/>
            <a:ext cx="1584" cy="3552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V="1">
            <a:off x="1486506" y="4044988"/>
            <a:ext cx="28803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Left Brace 4"/>
          <p:cNvSpPr/>
          <p:nvPr/>
        </p:nvSpPr>
        <p:spPr bwMode="auto">
          <a:xfrm rot="16200000">
            <a:off x="3673744" y="3468924"/>
            <a:ext cx="288032" cy="7200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 rot="16200000">
            <a:off x="1624814" y="3330616"/>
            <a:ext cx="288032" cy="99669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34" y="4549044"/>
            <a:ext cx="1083910" cy="43204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5861" y="1979637"/>
            <a:ext cx="658947" cy="658951"/>
          </a:xfrm>
          <a:prstGeom prst="rect">
            <a:avLst/>
          </a:prstGeom>
        </p:spPr>
      </p:pic>
      <p:cxnSp>
        <p:nvCxnSpPr>
          <p:cNvPr id="97" name="Straight Arrow Connector 96"/>
          <p:cNvCxnSpPr/>
          <p:nvPr/>
        </p:nvCxnSpPr>
        <p:spPr bwMode="auto">
          <a:xfrm flipV="1">
            <a:off x="6048424" y="1641083"/>
            <a:ext cx="0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V="1">
            <a:off x="6048424" y="2865219"/>
            <a:ext cx="302433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Rectangle 98"/>
          <p:cNvSpPr/>
          <p:nvPr/>
        </p:nvSpPr>
        <p:spPr>
          <a:xfrm>
            <a:off x="8784728" y="2865219"/>
            <a:ext cx="216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t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472360" y="1734577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M(t)</a:t>
            </a:r>
            <a:endParaRPr lang="en-US" sz="1600" b="1" dirty="0">
              <a:latin typeface="Calibri" charset="0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 flipV="1">
            <a:off x="6552480" y="2720136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6552480" y="2720136"/>
            <a:ext cx="288032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6840512" y="2576120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6840512" y="2576120"/>
            <a:ext cx="44348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V="1">
            <a:off x="6552480" y="250411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6840512" y="2162184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7272560" y="2433171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272560" y="2433171"/>
            <a:ext cx="475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7272560" y="2306200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7751464" y="22880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7751464" y="2288088"/>
            <a:ext cx="9716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flipV="1">
            <a:off x="7848624" y="2144072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7848624" y="2144072"/>
            <a:ext cx="634352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7751464" y="207206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7848624" y="1730136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8471544" y="2001123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8471544" y="2001123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8471544" y="1874152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6656" y="1785099"/>
            <a:ext cx="921209" cy="6325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600" y="1641083"/>
            <a:ext cx="648072" cy="11805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6536" y="2217147"/>
            <a:ext cx="596432" cy="14734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6576" y="2001123"/>
            <a:ext cx="792088" cy="8492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2440" y="2433171"/>
            <a:ext cx="864096" cy="7954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2480" y="2145139"/>
            <a:ext cx="864096" cy="79044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 flipV="1">
            <a:off x="8568704" y="4067869"/>
            <a:ext cx="0" cy="409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Left Brace 125"/>
          <p:cNvSpPr/>
          <p:nvPr/>
        </p:nvSpPr>
        <p:spPr bwMode="auto">
          <a:xfrm rot="16200000">
            <a:off x="8424688" y="3491805"/>
            <a:ext cx="288032" cy="7200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Text Placeholder 2"/>
          <p:cNvSpPr txBox="1">
            <a:spLocks/>
          </p:cNvSpPr>
          <p:nvPr/>
        </p:nvSpPr>
        <p:spPr bwMode="auto">
          <a:xfrm>
            <a:off x="6552480" y="4837076"/>
            <a:ext cx="3890016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Feed  intensity function </a:t>
            </a:r>
            <a:b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(tweets / hour)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91840" y="6084093"/>
            <a:ext cx="37444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Calibri"/>
              </a:rPr>
              <a:t>Given a broadcaster i and her followers</a:t>
            </a:r>
          </a:p>
        </p:txBody>
      </p:sp>
      <p:sp>
        <p:nvSpPr>
          <p:cNvPr id="129" name="Text Placeholder 2"/>
          <p:cNvSpPr txBox="1">
            <a:spLocks/>
          </p:cNvSpPr>
          <p:nvPr/>
        </p:nvSpPr>
        <p:spPr bwMode="auto">
          <a:xfrm>
            <a:off x="5544368" y="6804173"/>
            <a:ext cx="2952328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Feed due to other broadcasters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0" name="Down Arrow 129"/>
          <p:cNvSpPr/>
          <p:nvPr/>
        </p:nvSpPr>
        <p:spPr bwMode="auto">
          <a:xfrm rot="16200000">
            <a:off x="4644268" y="6264113"/>
            <a:ext cx="504056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Down Arrow 130"/>
          <p:cNvSpPr/>
          <p:nvPr/>
        </p:nvSpPr>
        <p:spPr bwMode="auto">
          <a:xfrm rot="16200000">
            <a:off x="4644268" y="3288904"/>
            <a:ext cx="504056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47824" y="5724053"/>
            <a:ext cx="885698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56" y="3274927"/>
            <a:ext cx="3620819" cy="482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64648" y="4405028"/>
            <a:ext cx="1065088" cy="439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31536" y="6372125"/>
            <a:ext cx="3024336" cy="39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2356" y="5940077"/>
            <a:ext cx="2576140" cy="437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8344" y="5950878"/>
            <a:ext cx="1358205" cy="4441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545473" y="3275781"/>
            <a:ext cx="3671303" cy="519815"/>
            <a:chOff x="5329449" y="3275780"/>
            <a:chExt cx="3671303" cy="5198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32600" y="3307020"/>
              <a:ext cx="1368152" cy="4728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329449" y="3275780"/>
              <a:ext cx="2375159" cy="5198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738516" y="3301498"/>
              <a:ext cx="1029988" cy="447083"/>
            </a:xfrm>
            <a:prstGeom prst="rect">
              <a:avLst/>
            </a:prstGeom>
          </p:spPr>
        </p:pic>
      </p:grpSp>
      <p:cxnSp>
        <p:nvCxnSpPr>
          <p:cNvPr id="76" name="Straight Arrow Connector 75"/>
          <p:cNvCxnSpPr/>
          <p:nvPr/>
        </p:nvCxnSpPr>
        <p:spPr bwMode="auto">
          <a:xfrm flipV="1">
            <a:off x="6120432" y="3995861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360" y="4427909"/>
            <a:ext cx="108391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9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9" grpId="0"/>
      <p:bldP spid="100" grpId="0"/>
      <p:bldP spid="126" grpId="0" animBg="1"/>
      <p:bldP spid="127" grpId="0"/>
      <p:bldP spid="128" grpId="0"/>
      <p:bldP spid="129" grpId="0"/>
      <p:bldP spid="130" grpId="0" animBg="1"/>
      <p:bldP spid="1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24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Definition of visibility function</a:t>
            </a:r>
            <a:endParaRPr lang="en-US" sz="4200" dirty="0"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464000" y="3347789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464000" y="3995861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64000" y="3563813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464000" y="3779837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464248" y="4211885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464000" y="4427909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92240" y="2731655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r</a:t>
            </a:r>
            <a:r>
              <a:rPr lang="en-US" sz="2000" b="1" baseline="-25000" dirty="0" smtClean="0">
                <a:latin typeface="Calibri"/>
              </a:rPr>
              <a:t>ij</a:t>
            </a:r>
            <a:r>
              <a:rPr lang="en-US" sz="2000" b="1" dirty="0" smtClean="0">
                <a:latin typeface="Calibri"/>
              </a:rPr>
              <a:t>(t) = 0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904408" y="6681643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904408" y="7001613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32400" y="6559113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Post by broadcaster u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16376" y="6897667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Post by other broadcasters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1511920" y="4600961"/>
            <a:ext cx="0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Rectangle 96"/>
          <p:cNvSpPr/>
          <p:nvPr/>
        </p:nvSpPr>
        <p:spPr>
          <a:xfrm rot="16200000">
            <a:off x="277040" y="4971745"/>
            <a:ext cx="1944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Ranked stories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85" y="3706181"/>
            <a:ext cx="1062697" cy="5334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65" y="4239581"/>
            <a:ext cx="1096591" cy="2590800"/>
          </a:xfrm>
          <a:prstGeom prst="rect">
            <a:avLst/>
          </a:prstGeom>
        </p:spPr>
      </p:pic>
      <p:cxnSp>
        <p:nvCxnSpPr>
          <p:cNvPr id="101" name="Straight Connector 100"/>
          <p:cNvCxnSpPr/>
          <p:nvPr/>
        </p:nvCxnSpPr>
        <p:spPr bwMode="auto">
          <a:xfrm flipH="1">
            <a:off x="2703561" y="3718881"/>
            <a:ext cx="4292" cy="311432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1623441" y="3718881"/>
            <a:ext cx="17612" cy="311432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10800000">
            <a:off x="1639465" y="3735525"/>
            <a:ext cx="1066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-133521" y="4168913"/>
            <a:ext cx="12854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Feed</a:t>
            </a:r>
            <a:br>
              <a:rPr lang="en-US" sz="1600" b="1" dirty="0" smtClean="0">
                <a:latin typeface="Calibri"/>
              </a:rPr>
            </a:br>
            <a:r>
              <a:rPr lang="en-US" sz="1600" b="1" dirty="0" smtClean="0">
                <a:latin typeface="Calibri"/>
              </a:rPr>
              <a:t>ranking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392240" y="147558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/>
              </a:rPr>
              <a:t>Visibility of broadcaster i at follower j</a:t>
            </a:r>
            <a:endParaRPr lang="en-US" sz="2400" dirty="0" smtClean="0">
              <a:latin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464248" y="1865238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/>
              </a:rPr>
              <a:t>Position of the highest ranked tweet by broadcaster i in follower j’s wall</a:t>
            </a:r>
          </a:p>
        </p:txBody>
      </p:sp>
      <p:cxnSp>
        <p:nvCxnSpPr>
          <p:cNvPr id="109" name="Straight Arrow Connector 108"/>
          <p:cNvCxnSpPr/>
          <p:nvPr/>
        </p:nvCxnSpPr>
        <p:spPr bwMode="auto">
          <a:xfrm>
            <a:off x="4176216" y="4078612"/>
            <a:ext cx="0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/>
          <p:cNvSpPr/>
          <p:nvPr/>
        </p:nvSpPr>
        <p:spPr>
          <a:xfrm rot="16200000">
            <a:off x="3270745" y="4480027"/>
            <a:ext cx="1285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Older tweets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464248" y="4859957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464248" y="4643933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464248" y="5075981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4464248" y="5292005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464248" y="5508029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464248" y="5724053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464248" y="5940077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4464248" y="6156101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336208" y="4211885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336208" y="4859957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336208" y="4427909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336208" y="4643933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336456" y="5075981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336208" y="5292005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264448" y="2731655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r</a:t>
            </a:r>
            <a:r>
              <a:rPr lang="en-US" sz="2000" b="1" baseline="-25000" dirty="0" smtClean="0">
                <a:latin typeface="Calibri"/>
              </a:rPr>
              <a:t>ij</a:t>
            </a:r>
            <a:r>
              <a:rPr lang="en-US" sz="2000" b="1" dirty="0" smtClean="0">
                <a:latin typeface="Calibri"/>
              </a:rPr>
              <a:t>(t’) = 4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6336456" y="5724053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336456" y="5508029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336456" y="5940077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336456" y="6156101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336456" y="3347789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336456" y="3563813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336456" y="3779837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336456" y="3995861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8352432" y="4427909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8352432" y="5075981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8352432" y="4643933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8352432" y="4859957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8352680" y="5292005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8352432" y="5508029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208664" y="2731655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r</a:t>
            </a:r>
            <a:r>
              <a:rPr lang="en-US" sz="2000" b="1" baseline="-25000" dirty="0" smtClean="0">
                <a:latin typeface="Calibri"/>
              </a:rPr>
              <a:t>ij</a:t>
            </a:r>
            <a:r>
              <a:rPr lang="en-US" sz="2000" b="1" dirty="0" smtClean="0">
                <a:latin typeface="Calibri"/>
              </a:rPr>
              <a:t>(t’’) = 0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8352680" y="5940077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8352680" y="5724053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8352680" y="6156101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8352680" y="3347789"/>
            <a:ext cx="1008112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8352680" y="3563813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352680" y="3779837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352680" y="3995861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352680" y="4211885"/>
            <a:ext cx="100811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688384" y="428389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Calibri"/>
              </a:rPr>
              <a:t>….</a:t>
            </a:r>
            <a:endParaRPr lang="en-US" sz="2400" dirty="0" smtClean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704608" y="4283893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Calibri"/>
              </a:rPr>
              <a:t>.</a:t>
            </a:r>
            <a:endParaRPr lang="en-US" sz="2400" dirty="0" smtClean="0">
              <a:solidFill>
                <a:srgbClr val="008000"/>
              </a:solidFill>
              <a:latin typeface="Calibri"/>
            </a:endParaRPr>
          </a:p>
        </p:txBody>
      </p:sp>
      <p:cxnSp>
        <p:nvCxnSpPr>
          <p:cNvPr id="160" name="Straight Arrow Connector 159"/>
          <p:cNvCxnSpPr/>
          <p:nvPr/>
        </p:nvCxnSpPr>
        <p:spPr bwMode="auto">
          <a:xfrm flipV="1">
            <a:off x="863848" y="1835621"/>
            <a:ext cx="0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/>
          <p:nvPr/>
        </p:nvCxnSpPr>
        <p:spPr bwMode="auto">
          <a:xfrm flipV="1">
            <a:off x="863848" y="3059757"/>
            <a:ext cx="302433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2" name="Rectangle 161"/>
          <p:cNvSpPr/>
          <p:nvPr/>
        </p:nvSpPr>
        <p:spPr>
          <a:xfrm>
            <a:off x="3600152" y="3059757"/>
            <a:ext cx="216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t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87784" y="1929115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M(t)</a:t>
            </a:r>
            <a:endParaRPr lang="en-US" sz="1600" b="1" dirty="0">
              <a:latin typeface="Calibri" charset="0"/>
            </a:endParaRPr>
          </a:p>
        </p:txBody>
      </p:sp>
      <p:cxnSp>
        <p:nvCxnSpPr>
          <p:cNvPr id="164" name="Straight Connector 163"/>
          <p:cNvCxnSpPr/>
          <p:nvPr/>
        </p:nvCxnSpPr>
        <p:spPr bwMode="auto">
          <a:xfrm flipV="1">
            <a:off x="1367904" y="2914674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1367904" y="2914674"/>
            <a:ext cx="288032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flipV="1">
            <a:off x="1655936" y="277065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flipV="1">
            <a:off x="1655936" y="2770658"/>
            <a:ext cx="44348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flipV="1">
            <a:off x="1367904" y="2698650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 flipV="1">
            <a:off x="1655936" y="2356722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087984" y="2627709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2087984" y="2627709"/>
            <a:ext cx="475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 flipV="1">
            <a:off x="2087984" y="2500738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 flipV="1">
            <a:off x="2566888" y="2482626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2566888" y="2482626"/>
            <a:ext cx="9716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flipV="1">
            <a:off x="2664048" y="2338610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 flipV="1">
            <a:off x="2664048" y="2338610"/>
            <a:ext cx="634352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 flipV="1">
            <a:off x="2566888" y="226660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flipV="1">
            <a:off x="2664048" y="1924674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 flipV="1">
            <a:off x="3286968" y="2195661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3286968" y="2195661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V="1">
            <a:off x="3286968" y="2068690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82" name="Picture 1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080" y="1979637"/>
            <a:ext cx="921209" cy="63252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024" y="1835621"/>
            <a:ext cx="648072" cy="118055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960" y="2411685"/>
            <a:ext cx="596432" cy="147340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000" y="2195661"/>
            <a:ext cx="792088" cy="84929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864" y="2627709"/>
            <a:ext cx="864096" cy="79540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7904" y="2339677"/>
            <a:ext cx="864096" cy="79044"/>
          </a:xfrm>
          <a:prstGeom prst="rect">
            <a:avLst/>
          </a:prstGeom>
        </p:spPr>
      </p:pic>
      <p:sp>
        <p:nvSpPr>
          <p:cNvPr id="15" name="Curved Right Arrow 14"/>
          <p:cNvSpPr/>
          <p:nvPr/>
        </p:nvSpPr>
        <p:spPr bwMode="auto">
          <a:xfrm rot="19634730">
            <a:off x="384687" y="3250246"/>
            <a:ext cx="648072" cy="1080120"/>
          </a:xfrm>
          <a:prstGeom prst="curvedRightArrow">
            <a:avLst>
              <a:gd name="adj1" fmla="val 25000"/>
              <a:gd name="adj2" fmla="val 35809"/>
              <a:gd name="adj3" fmla="val 277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Rounded Rectangle 98"/>
          <p:cNvSpPr>
            <a:spLocks noChangeArrowheads="1"/>
          </p:cNvSpPr>
          <p:nvPr/>
        </p:nvSpPr>
        <p:spPr bwMode="auto">
          <a:xfrm>
            <a:off x="2015976" y="3059757"/>
            <a:ext cx="6192688" cy="223224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orbel" charset="0"/>
              </a:rPr>
              <a:t>In general, the </a:t>
            </a:r>
            <a:r>
              <a:rPr lang="en-US" sz="4000" b="1" dirty="0" smtClean="0">
                <a:latin typeface="Corbel" charset="0"/>
              </a:rPr>
              <a:t>visibility depends</a:t>
            </a:r>
            <a:r>
              <a:rPr lang="en-US" sz="4000" dirty="0" smtClean="0">
                <a:latin typeface="Corbel" charset="0"/>
              </a:rPr>
              <a:t> on the </a:t>
            </a:r>
            <a:r>
              <a:rPr lang="en-US" sz="4000" b="1" dirty="0" smtClean="0">
                <a:latin typeface="Corbel" charset="0"/>
              </a:rPr>
              <a:t>feed ranking mechanism!</a:t>
            </a:r>
            <a:endParaRPr lang="en-US" sz="4000" b="1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6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3" grpId="0"/>
      <p:bldP spid="55" grpId="0" animBg="1"/>
      <p:bldP spid="58" grpId="0" animBg="1"/>
      <p:bldP spid="59" grpId="0"/>
      <p:bldP spid="62" grpId="0"/>
      <p:bldP spid="107" grpId="0"/>
      <p:bldP spid="108" grpId="0"/>
      <p:bldP spid="110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29" grpId="0" animBg="1"/>
      <p:bldP spid="130" grpId="0" animBg="1"/>
      <p:bldP spid="131" grpId="0" animBg="1"/>
      <p:bldP spid="132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8" grpId="0"/>
      <p:bldP spid="159" grpId="0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Optimal control of temporal point processes</a:t>
            </a:r>
            <a:endParaRPr lang="en-US" sz="4000" dirty="0"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792" y="1547589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/>
              </a:rPr>
              <a:t>Formulate the when-to-post problem as a novel stochastic optimal control problem</a:t>
            </a:r>
          </a:p>
          <a:p>
            <a:r>
              <a:rPr lang="en-US" sz="2400" b="1" dirty="0" smtClean="0">
                <a:latin typeface="Calibri"/>
              </a:rPr>
              <a:t>                                                                   (of independent interest)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20232" y="3452896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/>
              </a:rPr>
              <a:t>Optimizing visibility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8711" y="3596912"/>
            <a:ext cx="2304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/>
              </a:rPr>
              <a:t>E</a:t>
            </a:r>
            <a:r>
              <a:rPr lang="en-US" sz="2400" b="1" dirty="0" smtClean="0">
                <a:latin typeface="Calibri"/>
              </a:rPr>
              <a:t>xperiments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35856" y="3491805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/>
              </a:rPr>
              <a:t>Visibility and feed</a:t>
            </a:r>
            <a:br>
              <a:rPr lang="en-US" sz="2400" b="1" dirty="0" smtClean="0">
                <a:latin typeface="Calibri"/>
              </a:rPr>
            </a:br>
            <a:r>
              <a:rPr lang="en-US" sz="2400" b="1" dirty="0" smtClean="0">
                <a:latin typeface="Calibri"/>
              </a:rPr>
              <a:t>dynamics</a:t>
            </a:r>
          </a:p>
        </p:txBody>
      </p:sp>
      <p:sp>
        <p:nvSpPr>
          <p:cNvPr id="48" name="Right Arrow 47"/>
          <p:cNvSpPr/>
          <p:nvPr/>
        </p:nvSpPr>
        <p:spPr bwMode="auto">
          <a:xfrm>
            <a:off x="3960192" y="3697376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07864" y="5213027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System of stochastic equations with jumps</a:t>
            </a:r>
          </a:p>
        </p:txBody>
      </p:sp>
      <p:sp>
        <p:nvSpPr>
          <p:cNvPr id="51" name="Right Arrow 50"/>
          <p:cNvSpPr/>
          <p:nvPr/>
        </p:nvSpPr>
        <p:spPr bwMode="auto">
          <a:xfrm>
            <a:off x="6264695" y="3729315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44168" y="5213027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Optimal control of </a:t>
            </a:r>
            <a:br>
              <a:rPr lang="en-US" sz="2400" dirty="0" smtClean="0">
                <a:latin typeface="Calibri"/>
              </a:rPr>
            </a:br>
            <a:r>
              <a:rPr lang="en-US" sz="2400" dirty="0" smtClean="0">
                <a:latin typeface="Calibri"/>
              </a:rPr>
              <a:t>jumps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84528" y="5357043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Twitter</a:t>
            </a:r>
          </a:p>
        </p:txBody>
      </p:sp>
      <p:sp>
        <p:nvSpPr>
          <p:cNvPr id="54" name="Up-Down Arrow 53"/>
          <p:cNvSpPr/>
          <p:nvPr/>
        </p:nvSpPr>
        <p:spPr bwMode="auto">
          <a:xfrm>
            <a:off x="2304008" y="4492947"/>
            <a:ext cx="432048" cy="64807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Up-Down Arrow 54"/>
          <p:cNvSpPr/>
          <p:nvPr/>
        </p:nvSpPr>
        <p:spPr bwMode="auto">
          <a:xfrm>
            <a:off x="5040312" y="4492947"/>
            <a:ext cx="432048" cy="64807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Up-Down Arrow 55"/>
          <p:cNvSpPr/>
          <p:nvPr/>
        </p:nvSpPr>
        <p:spPr bwMode="auto">
          <a:xfrm>
            <a:off x="7344568" y="4492947"/>
            <a:ext cx="432048" cy="64807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3468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7" grpId="0"/>
      <p:bldP spid="48" grpId="0" animBg="1"/>
      <p:bldP spid="50" grpId="0"/>
      <p:bldP spid="51" grpId="0" animBg="1"/>
      <p:bldP spid="52" grpId="0"/>
      <p:bldP spid="53" grpId="0"/>
      <p:bldP spid="54" grpId="0" animBg="1"/>
      <p:bldP spid="55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26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Visibility dynamics in a FIFO feed (I)</a:t>
            </a:r>
            <a:endParaRPr lang="en-US" sz="4200" dirty="0">
              <a:latin typeface="Calibri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708252" y="418458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Other broadcasters </a:t>
            </a:r>
            <a:br>
              <a:rPr lang="en-US" sz="2000" b="1" dirty="0" smtClean="0">
                <a:solidFill>
                  <a:schemeClr val="accent2"/>
                </a:solidFill>
                <a:latin typeface="Calibri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post a story and </a:t>
            </a:r>
            <a:br>
              <a:rPr lang="en-US" sz="2000" b="1" dirty="0" smtClean="0">
                <a:solidFill>
                  <a:schemeClr val="accent2"/>
                </a:solidFill>
                <a:latin typeface="Calibri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broadcaster i does </a:t>
            </a:r>
            <a:br>
              <a:rPr lang="en-US" sz="2000" b="1" dirty="0" smtClean="0">
                <a:solidFill>
                  <a:schemeClr val="accent2"/>
                </a:solidFill>
                <a:latin typeface="Calibri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not post</a:t>
            </a:r>
          </a:p>
        </p:txBody>
      </p:sp>
      <p:cxnSp>
        <p:nvCxnSpPr>
          <p:cNvPr id="195" name="Straight Arrow Connector 194"/>
          <p:cNvCxnSpPr/>
          <p:nvPr/>
        </p:nvCxnSpPr>
        <p:spPr bwMode="auto">
          <a:xfrm flipV="1">
            <a:off x="5712452" y="4069028"/>
            <a:ext cx="0" cy="192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8" name="Rectangle 197"/>
          <p:cNvSpPr/>
          <p:nvPr/>
        </p:nvSpPr>
        <p:spPr bwMode="auto">
          <a:xfrm>
            <a:off x="2644356" y="6445292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2644356" y="6877340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2644356" y="6229268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2644356" y="6013244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2644356" y="6661316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2572596" y="5633459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/>
              </a:rPr>
              <a:t>r</a:t>
            </a:r>
            <a:r>
              <a:rPr lang="en-US" sz="1400" baseline="-25000" dirty="0" smtClean="0">
                <a:latin typeface="Calibri"/>
              </a:rPr>
              <a:t>ij</a:t>
            </a:r>
            <a:r>
              <a:rPr lang="en-US" sz="1400" dirty="0" smtClean="0">
                <a:latin typeface="Calibri"/>
              </a:rPr>
              <a:t>(t)=2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3436692" y="5633459"/>
            <a:ext cx="100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/>
              </a:rPr>
              <a:t>r</a:t>
            </a:r>
            <a:r>
              <a:rPr lang="en-US" sz="1400" baseline="-25000" dirty="0" smtClean="0">
                <a:latin typeface="Calibri"/>
              </a:rPr>
              <a:t>ij</a:t>
            </a:r>
            <a:r>
              <a:rPr lang="en-US" sz="1400" dirty="0" smtClean="0">
                <a:latin typeface="Calibri"/>
              </a:rPr>
              <a:t>(t+dt) = 3</a:t>
            </a:r>
          </a:p>
        </p:txBody>
      </p:sp>
      <p:sp>
        <p:nvSpPr>
          <p:cNvPr id="228" name="Rectangle 227"/>
          <p:cNvSpPr/>
          <p:nvPr/>
        </p:nvSpPr>
        <p:spPr>
          <a:xfrm rot="5400000">
            <a:off x="2881285" y="6960381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 rot="5400000">
            <a:off x="3889149" y="6960381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232" name="Rectangle 231"/>
          <p:cNvSpPr/>
          <p:nvPr/>
        </p:nvSpPr>
        <p:spPr>
          <a:xfrm rot="16200000">
            <a:off x="1039222" y="625946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Follower’s wall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-235964" y="4214205"/>
            <a:ext cx="2304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Calibri"/>
              </a:rPr>
              <a:t>Rank at t+dt</a:t>
            </a:r>
          </a:p>
        </p:txBody>
      </p:sp>
      <p:sp>
        <p:nvSpPr>
          <p:cNvPr id="247" name="Left Brace 246"/>
          <p:cNvSpPr/>
          <p:nvPr/>
        </p:nvSpPr>
        <p:spPr bwMode="auto">
          <a:xfrm rot="16200000">
            <a:off x="3418752" y="2357367"/>
            <a:ext cx="216024" cy="349300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516564" y="4185749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Broadcaster i </a:t>
            </a:r>
            <a:br>
              <a:rPr lang="en-US" sz="2000" b="1" dirty="0" smtClean="0">
                <a:solidFill>
                  <a:srgbClr val="008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posts a story and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other broadcasters do not post</a:t>
            </a:r>
          </a:p>
        </p:txBody>
      </p:sp>
      <p:sp>
        <p:nvSpPr>
          <p:cNvPr id="249" name="Left Brace 248"/>
          <p:cNvSpPr/>
          <p:nvPr/>
        </p:nvSpPr>
        <p:spPr bwMode="auto">
          <a:xfrm rot="16200000">
            <a:off x="7866316" y="2357367"/>
            <a:ext cx="216024" cy="349300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6676804" y="4213044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Nobody posts </a:t>
            </a:r>
            <a:br>
              <a:rPr lang="en-US" sz="2000" b="1" dirty="0" smtClean="0">
                <a:solidFill>
                  <a:srgbClr val="008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a story</a:t>
            </a:r>
          </a:p>
        </p:txBody>
      </p:sp>
      <p:sp>
        <p:nvSpPr>
          <p:cNvPr id="251" name="Left Brace 250"/>
          <p:cNvSpPr/>
          <p:nvPr/>
        </p:nvSpPr>
        <p:spPr bwMode="auto">
          <a:xfrm rot="16200000">
            <a:off x="763584" y="3501528"/>
            <a:ext cx="216024" cy="120700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3612150" y="6661316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4" name="Rectangle 253"/>
          <p:cNvSpPr/>
          <p:nvPr/>
        </p:nvSpPr>
        <p:spPr bwMode="auto">
          <a:xfrm>
            <a:off x="3612150" y="6445292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5" name="Rectangle 254"/>
          <p:cNvSpPr/>
          <p:nvPr/>
        </p:nvSpPr>
        <p:spPr bwMode="auto">
          <a:xfrm>
            <a:off x="3612150" y="6229268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3612150" y="6877340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3612150" y="6013244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4866732" y="6445292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4866732" y="6877340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0" name="Rectangle 259"/>
          <p:cNvSpPr/>
          <p:nvPr/>
        </p:nvSpPr>
        <p:spPr bwMode="auto">
          <a:xfrm>
            <a:off x="4866732" y="6229268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1" name="Rectangle 260"/>
          <p:cNvSpPr/>
          <p:nvPr/>
        </p:nvSpPr>
        <p:spPr bwMode="auto">
          <a:xfrm>
            <a:off x="4866732" y="6013244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4866732" y="6661316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804844" y="5633459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/>
              </a:rPr>
              <a:t>r</a:t>
            </a:r>
            <a:r>
              <a:rPr lang="en-US" sz="1400" baseline="-25000" dirty="0" smtClean="0">
                <a:latin typeface="Calibri"/>
              </a:rPr>
              <a:t>ij</a:t>
            </a:r>
            <a:r>
              <a:rPr lang="en-US" sz="1400" dirty="0" smtClean="0">
                <a:latin typeface="Calibri"/>
              </a:rPr>
              <a:t>(t)=2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668692" y="5653204"/>
            <a:ext cx="100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/>
              </a:rPr>
              <a:t>r</a:t>
            </a:r>
            <a:r>
              <a:rPr lang="en-US" sz="1400" baseline="-25000" dirty="0" smtClean="0">
                <a:latin typeface="Calibri"/>
              </a:rPr>
              <a:t>ij</a:t>
            </a:r>
            <a:r>
              <a:rPr lang="en-US" sz="1400" dirty="0" smtClean="0">
                <a:latin typeface="Calibri"/>
              </a:rPr>
              <a:t>(t+dt) =0</a:t>
            </a:r>
          </a:p>
        </p:txBody>
      </p:sp>
      <p:sp>
        <p:nvSpPr>
          <p:cNvPr id="266" name="Rectangle 265"/>
          <p:cNvSpPr/>
          <p:nvPr/>
        </p:nvSpPr>
        <p:spPr>
          <a:xfrm rot="5400000">
            <a:off x="5103661" y="6960381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267" name="Rectangle 266"/>
          <p:cNvSpPr/>
          <p:nvPr/>
        </p:nvSpPr>
        <p:spPr>
          <a:xfrm rot="5400000">
            <a:off x="6121397" y="6960380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268" name="Rectangle 267"/>
          <p:cNvSpPr/>
          <p:nvPr/>
        </p:nvSpPr>
        <p:spPr bwMode="auto">
          <a:xfrm>
            <a:off x="5844398" y="6661315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5844398" y="6445291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5844398" y="6229267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5844398" y="6877339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5852778" y="6013244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7108852" y="6414063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7108852" y="6846111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7" name="Rectangle 276"/>
          <p:cNvSpPr/>
          <p:nvPr/>
        </p:nvSpPr>
        <p:spPr bwMode="auto">
          <a:xfrm>
            <a:off x="7108852" y="6198039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7108852" y="5982015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7108852" y="6630087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6974956" y="5633459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/>
              </a:rPr>
              <a:t>r</a:t>
            </a:r>
            <a:r>
              <a:rPr lang="en-US" sz="1400" baseline="-25000" dirty="0" smtClean="0">
                <a:latin typeface="Calibri"/>
              </a:rPr>
              <a:t>ij</a:t>
            </a:r>
            <a:r>
              <a:rPr lang="en-US" sz="1400" dirty="0" smtClean="0">
                <a:latin typeface="Calibri"/>
              </a:rPr>
              <a:t>(t)=2</a:t>
            </a:r>
          </a:p>
        </p:txBody>
      </p:sp>
      <p:sp>
        <p:nvSpPr>
          <p:cNvPr id="282" name="Rectangle 281"/>
          <p:cNvSpPr/>
          <p:nvPr/>
        </p:nvSpPr>
        <p:spPr>
          <a:xfrm rot="5400000">
            <a:off x="7345781" y="6929152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283" name="Rectangle 282"/>
          <p:cNvSpPr/>
          <p:nvPr/>
        </p:nvSpPr>
        <p:spPr bwMode="auto">
          <a:xfrm>
            <a:off x="8127084" y="6401115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4" name="Rectangle 283"/>
          <p:cNvSpPr/>
          <p:nvPr/>
        </p:nvSpPr>
        <p:spPr bwMode="auto">
          <a:xfrm>
            <a:off x="8127084" y="6833163"/>
            <a:ext cx="68001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5" name="Rectangle 284"/>
          <p:cNvSpPr/>
          <p:nvPr/>
        </p:nvSpPr>
        <p:spPr bwMode="auto">
          <a:xfrm>
            <a:off x="8127084" y="6185091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" name="Rectangle 285"/>
          <p:cNvSpPr/>
          <p:nvPr/>
        </p:nvSpPr>
        <p:spPr bwMode="auto">
          <a:xfrm>
            <a:off x="8127084" y="5969067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8127084" y="6617139"/>
            <a:ext cx="68001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7911060" y="5620511"/>
            <a:ext cx="107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/>
              </a:rPr>
              <a:t>r</a:t>
            </a:r>
            <a:r>
              <a:rPr lang="en-US" sz="1400" baseline="-25000" dirty="0" smtClean="0">
                <a:latin typeface="Calibri"/>
              </a:rPr>
              <a:t>ij</a:t>
            </a:r>
            <a:r>
              <a:rPr lang="en-US" sz="1400" dirty="0" smtClean="0">
                <a:latin typeface="Calibri"/>
              </a:rPr>
              <a:t>(t+dt)=2</a:t>
            </a:r>
          </a:p>
        </p:txBody>
      </p:sp>
      <p:sp>
        <p:nvSpPr>
          <p:cNvPr id="289" name="Rectangle 288"/>
          <p:cNvSpPr/>
          <p:nvPr/>
        </p:nvSpPr>
        <p:spPr>
          <a:xfrm rot="5400000">
            <a:off x="8364013" y="6916204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290" name="Left Brace 289"/>
          <p:cNvSpPr/>
          <p:nvPr/>
        </p:nvSpPr>
        <p:spPr bwMode="auto">
          <a:xfrm rot="5400000" flipV="1">
            <a:off x="3387880" y="4693656"/>
            <a:ext cx="216024" cy="184708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1" name="Left Brace 290"/>
          <p:cNvSpPr/>
          <p:nvPr/>
        </p:nvSpPr>
        <p:spPr bwMode="auto">
          <a:xfrm rot="5400000" flipV="1">
            <a:off x="5620128" y="4693656"/>
            <a:ext cx="216024" cy="184708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2" name="Left Brace 291"/>
          <p:cNvSpPr/>
          <p:nvPr/>
        </p:nvSpPr>
        <p:spPr bwMode="auto">
          <a:xfrm rot="5400000" flipV="1">
            <a:off x="7852376" y="4693656"/>
            <a:ext cx="216024" cy="184708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 bwMode="auto">
          <a:xfrm>
            <a:off x="7955280" y="5003973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4" name="Straight Arrow Connector 293"/>
          <p:cNvCxnSpPr/>
          <p:nvPr/>
        </p:nvCxnSpPr>
        <p:spPr bwMode="auto">
          <a:xfrm flipV="1">
            <a:off x="863848" y="1835621"/>
            <a:ext cx="0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5" name="Straight Arrow Connector 294"/>
          <p:cNvCxnSpPr/>
          <p:nvPr/>
        </p:nvCxnSpPr>
        <p:spPr bwMode="auto">
          <a:xfrm flipV="1">
            <a:off x="863848" y="3059757"/>
            <a:ext cx="302433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6" name="Rectangle 295"/>
          <p:cNvSpPr/>
          <p:nvPr/>
        </p:nvSpPr>
        <p:spPr>
          <a:xfrm>
            <a:off x="287784" y="1929115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M(t)</a:t>
            </a:r>
            <a:endParaRPr lang="en-US" sz="1600" b="1" dirty="0">
              <a:latin typeface="Calibri" charset="0"/>
            </a:endParaRPr>
          </a:p>
        </p:txBody>
      </p:sp>
      <p:cxnSp>
        <p:nvCxnSpPr>
          <p:cNvPr id="297" name="Straight Connector 296"/>
          <p:cNvCxnSpPr/>
          <p:nvPr/>
        </p:nvCxnSpPr>
        <p:spPr bwMode="auto">
          <a:xfrm flipV="1">
            <a:off x="1367904" y="2914674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/>
          <p:cNvCxnSpPr/>
          <p:nvPr/>
        </p:nvCxnSpPr>
        <p:spPr bwMode="auto">
          <a:xfrm>
            <a:off x="1367904" y="2914674"/>
            <a:ext cx="288032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/>
          <p:cNvCxnSpPr/>
          <p:nvPr/>
        </p:nvCxnSpPr>
        <p:spPr bwMode="auto">
          <a:xfrm flipV="1">
            <a:off x="1655936" y="277065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/>
          <p:cNvCxnSpPr/>
          <p:nvPr/>
        </p:nvCxnSpPr>
        <p:spPr bwMode="auto">
          <a:xfrm flipV="1">
            <a:off x="1655936" y="2770658"/>
            <a:ext cx="44348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/>
          <p:cNvCxnSpPr/>
          <p:nvPr/>
        </p:nvCxnSpPr>
        <p:spPr bwMode="auto">
          <a:xfrm flipV="1">
            <a:off x="1367904" y="2698650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/>
          <p:cNvCxnSpPr/>
          <p:nvPr/>
        </p:nvCxnSpPr>
        <p:spPr bwMode="auto">
          <a:xfrm flipV="1">
            <a:off x="1655936" y="2356722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Connector 302"/>
          <p:cNvCxnSpPr/>
          <p:nvPr/>
        </p:nvCxnSpPr>
        <p:spPr bwMode="auto">
          <a:xfrm flipV="1">
            <a:off x="2087984" y="2627709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Straight Connector 303"/>
          <p:cNvCxnSpPr/>
          <p:nvPr/>
        </p:nvCxnSpPr>
        <p:spPr bwMode="auto">
          <a:xfrm>
            <a:off x="2087984" y="2627709"/>
            <a:ext cx="475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/>
          <p:cNvCxnSpPr/>
          <p:nvPr/>
        </p:nvCxnSpPr>
        <p:spPr bwMode="auto">
          <a:xfrm flipV="1">
            <a:off x="2087984" y="2500738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Straight Connector 305"/>
          <p:cNvCxnSpPr/>
          <p:nvPr/>
        </p:nvCxnSpPr>
        <p:spPr bwMode="auto">
          <a:xfrm flipV="1">
            <a:off x="2566888" y="2482626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/>
          <p:cNvCxnSpPr/>
          <p:nvPr/>
        </p:nvCxnSpPr>
        <p:spPr bwMode="auto">
          <a:xfrm>
            <a:off x="2566888" y="2482626"/>
            <a:ext cx="97160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/>
          <p:nvPr/>
        </p:nvCxnSpPr>
        <p:spPr bwMode="auto">
          <a:xfrm flipV="1">
            <a:off x="2664048" y="2338610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/>
          <p:cNvCxnSpPr/>
          <p:nvPr/>
        </p:nvCxnSpPr>
        <p:spPr bwMode="auto">
          <a:xfrm flipV="1">
            <a:off x="2664048" y="2338610"/>
            <a:ext cx="634352" cy="1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/>
          <p:nvPr/>
        </p:nvCxnSpPr>
        <p:spPr bwMode="auto">
          <a:xfrm flipV="1">
            <a:off x="2566888" y="226660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/>
          <p:cNvCxnSpPr/>
          <p:nvPr/>
        </p:nvCxnSpPr>
        <p:spPr bwMode="auto">
          <a:xfrm flipV="1">
            <a:off x="2664048" y="1924674"/>
            <a:ext cx="0" cy="402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3286968" y="2195661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/>
          <p:cNvCxnSpPr/>
          <p:nvPr/>
        </p:nvCxnSpPr>
        <p:spPr bwMode="auto">
          <a:xfrm>
            <a:off x="3286968" y="2195661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Connector 313"/>
          <p:cNvCxnSpPr/>
          <p:nvPr/>
        </p:nvCxnSpPr>
        <p:spPr bwMode="auto">
          <a:xfrm flipV="1">
            <a:off x="3286968" y="2068690"/>
            <a:ext cx="0" cy="12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15" name="Picture 3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080" y="1979637"/>
            <a:ext cx="921209" cy="63252"/>
          </a:xfrm>
          <a:prstGeom prst="rect">
            <a:avLst/>
          </a:prstGeom>
        </p:spPr>
      </p:pic>
      <p:pic>
        <p:nvPicPr>
          <p:cNvPr id="316" name="Picture 3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024" y="1835621"/>
            <a:ext cx="648072" cy="118055"/>
          </a:xfrm>
          <a:prstGeom prst="rect">
            <a:avLst/>
          </a:prstGeom>
        </p:spPr>
      </p:pic>
      <p:pic>
        <p:nvPicPr>
          <p:cNvPr id="317" name="Picture 3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960" y="2411685"/>
            <a:ext cx="596432" cy="147340"/>
          </a:xfrm>
          <a:prstGeom prst="rect">
            <a:avLst/>
          </a:prstGeom>
        </p:spPr>
      </p:pic>
      <p:pic>
        <p:nvPicPr>
          <p:cNvPr id="318" name="Picture 3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000" y="2195661"/>
            <a:ext cx="792088" cy="84929"/>
          </a:xfrm>
          <a:prstGeom prst="rect">
            <a:avLst/>
          </a:prstGeom>
        </p:spPr>
      </p:pic>
      <p:pic>
        <p:nvPicPr>
          <p:cNvPr id="319" name="Picture 3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64" y="2627709"/>
            <a:ext cx="864096" cy="79540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904" y="2339677"/>
            <a:ext cx="864096" cy="7904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 bwMode="auto">
          <a:xfrm>
            <a:off x="4824288" y="2411685"/>
            <a:ext cx="504056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3816176" y="1619597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Reverse chronological order</a:t>
            </a:r>
          </a:p>
        </p:txBody>
      </p:sp>
      <p:cxnSp>
        <p:nvCxnSpPr>
          <p:cNvPr id="322" name="Straight Arrow Connector 321"/>
          <p:cNvCxnSpPr/>
          <p:nvPr/>
        </p:nvCxnSpPr>
        <p:spPr bwMode="auto">
          <a:xfrm>
            <a:off x="6712967" y="2051646"/>
            <a:ext cx="0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3" name="Rectangle 322"/>
          <p:cNvSpPr/>
          <p:nvPr/>
        </p:nvSpPr>
        <p:spPr>
          <a:xfrm rot="16200000">
            <a:off x="5807496" y="2453061"/>
            <a:ext cx="1285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Older tweets</a:t>
            </a:r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512" y="1907629"/>
            <a:ext cx="579089" cy="1368152"/>
          </a:xfrm>
          <a:prstGeom prst="rect">
            <a:avLst/>
          </a:prstGeom>
        </p:spPr>
      </p:pic>
      <p:cxnSp>
        <p:nvCxnSpPr>
          <p:cNvPr id="326" name="Straight Connector 325"/>
          <p:cNvCxnSpPr/>
          <p:nvPr/>
        </p:nvCxnSpPr>
        <p:spPr bwMode="auto">
          <a:xfrm flipH="1">
            <a:off x="7416576" y="1907629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/>
          <p:nvPr/>
        </p:nvCxnSpPr>
        <p:spPr bwMode="auto">
          <a:xfrm>
            <a:off x="6840512" y="1907629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8" name="Rectangle 327"/>
          <p:cNvSpPr/>
          <p:nvPr/>
        </p:nvSpPr>
        <p:spPr>
          <a:xfrm>
            <a:off x="6480472" y="1259557"/>
            <a:ext cx="1285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New tweets</a:t>
            </a:r>
          </a:p>
        </p:txBody>
      </p:sp>
      <p:cxnSp>
        <p:nvCxnSpPr>
          <p:cNvPr id="329" name="Straight Arrow Connector 328"/>
          <p:cNvCxnSpPr/>
          <p:nvPr/>
        </p:nvCxnSpPr>
        <p:spPr bwMode="auto">
          <a:xfrm>
            <a:off x="7128544" y="1547589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0" name="Straight Connector 329"/>
          <p:cNvCxnSpPr/>
          <p:nvPr/>
        </p:nvCxnSpPr>
        <p:spPr bwMode="auto">
          <a:xfrm flipH="1">
            <a:off x="6840512" y="1907629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792" y="3640295"/>
            <a:ext cx="1296144" cy="305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1960" y="3635821"/>
            <a:ext cx="3384376" cy="299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6336" y="3661419"/>
            <a:ext cx="264864" cy="26243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5568" y="3661419"/>
            <a:ext cx="264864" cy="262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5272" y="3652638"/>
            <a:ext cx="208254" cy="271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4694" y="3635821"/>
            <a:ext cx="3528146" cy="305057"/>
          </a:xfrm>
          <a:prstGeom prst="rect">
            <a:avLst/>
          </a:prstGeom>
        </p:spPr>
      </p:pic>
      <p:sp>
        <p:nvSpPr>
          <p:cNvPr id="102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675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98" grpId="0" animBg="1"/>
      <p:bldP spid="199" grpId="0" animBg="1"/>
      <p:bldP spid="200" grpId="0" animBg="1"/>
      <p:bldP spid="201" grpId="0" animBg="1"/>
      <p:bldP spid="202" grpId="0" animBg="1"/>
      <p:bldP spid="222" grpId="0"/>
      <p:bldP spid="223" grpId="0"/>
      <p:bldP spid="228" grpId="0"/>
      <p:bldP spid="229" grpId="0"/>
      <p:bldP spid="232" grpId="0"/>
      <p:bldP spid="243" grpId="0"/>
      <p:bldP spid="247" grpId="0" animBg="1"/>
      <p:bldP spid="248" grpId="0"/>
      <p:bldP spid="249" grpId="0" animBg="1"/>
      <p:bldP spid="250" grpId="0"/>
      <p:bldP spid="251" grpId="0" animBg="1"/>
      <p:bldP spid="252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4" grpId="0"/>
      <p:bldP spid="265" grpId="0"/>
      <p:bldP spid="266" grpId="0"/>
      <p:bldP spid="267" grpId="0"/>
      <p:bldP spid="268" grpId="0" animBg="1"/>
      <p:bldP spid="270" grpId="0" animBg="1"/>
      <p:bldP spid="271" grpId="0" animBg="1"/>
      <p:bldP spid="272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1" grpId="0"/>
      <p:bldP spid="282" grpId="0"/>
      <p:bldP spid="283" grpId="0" animBg="1"/>
      <p:bldP spid="284" grpId="0" animBg="1"/>
      <p:bldP spid="285" grpId="0" animBg="1"/>
      <p:bldP spid="286" grpId="0" animBg="1"/>
      <p:bldP spid="287" grpId="0" animBg="1"/>
      <p:bldP spid="288" grpId="0"/>
      <p:bldP spid="289" grpId="0"/>
      <p:bldP spid="290" grpId="0" animBg="1"/>
      <p:bldP spid="291" grpId="0" animBg="1"/>
      <p:bldP spid="2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431800" y="4931965"/>
            <a:ext cx="9361040" cy="187220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27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Visibility dynamics in a FIFO feed (II)</a:t>
            </a:r>
            <a:endParaRPr lang="en-US" sz="4200" dirty="0">
              <a:latin typeface="Calibri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4104208" y="2339677"/>
            <a:ext cx="720080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96296" y="2371615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Zero-one law</a:t>
            </a:r>
          </a:p>
        </p:txBody>
      </p:sp>
      <p:cxnSp>
        <p:nvCxnSpPr>
          <p:cNvPr id="94" name="Straight Arrow Connector 93"/>
          <p:cNvCxnSpPr/>
          <p:nvPr/>
        </p:nvCxnSpPr>
        <p:spPr bwMode="auto">
          <a:xfrm flipV="1">
            <a:off x="3564148" y="3563813"/>
            <a:ext cx="25202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flipH="1" flipV="1">
            <a:off x="5184328" y="3635821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Rectangle 96"/>
          <p:cNvSpPr/>
          <p:nvPr/>
        </p:nvSpPr>
        <p:spPr>
          <a:xfrm>
            <a:off x="4104208" y="3851845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Other broadcasters posts a story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520032" y="3851845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Broadcaster i </a:t>
            </a:r>
            <a:br>
              <a:rPr lang="en-US" sz="2000" b="1" dirty="0" smtClean="0">
                <a:solidFill>
                  <a:srgbClr val="008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posts a story</a:t>
            </a: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V="1">
            <a:off x="1439912" y="3635821"/>
            <a:ext cx="25202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6624488" y="3094597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alibri"/>
              </a:rPr>
              <a:t>Stochastic </a:t>
            </a:r>
            <a:br>
              <a:rPr lang="en-US" sz="3000" b="1" dirty="0" smtClean="0">
                <a:latin typeface="Calibri"/>
              </a:rPr>
            </a:br>
            <a:r>
              <a:rPr lang="en-US" sz="3000" b="1" dirty="0" smtClean="0">
                <a:latin typeface="Calibri"/>
              </a:rPr>
              <a:t>differential equation (SDE) with jumps</a:t>
            </a:r>
          </a:p>
        </p:txBody>
      </p:sp>
      <p:sp>
        <p:nvSpPr>
          <p:cNvPr id="16" name="Right Brace 15"/>
          <p:cNvSpPr/>
          <p:nvPr/>
        </p:nvSpPr>
        <p:spPr bwMode="auto">
          <a:xfrm>
            <a:off x="6385600" y="3059757"/>
            <a:ext cx="310896" cy="1656184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03808" y="5036492"/>
            <a:ext cx="22322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cap="small" dirty="0" smtClean="0">
                <a:solidFill>
                  <a:schemeClr val="tx2"/>
                </a:solidFill>
                <a:latin typeface="Calibri"/>
              </a:rPr>
              <a:t>Our Goal:</a:t>
            </a:r>
            <a:endParaRPr lang="en-US" sz="3400" dirty="0" smtClean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03808" y="5652045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/>
              </a:rPr>
              <a:t>Optimize r</a:t>
            </a:r>
            <a:r>
              <a:rPr lang="en-US" sz="3000" b="1" i="1" baseline="-25000" dirty="0" smtClean="0">
                <a:latin typeface="Calibri"/>
              </a:rPr>
              <a:t>ij</a:t>
            </a:r>
            <a:r>
              <a:rPr lang="en-US" sz="3000" b="1" dirty="0" smtClean="0">
                <a:latin typeface="Calibri"/>
              </a:rPr>
              <a:t>(t) over time, so that it is small, by controlling dN</a:t>
            </a:r>
            <a:r>
              <a:rPr lang="en-US" sz="3000" b="1" baseline="-25000" dirty="0" smtClean="0">
                <a:latin typeface="Calibri"/>
              </a:rPr>
              <a:t>i</a:t>
            </a:r>
            <a:r>
              <a:rPr lang="en-US" sz="3000" b="1" dirty="0" smtClean="0">
                <a:latin typeface="Calibri"/>
              </a:rPr>
              <a:t>(t) through the intensity μ</a:t>
            </a:r>
            <a:r>
              <a:rPr lang="en-US" sz="3000" b="1" baseline="-25000" dirty="0" smtClean="0">
                <a:latin typeface="Calibri"/>
              </a:rPr>
              <a:t>i</a:t>
            </a:r>
            <a:r>
              <a:rPr lang="en-US" sz="3000" b="1" dirty="0" smtClean="0">
                <a:latin typeface="Calibri"/>
              </a:rPr>
              <a:t>(t)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2" y="1696079"/>
            <a:ext cx="1296144" cy="305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60" y="1691605"/>
            <a:ext cx="3384376" cy="2997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336" y="1717203"/>
            <a:ext cx="264864" cy="2624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568" y="1717203"/>
            <a:ext cx="264864" cy="2624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272" y="1708422"/>
            <a:ext cx="208254" cy="2712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694" y="1691605"/>
            <a:ext cx="3528146" cy="305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888" y="3131765"/>
            <a:ext cx="4608512" cy="41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09" y="3995861"/>
            <a:ext cx="2386478" cy="36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472" y="2453142"/>
            <a:ext cx="2232248" cy="318583"/>
          </a:xfrm>
          <a:prstGeom prst="rect">
            <a:avLst/>
          </a:prstGeom>
        </p:spPr>
      </p:pic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957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92" grpId="0"/>
      <p:bldP spid="97" grpId="0"/>
      <p:bldP spid="100" grpId="0"/>
      <p:bldP spid="105" grpId="0"/>
      <p:bldP spid="16" grpId="0" animBg="1"/>
      <p:bldP spid="111" grpId="0"/>
      <p:bldP spid="1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48" y="4283893"/>
            <a:ext cx="4752528" cy="890783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28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Feed dynamics</a:t>
            </a:r>
            <a:endParaRPr lang="en-US" sz="4200" dirty="0"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520" y="1903279"/>
            <a:ext cx="648072" cy="652422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 bwMode="auto">
          <a:xfrm>
            <a:off x="4824288" y="1854823"/>
            <a:ext cx="3600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592" y="1615247"/>
            <a:ext cx="648072" cy="6524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576" y="2263319"/>
            <a:ext cx="648072" cy="6524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648" y="2191311"/>
            <a:ext cx="648072" cy="652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336" y="1619597"/>
            <a:ext cx="1543028" cy="36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057" y="2483693"/>
            <a:ext cx="579089" cy="1368152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 bwMode="auto">
          <a:xfrm flipH="1">
            <a:off x="3312121" y="2483693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736057" y="2483693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2736057" y="2483693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2674924" y="2023278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3106972" y="2023278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Left Brace 76"/>
          <p:cNvSpPr/>
          <p:nvPr/>
        </p:nvSpPr>
        <p:spPr bwMode="auto">
          <a:xfrm rot="16200000">
            <a:off x="5814676" y="4809090"/>
            <a:ext cx="216024" cy="74980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47824" y="4355901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We consider </a:t>
            </a:r>
            <a:r>
              <a:rPr lang="en-US" sz="3000" b="1" dirty="0" smtClean="0">
                <a:latin typeface="Calibri"/>
              </a:rPr>
              <a:t>a </a:t>
            </a:r>
            <a:br>
              <a:rPr lang="en-US" sz="3000" b="1" dirty="0" smtClean="0">
                <a:latin typeface="Calibri"/>
              </a:rPr>
            </a:br>
            <a:r>
              <a:rPr lang="en-US" sz="3000" b="1" dirty="0" smtClean="0">
                <a:latin typeface="Calibri"/>
              </a:rPr>
              <a:t>general intensity: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67904" y="1619597"/>
            <a:ext cx="715279" cy="72008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647824" y="5364013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(e.g. Hawkes, </a:t>
            </a:r>
            <a:br>
              <a:rPr lang="en-US" sz="2000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inhomogeneous Poisson)</a:t>
            </a:r>
            <a:endParaRPr lang="en-US" sz="2000" b="1" dirty="0" smtClean="0"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52280" y="529374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Deterministic 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arbitrary intensity</a:t>
            </a:r>
            <a:endParaRPr lang="en-US" dirty="0" smtClean="0">
              <a:latin typeface="Calibri"/>
            </a:endParaRPr>
          </a:p>
        </p:txBody>
      </p:sp>
      <p:sp>
        <p:nvSpPr>
          <p:cNvPr id="90" name="Left Brace 89"/>
          <p:cNvSpPr/>
          <p:nvPr/>
        </p:nvSpPr>
        <p:spPr bwMode="auto">
          <a:xfrm rot="16200000">
            <a:off x="7780704" y="3878581"/>
            <a:ext cx="238671" cy="26334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200552" y="529200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Stochastic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self-excitation</a:t>
            </a:r>
            <a:endParaRPr lang="en-US" dirty="0" smtClean="0"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-248" y="6444133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/>
              </a:rPr>
              <a:t>Jump stochastic </a:t>
            </a:r>
            <a:br>
              <a:rPr lang="en-US" sz="2400" b="1" dirty="0" smtClean="0">
                <a:latin typeface="Calibri"/>
              </a:rPr>
            </a:br>
            <a:r>
              <a:rPr lang="en-US" sz="2400" b="1" dirty="0" smtClean="0">
                <a:latin typeface="Calibri"/>
              </a:rPr>
              <a:t>differential equation (SDE)</a:t>
            </a:r>
          </a:p>
        </p:txBody>
      </p:sp>
      <p:sp>
        <p:nvSpPr>
          <p:cNvPr id="99" name="Left Brace 98"/>
          <p:cNvSpPr/>
          <p:nvPr/>
        </p:nvSpPr>
        <p:spPr bwMode="auto">
          <a:xfrm>
            <a:off x="3600152" y="6588141"/>
            <a:ext cx="216024" cy="5760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696496" y="6084093"/>
            <a:ext cx="504056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227" y="1691605"/>
            <a:ext cx="540837" cy="2880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4088" y="1691605"/>
            <a:ext cx="874681" cy="325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8184" y="1691605"/>
            <a:ext cx="840914" cy="35071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88679" y="6624963"/>
            <a:ext cx="6192193" cy="467242"/>
            <a:chOff x="3888679" y="6624963"/>
            <a:chExt cx="6192193" cy="4672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88679" y="6624963"/>
              <a:ext cx="6192193" cy="46724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04808" y="6717340"/>
              <a:ext cx="568673" cy="302857"/>
            </a:xfrm>
            <a:prstGeom prst="rect">
              <a:avLst/>
            </a:prstGeom>
          </p:spPr>
        </p:pic>
      </p:grpSp>
      <p:sp>
        <p:nvSpPr>
          <p:cNvPr id="33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745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/>
      <p:bldP spid="83" grpId="0"/>
      <p:bldP spid="86" grpId="0"/>
      <p:bldP spid="90" grpId="0" animBg="1"/>
      <p:bldP spid="91" grpId="0"/>
      <p:bldP spid="97" grpId="0"/>
      <p:bldP spid="9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84" y="5135011"/>
            <a:ext cx="7848872" cy="1353254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29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The when-to-post problem</a:t>
            </a:r>
            <a:endParaRPr lang="en-US" sz="4200" dirty="0"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9792" y="1835621"/>
            <a:ext cx="1001391" cy="1008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845" y="2555701"/>
            <a:ext cx="658947" cy="6589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141" y="2555701"/>
            <a:ext cx="658947" cy="658951"/>
          </a:xfrm>
          <a:prstGeom prst="rect">
            <a:avLst/>
          </a:prstGeom>
        </p:spPr>
      </p:pic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7042134" y="2771725"/>
            <a:ext cx="518458" cy="27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…</a:t>
            </a:r>
            <a:endParaRPr kumimoji="0" lang="en-US" sz="2400" b="1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168104" y="1835621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061" y="2267669"/>
            <a:ext cx="579089" cy="136815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 bwMode="auto">
          <a:xfrm flipH="1">
            <a:off x="3835125" y="2267669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9061" y="2267669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3259061" y="2267669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765" y="2267669"/>
            <a:ext cx="579089" cy="1368152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 bwMode="auto">
          <a:xfrm flipH="1">
            <a:off x="8557829" y="2267669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981765" y="2267669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7981765" y="2267669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541" y="2555701"/>
            <a:ext cx="658947" cy="65895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461" y="2267669"/>
            <a:ext cx="579089" cy="1368152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 bwMode="auto">
          <a:xfrm flipH="1">
            <a:off x="5821525" y="2267669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45461" y="2267669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5245461" y="2267669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3600152" y="1835621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5184328" y="180725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5616376" y="180725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7920632" y="180725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8352680" y="180725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1511920" y="3090672"/>
            <a:ext cx="3600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Rectangle 93"/>
          <p:cNvSpPr/>
          <p:nvPr/>
        </p:nvSpPr>
        <p:spPr>
          <a:xfrm>
            <a:off x="6984528" y="4427909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Nondecreasing loss</a:t>
            </a:r>
            <a:endParaRPr lang="en-US" sz="1600" dirty="0" smtClean="0">
              <a:latin typeface="Calibri"/>
            </a:endParaRPr>
          </a:p>
        </p:txBody>
      </p:sp>
      <p:sp>
        <p:nvSpPr>
          <p:cNvPr id="95" name="Left Brace 94"/>
          <p:cNvSpPr/>
          <p:nvPr/>
        </p:nvSpPr>
        <p:spPr bwMode="auto">
          <a:xfrm rot="5400000">
            <a:off x="8398388" y="4401609"/>
            <a:ext cx="288032" cy="163677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8543912" y="4715941"/>
            <a:ext cx="0" cy="290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Rectangle 97"/>
          <p:cNvSpPr/>
          <p:nvPr/>
        </p:nvSpPr>
        <p:spPr>
          <a:xfrm>
            <a:off x="5256336" y="4430814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Terminal penalty</a:t>
            </a:r>
            <a:endParaRPr lang="en-US" sz="1600" dirty="0" smtClean="0">
              <a:latin typeface="Calibri"/>
            </a:endParaRPr>
          </a:p>
        </p:txBody>
      </p:sp>
      <p:sp>
        <p:nvSpPr>
          <p:cNvPr id="100" name="Left Brace 99"/>
          <p:cNvSpPr/>
          <p:nvPr/>
        </p:nvSpPr>
        <p:spPr bwMode="auto">
          <a:xfrm rot="5400000" flipV="1">
            <a:off x="6186732" y="4765781"/>
            <a:ext cx="288032" cy="99669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6336456" y="4760073"/>
            <a:ext cx="0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195" y="2987749"/>
            <a:ext cx="540837" cy="28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396" y="2965201"/>
            <a:ext cx="1296516" cy="3105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064" y="1475581"/>
            <a:ext cx="540837" cy="2880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296" y="1475581"/>
            <a:ext cx="540837" cy="2880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5819" y="1475581"/>
            <a:ext cx="540837" cy="28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152" y="1475581"/>
            <a:ext cx="874681" cy="3250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376" y="1475581"/>
            <a:ext cx="874681" cy="32506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2680" y="1475581"/>
            <a:ext cx="874681" cy="3250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53302">
            <a:off x="2385220" y="3868458"/>
            <a:ext cx="2304256" cy="20970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53302">
            <a:off x="4473452" y="3841552"/>
            <a:ext cx="2304256" cy="20970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53302">
            <a:off x="7209756" y="3841552"/>
            <a:ext cx="2304256" cy="209704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-248" y="6338554"/>
            <a:ext cx="194421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/>
              </a:rPr>
              <a:t>Dynamics defined by Jump SDEs</a:t>
            </a:r>
          </a:p>
        </p:txBody>
      </p:sp>
      <p:sp>
        <p:nvSpPr>
          <p:cNvPr id="66" name="Left Brace 65"/>
          <p:cNvSpPr/>
          <p:nvPr/>
        </p:nvSpPr>
        <p:spPr bwMode="auto">
          <a:xfrm>
            <a:off x="1871960" y="6410562"/>
            <a:ext cx="216024" cy="112471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008" y="6583277"/>
            <a:ext cx="5688632" cy="868968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-248" y="536401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/>
              </a:rPr>
              <a:t>Optimization </a:t>
            </a:r>
            <a:br>
              <a:rPr lang="en-US" sz="2400" b="1" dirty="0" smtClean="0">
                <a:latin typeface="Calibri"/>
              </a:rPr>
            </a:br>
            <a:r>
              <a:rPr lang="en-US" sz="2400" b="1" dirty="0" smtClean="0">
                <a:latin typeface="Calibri"/>
              </a:rPr>
              <a:t>problem</a:t>
            </a:r>
          </a:p>
        </p:txBody>
      </p:sp>
      <p:sp>
        <p:nvSpPr>
          <p:cNvPr id="74" name="Left Brace 73"/>
          <p:cNvSpPr/>
          <p:nvPr/>
        </p:nvSpPr>
        <p:spPr bwMode="auto">
          <a:xfrm>
            <a:off x="1871960" y="5247413"/>
            <a:ext cx="216024" cy="112471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393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065065" y="2961084"/>
            <a:ext cx="5711551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 smtClean="0">
                <a:solidFill>
                  <a:schemeClr val="tx1"/>
                </a:solidFill>
                <a:latin typeface="Calibri"/>
              </a:rPr>
              <a:t>Applications: </a:t>
            </a:r>
            <a:r>
              <a:rPr lang="en-US" sz="5000" dirty="0" smtClean="0">
                <a:solidFill>
                  <a:srgbClr val="7F7F7F"/>
                </a:solidFill>
                <a:latin typeface="Calibri"/>
              </a:rPr>
              <a:t>Control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6016" y="3923853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alibri"/>
              </a:rPr>
              <a:t>1. </a:t>
            </a:r>
            <a:r>
              <a:rPr lang="en-US" sz="3000" b="1" dirty="0" smtClean="0">
                <a:latin typeface="Calibri"/>
              </a:rPr>
              <a:t>Activity shaping</a:t>
            </a: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2. </a:t>
            </a:r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When-to-post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842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4" y="2771725"/>
            <a:ext cx="8640960" cy="666741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30</a:t>
            </a:fld>
            <a:endParaRPr lang="fi-FI"/>
          </a:p>
        </p:txBody>
      </p:sp>
      <p:sp>
        <p:nvSpPr>
          <p:cNvPr id="37" name="Rectangle 36"/>
          <p:cNvSpPr/>
          <p:nvPr/>
        </p:nvSpPr>
        <p:spPr>
          <a:xfrm>
            <a:off x="15193440" y="5075981"/>
            <a:ext cx="3180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t</a:t>
            </a:r>
            <a:endParaRPr lang="en-US" sz="3000" b="1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8313" y="259248"/>
            <a:ext cx="8532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200" dirty="0" smtClean="0">
                <a:latin typeface="Calibri"/>
              </a:rPr>
              <a:t>Bellman’s Principle of Optimality</a:t>
            </a:r>
            <a:endParaRPr lang="en-US" sz="4200" dirty="0"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792" y="1691605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/>
              </a:rPr>
              <a:t>Lemma.</a:t>
            </a:r>
            <a:r>
              <a:rPr lang="en-US" sz="3000" dirty="0" smtClean="0">
                <a:latin typeface="Calibri"/>
              </a:rPr>
              <a:t> The </a:t>
            </a:r>
            <a:r>
              <a:rPr lang="en-US" sz="3000" b="1" dirty="0" smtClean="0">
                <a:latin typeface="Calibri"/>
              </a:rPr>
              <a:t>optimal cost-to-go </a:t>
            </a:r>
            <a:r>
              <a:rPr lang="en-US" sz="3000" dirty="0" smtClean="0">
                <a:latin typeface="Calibri"/>
              </a:rPr>
              <a:t>satisfies </a:t>
            </a:r>
            <a:r>
              <a:rPr lang="en-US" sz="3000" b="1" dirty="0" smtClean="0">
                <a:latin typeface="Calibri"/>
              </a:rPr>
              <a:t>Bellman’s Principle of Optimality 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87784" y="1619597"/>
            <a:ext cx="9649072" cy="20882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592040" y="3995861"/>
            <a:ext cx="64807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2592040" y="5436021"/>
            <a:ext cx="64807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 rot="21374126">
            <a:off x="3384128" y="4136193"/>
            <a:ext cx="4896531" cy="219708"/>
            <a:chOff x="3816176" y="3995861"/>
            <a:chExt cx="6120680" cy="274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2520" y="3995861"/>
              <a:ext cx="3024336" cy="2371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6176" y="3995861"/>
              <a:ext cx="2952328" cy="274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68504" y="4067869"/>
              <a:ext cx="144016" cy="84932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359792" y="6084093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alibri"/>
              </a:rPr>
              <a:t>Hamilton-Jacobi-Bellman (HJB)</a:t>
            </a:r>
            <a:br>
              <a:rPr lang="en-US" sz="3000" b="1" dirty="0" smtClean="0">
                <a:latin typeface="Calibri"/>
              </a:rPr>
            </a:br>
            <a:r>
              <a:rPr lang="en-US" sz="3000" b="1" dirty="0" smtClean="0">
                <a:latin typeface="Calibri"/>
              </a:rPr>
              <a:t>equation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32400" y="6084093"/>
            <a:ext cx="409457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/>
              </a:rPr>
              <a:t>Partial differential </a:t>
            </a:r>
            <a:br>
              <a:rPr lang="en-US" sz="2400" b="1" dirty="0" smtClean="0">
                <a:latin typeface="Calibri"/>
              </a:rPr>
            </a:br>
            <a:r>
              <a:rPr lang="en-US" sz="2400" b="1" dirty="0" smtClean="0">
                <a:latin typeface="Calibri"/>
              </a:rPr>
              <a:t>equation</a:t>
            </a:r>
            <a:r>
              <a:rPr lang="en-US" sz="2400" b="1" dirty="0">
                <a:latin typeface="Calibri"/>
              </a:rPr>
              <a:t> </a:t>
            </a:r>
            <a:r>
              <a:rPr lang="en-US" sz="2400" b="1" dirty="0" smtClean="0">
                <a:latin typeface="Calibri"/>
              </a:rPr>
              <a:t>in J </a:t>
            </a:r>
            <a:br>
              <a:rPr lang="en-US" sz="2400" b="1" dirty="0" smtClean="0">
                <a:latin typeface="Calibri"/>
              </a:rPr>
            </a:br>
            <a:r>
              <a:rPr lang="en-US" sz="2400" b="1" dirty="0" smtClean="0">
                <a:latin typeface="Calibri"/>
              </a:rPr>
              <a:t>(with respect to r, λ and t)</a:t>
            </a:r>
          </a:p>
        </p:txBody>
      </p:sp>
      <p:sp>
        <p:nvSpPr>
          <p:cNvPr id="20" name="Right Brace 19"/>
          <p:cNvSpPr/>
          <p:nvPr/>
        </p:nvSpPr>
        <p:spPr bwMode="auto">
          <a:xfrm>
            <a:off x="5760392" y="6156101"/>
            <a:ext cx="216024" cy="936104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71034">
            <a:off x="3400026" y="5398233"/>
            <a:ext cx="2952328" cy="449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16" y="4674062"/>
            <a:ext cx="5976664" cy="617943"/>
          </a:xfrm>
          <a:prstGeom prst="rect">
            <a:avLst/>
          </a:prstGeom>
        </p:spPr>
      </p:pic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720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5" grpId="0"/>
      <p:bldP spid="36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04" y="2123653"/>
            <a:ext cx="6120680" cy="986109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31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Solving the HJB equation</a:t>
            </a:r>
            <a:endParaRPr lang="en-US" sz="4200" dirty="0"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1800" y="1475581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Consider a quadratic loss</a:t>
            </a:r>
            <a:endParaRPr lang="en-US" sz="3000" b="1" dirty="0" smtClean="0"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808" y="4132326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We propose                            and then show that the optimal intensity is:</a:t>
            </a:r>
            <a:endParaRPr lang="en-US" sz="3000" b="1" dirty="0" smtClean="0">
              <a:latin typeface="Calibri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4464248" y="2915741"/>
            <a:ext cx="0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6480472" y="2915741"/>
            <a:ext cx="0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5760392" y="3131765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/>
              </a:rPr>
              <a:t>Trade-offs visibility and number </a:t>
            </a:r>
            <a:br>
              <a:rPr lang="en-US" sz="2200" b="1" dirty="0" smtClean="0">
                <a:latin typeface="Calibri"/>
              </a:rPr>
            </a:br>
            <a:r>
              <a:rPr lang="en-US" sz="2200" b="1" dirty="0" smtClean="0">
                <a:latin typeface="Calibri"/>
              </a:rPr>
              <a:t>of broadcasted posts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760" y="3131765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Calibri"/>
              </a:rPr>
              <a:t>Favors some periods of times</a:t>
            </a:r>
          </a:p>
          <a:p>
            <a:pPr algn="r"/>
            <a:r>
              <a:rPr lang="en-US" sz="2200" b="1" dirty="0" smtClean="0">
                <a:latin typeface="Calibri"/>
              </a:rPr>
              <a:t>(e.g., times in which the follower is online)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32" y="4158893"/>
            <a:ext cx="2282946" cy="5924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07864" y="5315983"/>
            <a:ext cx="7272808" cy="624094"/>
            <a:chOff x="1007864" y="5099959"/>
            <a:chExt cx="7272808" cy="6240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7864" y="5126526"/>
              <a:ext cx="3384376" cy="5550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1960" y="5099959"/>
              <a:ext cx="6408712" cy="62409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968" y="6125344"/>
            <a:ext cx="2808312" cy="60682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20686336">
            <a:off x="5095588" y="6099754"/>
            <a:ext cx="3528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Calibri"/>
              </a:rPr>
              <a:t>It only depends on the</a:t>
            </a:r>
            <a:br>
              <a:rPr lang="en-US" sz="2600" b="1" dirty="0" smtClean="0">
                <a:latin typeface="Calibri"/>
              </a:rPr>
            </a:br>
            <a:r>
              <a:rPr lang="en-US" sz="2600" b="1" dirty="0" smtClean="0">
                <a:latin typeface="Calibri"/>
              </a:rPr>
              <a:t>current visibility!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382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32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1151880" y="253186"/>
            <a:ext cx="5940151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The RedQueen algorithm</a:t>
            </a:r>
            <a:endParaRPr lang="en-US" sz="4200" dirty="0"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5816" y="1619597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/>
              </a:rPr>
              <a:t>Consider s(t) = 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3013" y="4941257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538837" y="3285073"/>
            <a:ext cx="0" cy="15841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538837" y="4869249"/>
            <a:ext cx="77768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194150" y="1960473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3888184" y="161959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/>
              </a:rPr>
              <a:t>u*(t) = (s/q)</a:t>
            </a:r>
            <a:r>
              <a:rPr lang="en-US" sz="2800" baseline="30000" dirty="0" smtClean="0">
                <a:latin typeface="Calibri"/>
              </a:rPr>
              <a:t>1/2</a:t>
            </a:r>
            <a:r>
              <a:rPr lang="en-US" sz="2800" dirty="0" smtClean="0">
                <a:latin typeface="Calibri"/>
              </a:rPr>
              <a:t> r(t)</a:t>
            </a:r>
          </a:p>
        </p:txBody>
      </p:sp>
      <p:sp>
        <p:nvSpPr>
          <p:cNvPr id="9" name="Rectangle 8"/>
          <p:cNvSpPr/>
          <p:nvPr/>
        </p:nvSpPr>
        <p:spPr>
          <a:xfrm>
            <a:off x="962773" y="3131765"/>
            <a:ext cx="48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r(t)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71685" y="5013265"/>
            <a:ext cx="2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t</a:t>
            </a:r>
            <a:endParaRPr lang="en-US" dirty="0"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267029" y="4653225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347149" y="4437201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041183" y="4221177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147349" y="4005153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267029" y="4653225"/>
            <a:ext cx="10801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4347149" y="4437201"/>
            <a:ext cx="694034" cy="92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041183" y="4221177"/>
            <a:ext cx="1106166" cy="92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6147349" y="4005153"/>
            <a:ext cx="5760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723413" y="4005153"/>
            <a:ext cx="0" cy="8640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4347149" y="4653225"/>
            <a:ext cx="23762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4923213" y="4437201"/>
            <a:ext cx="1800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6147349" y="4221177"/>
            <a:ext cx="5760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4203134" y="4941257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897167" y="4941257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75341" y="4941257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931469" y="5589329"/>
            <a:ext cx="76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 + Δ</a:t>
            </a:r>
            <a:r>
              <a:rPr lang="en-US" baseline="-25000" dirty="0" smtClean="0">
                <a:latin typeface="Calibri"/>
              </a:rPr>
              <a:t>1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057551" y="5589329"/>
            <a:ext cx="76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 + Δ</a:t>
            </a:r>
            <a:r>
              <a:rPr lang="en-US" baseline="-25000" dirty="0" smtClean="0">
                <a:latin typeface="Calibri"/>
              </a:rPr>
              <a:t>2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803677" y="5589329"/>
            <a:ext cx="76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3</a:t>
            </a:r>
            <a:r>
              <a:rPr lang="en-US" dirty="0" smtClean="0">
                <a:latin typeface="Calibri"/>
              </a:rPr>
              <a:t> + Δ</a:t>
            </a:r>
            <a:r>
              <a:rPr lang="en-US" baseline="-25000" dirty="0" smtClean="0">
                <a:latin typeface="Calibri"/>
              </a:rPr>
              <a:t>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955805" y="5580037"/>
            <a:ext cx="76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4</a:t>
            </a:r>
            <a:r>
              <a:rPr lang="en-US" dirty="0" smtClean="0">
                <a:latin typeface="Calibri"/>
              </a:rPr>
              <a:t> + Δ</a:t>
            </a:r>
            <a:r>
              <a:rPr lang="en-US" baseline="-25000" dirty="0" smtClean="0">
                <a:latin typeface="Calibri"/>
              </a:rPr>
              <a:t>4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867429" y="5589329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/>
              </a:rPr>
              <a:t>min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>
                <a:latin typeface="Calibri"/>
              </a:rPr>
              <a:t> t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>
                <a:latin typeface="Calibri"/>
              </a:rPr>
              <a:t> + Δ</a:t>
            </a:r>
            <a:r>
              <a:rPr lang="en-US" baseline="-25000" dirty="0" smtClean="0">
                <a:latin typeface="Calibri"/>
              </a:rPr>
              <a:t>i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3267029" y="5373305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4393111" y="5373305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5113191" y="5373305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6291365" y="5373305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tangle 65"/>
          <p:cNvSpPr/>
          <p:nvPr/>
        </p:nvSpPr>
        <p:spPr>
          <a:xfrm>
            <a:off x="575816" y="2411685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/>
              </a:rPr>
              <a:t>How do we sample the next time?</a:t>
            </a: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7461504" y="5364013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Left Brace 60"/>
          <p:cNvSpPr/>
          <p:nvPr/>
        </p:nvSpPr>
        <p:spPr bwMode="auto">
          <a:xfrm rot="5400000">
            <a:off x="3240983" y="5382597"/>
            <a:ext cx="72008" cy="50405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Left Brace 68"/>
          <p:cNvSpPr/>
          <p:nvPr/>
        </p:nvSpPr>
        <p:spPr bwMode="auto">
          <a:xfrm rot="5400000">
            <a:off x="4367065" y="5382597"/>
            <a:ext cx="72008" cy="50405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Left Brace 69"/>
          <p:cNvSpPr/>
          <p:nvPr/>
        </p:nvSpPr>
        <p:spPr bwMode="auto">
          <a:xfrm rot="5400000">
            <a:off x="5084064" y="5382597"/>
            <a:ext cx="72008" cy="50405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Left Brace 72"/>
          <p:cNvSpPr/>
          <p:nvPr/>
        </p:nvSpPr>
        <p:spPr bwMode="auto">
          <a:xfrm rot="5400000">
            <a:off x="6265319" y="5382597"/>
            <a:ext cx="72008" cy="50405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6739128" y="5364013"/>
            <a:ext cx="71323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6729984" y="5075981"/>
            <a:ext cx="0" cy="2880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Left Brace 80"/>
          <p:cNvSpPr/>
          <p:nvPr/>
        </p:nvSpPr>
        <p:spPr bwMode="auto">
          <a:xfrm rot="5400000">
            <a:off x="7430856" y="5090261"/>
            <a:ext cx="72008" cy="105156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 rot="20785918">
            <a:off x="3322187" y="3682028"/>
            <a:ext cx="2900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  <a:latin typeface="Calibri"/>
              </a:rPr>
              <a:t>Superposition principle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19832" y="6372125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/>
              </a:rPr>
              <a:t>It only requires sampling M(t</a:t>
            </a:r>
            <a:r>
              <a:rPr lang="en-US" sz="2800" b="1" baseline="-25000" dirty="0" smtClean="0">
                <a:latin typeface="Calibri"/>
              </a:rPr>
              <a:t>f</a:t>
            </a:r>
            <a:r>
              <a:rPr lang="en-US" sz="2800" b="1" dirty="0" smtClean="0">
                <a:latin typeface="Calibri"/>
              </a:rPr>
              <a:t>) times!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3848" y="5589329"/>
            <a:ext cx="1873079" cy="369332"/>
            <a:chOff x="863848" y="5589329"/>
            <a:chExt cx="1873079" cy="369332"/>
          </a:xfrm>
        </p:grpSpPr>
        <p:sp>
          <p:nvSpPr>
            <p:cNvPr id="43" name="Rectangle 42"/>
            <p:cNvSpPr/>
            <p:nvPr/>
          </p:nvSpPr>
          <p:spPr>
            <a:xfrm>
              <a:off x="863848" y="5589329"/>
              <a:ext cx="18730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</a:rPr>
                <a:t>Δ</a:t>
              </a:r>
              <a:r>
                <a:rPr lang="en-US" baseline="-25000" dirty="0" smtClean="0">
                  <a:latin typeface="Calibri"/>
                </a:rPr>
                <a:t>i</a:t>
              </a:r>
              <a:r>
                <a:rPr lang="en-US" dirty="0" smtClean="0">
                  <a:latin typeface="Calibri"/>
                </a:rPr>
                <a:t>     exp( (</a:t>
              </a:r>
              <a:r>
                <a:rPr lang="en-US" dirty="0">
                  <a:latin typeface="Calibri"/>
                </a:rPr>
                <a:t>s/q)</a:t>
              </a:r>
              <a:r>
                <a:rPr lang="en-US" baseline="30000" dirty="0">
                  <a:latin typeface="Calibri"/>
                </a:rPr>
                <a:t>1/</a:t>
              </a:r>
              <a:r>
                <a:rPr lang="en-US" baseline="30000" dirty="0" smtClean="0">
                  <a:latin typeface="Calibri"/>
                </a:rPr>
                <a:t>2 </a:t>
              </a:r>
              <a:r>
                <a:rPr lang="en-US" dirty="0" smtClean="0">
                  <a:latin typeface="Calibri"/>
                </a:rPr>
                <a:t>)</a:t>
              </a: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372" y="5724053"/>
              <a:ext cx="237360" cy="14401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2" y="251445"/>
            <a:ext cx="648072" cy="648072"/>
          </a:xfrm>
          <a:prstGeom prst="rect">
            <a:avLst/>
          </a:prstGeom>
        </p:spPr>
      </p:pic>
      <p:sp>
        <p:nvSpPr>
          <p:cNvPr id="51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975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21" grpId="0"/>
      <p:bldP spid="47" grpId="0"/>
      <p:bldP spid="48" grpId="0"/>
      <p:bldP spid="49" grpId="0"/>
      <p:bldP spid="54" grpId="0"/>
      <p:bldP spid="56" grpId="0"/>
      <p:bldP spid="57" grpId="0"/>
      <p:bldP spid="58" grpId="0"/>
      <p:bldP spid="59" grpId="0"/>
      <p:bldP spid="66" grpId="0"/>
      <p:bldP spid="61" grpId="0" animBg="1"/>
      <p:bldP spid="69" grpId="0" animBg="1"/>
      <p:bldP spid="70" grpId="0" animBg="1"/>
      <p:bldP spid="73" grpId="0" animBg="1"/>
      <p:bldP spid="81" grpId="0" animBg="1"/>
      <p:bldP spid="86" grpId="0"/>
      <p:bldP spid="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33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1151880" y="253186"/>
            <a:ext cx="5940151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The RedQueen algorithm</a:t>
            </a:r>
            <a:endParaRPr lang="en-US" sz="4200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2" y="251445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3230785"/>
            <a:ext cx="5689600" cy="278130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75816" y="1907629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/>
              </a:rPr>
              <a:t>RedQueen can be implemented in a </a:t>
            </a:r>
            <a:r>
              <a:rPr lang="en-US" sz="3000" b="1" dirty="0" smtClean="0">
                <a:latin typeface="Calibri"/>
              </a:rPr>
              <a:t> few lines of code!</a:t>
            </a:r>
            <a:endParaRPr lang="en-US" sz="3000" b="1" dirty="0" smtClean="0">
              <a:latin typeface="Calibri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961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" y="4931965"/>
            <a:ext cx="4032200" cy="1147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6" y="2264136"/>
            <a:ext cx="6048424" cy="1011645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34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When-to-post for multiple followers</a:t>
            </a:r>
            <a:endParaRPr lang="en-US" sz="4200" dirty="0"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808" y="1619597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Consider n followers and a quadratic loss: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808" y="4427909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Then, we can show that the optimal intensity is:</a:t>
            </a:r>
            <a:endParaRPr lang="en-US" sz="3000" b="1" dirty="0" smtClean="0"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3968" y="6226220"/>
            <a:ext cx="3528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Calibri"/>
              </a:rPr>
              <a:t>It only depends on the</a:t>
            </a:r>
            <a:br>
              <a:rPr lang="en-US" sz="2600" b="1" dirty="0" smtClean="0">
                <a:latin typeface="Calibri"/>
              </a:rPr>
            </a:br>
            <a:r>
              <a:rPr lang="en-US" sz="2600" b="1" dirty="0" smtClean="0">
                <a:latin typeface="Calibri"/>
              </a:rPr>
              <a:t>current visibilities!</a:t>
            </a: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583600" y="4615044"/>
            <a:ext cx="216024" cy="306324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464248" y="3010396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152768" y="3010396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472360" y="3514452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/>
              </a:rPr>
              <a:t>Trade-offs visibility and number </a:t>
            </a:r>
            <a:br>
              <a:rPr lang="en-US" sz="2200" b="1" dirty="0" smtClean="0">
                <a:latin typeface="Calibri"/>
              </a:rPr>
            </a:br>
            <a:r>
              <a:rPr lang="en-US" sz="2200" b="1" dirty="0" smtClean="0">
                <a:latin typeface="Calibri"/>
              </a:rPr>
              <a:t>of broadcasted posts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760" y="3514452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Calibri"/>
              </a:rPr>
              <a:t>Favors some periods of times</a:t>
            </a:r>
          </a:p>
          <a:p>
            <a:pPr algn="r"/>
            <a:r>
              <a:rPr lang="en-US" sz="2200" b="1" dirty="0" smtClean="0">
                <a:latin typeface="Calibri"/>
              </a:rPr>
              <a:t>(e.g., times in which the follower is online)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727944" y="3131765"/>
            <a:ext cx="6768752" cy="259228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orbel" charset="0"/>
              </a:rPr>
              <a:t>We can easily adapt the efficient sampling algorithm to multiple followers!</a:t>
            </a:r>
            <a:endParaRPr lang="en-US" sz="4000" dirty="0">
              <a:latin typeface="Corbel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483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35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9248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Novelty in the problem formulation</a:t>
            </a:r>
            <a:endParaRPr lang="en-US" sz="4200" dirty="0"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5816" y="161959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/>
              </a:rPr>
              <a:t>The problem formulation is unique in two key technical aspects:</a:t>
            </a:r>
          </a:p>
        </p:txBody>
      </p:sp>
      <p:sp>
        <p:nvSpPr>
          <p:cNvPr id="5" name="Rectangle 4"/>
          <p:cNvSpPr/>
          <p:nvPr/>
        </p:nvSpPr>
        <p:spPr>
          <a:xfrm>
            <a:off x="863848" y="3228741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latin typeface="Calibri"/>
              </a:rPr>
              <a:t>I. The control signal is a conditional intensity</a:t>
            </a:r>
          </a:p>
          <a:p>
            <a:r>
              <a:rPr lang="en-US" sz="3200" dirty="0" smtClean="0">
                <a:solidFill>
                  <a:srgbClr val="7F7F7F"/>
                </a:solidFill>
                <a:latin typeface="Calibri"/>
              </a:rPr>
              <a:t>Previous work: time-varying real vector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863848" y="5192121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latin typeface="Calibri"/>
              </a:rPr>
              <a:t>II. The jumps are doubly stochastic </a:t>
            </a:r>
            <a:r>
              <a:rPr lang="en-US" sz="3400" dirty="0" smtClean="0">
                <a:latin typeface="Calibri"/>
              </a:rPr>
              <a:t/>
            </a:r>
            <a:br>
              <a:rPr lang="en-US" sz="3400" dirty="0" smtClean="0">
                <a:latin typeface="Calibri"/>
              </a:rPr>
            </a:br>
            <a:r>
              <a:rPr lang="en-US" sz="3200" dirty="0" smtClean="0">
                <a:solidFill>
                  <a:srgbClr val="7F7F7F"/>
                </a:solidFill>
                <a:latin typeface="Calibri"/>
              </a:rPr>
              <a:t>Previous work: memory-less jumps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895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36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9886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Case study: one broadcaster</a:t>
            </a:r>
            <a:endParaRPr lang="en-US" sz="4200" dirty="0">
              <a:latin typeface="Calibri"/>
            </a:endParaRPr>
          </a:p>
        </p:txBody>
      </p:sp>
      <p:pic>
        <p:nvPicPr>
          <p:cNvPr id="3" name="Picture 2" descr="real-data-count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2" y="3347789"/>
            <a:ext cx="4601966" cy="2736304"/>
          </a:xfrm>
          <a:prstGeom prst="rect">
            <a:avLst/>
          </a:prstGeom>
        </p:spPr>
      </p:pic>
      <p:pic>
        <p:nvPicPr>
          <p:cNvPr id="5" name="Picture 4" descr="sig-data-countin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25" y="3347789"/>
            <a:ext cx="4821107" cy="2736304"/>
          </a:xfrm>
          <a:prstGeom prst="rect">
            <a:avLst/>
          </a:prstGeom>
        </p:spPr>
      </p:pic>
      <p:pic>
        <p:nvPicPr>
          <p:cNvPr id="7" name="Picture 6" descr="sig-week-da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4" y="1547589"/>
            <a:ext cx="2232248" cy="12669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264448" y="2915741"/>
            <a:ext cx="1944216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200552" y="2915741"/>
            <a:ext cx="115212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8136656" y="2915741"/>
            <a:ext cx="288032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496696" y="2915741"/>
            <a:ext cx="576064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8032753" y="1272331"/>
            <a:ext cx="2048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/>
              </a:rPr>
              <a:t>Significance: </a:t>
            </a:r>
            <a:br>
              <a:rPr lang="en-US" b="1" dirty="0" smtClean="0">
                <a:solidFill>
                  <a:schemeClr val="accent1"/>
                </a:solidFill>
                <a:latin typeface="Calibri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/>
              </a:rPr>
              <a:t>followers’ retweets </a:t>
            </a:r>
            <a:br>
              <a:rPr lang="en-US" b="1" dirty="0" smtClean="0">
                <a:solidFill>
                  <a:schemeClr val="accent1"/>
                </a:solidFill>
                <a:latin typeface="Calibri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/>
              </a:rPr>
              <a:t>per weekday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2854" y="2483693"/>
            <a:ext cx="153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Broadcaster’s 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posts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511920" y="2915741"/>
            <a:ext cx="43204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2660599" y="2339677"/>
            <a:ext cx="1803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Average position 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over time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2520032" y="3059757"/>
            <a:ext cx="864096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1799952" y="6178167"/>
            <a:ext cx="2016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/>
              </a:rPr>
              <a:t>True posts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84528" y="6106159"/>
            <a:ext cx="1728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cap="small" dirty="0" smtClean="0">
                <a:latin typeface="Calibri"/>
              </a:rPr>
              <a:t>RedQueen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896" y="6804173"/>
            <a:ext cx="3024088" cy="5628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8464" y="6749412"/>
            <a:ext cx="2880320" cy="55881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624966" y="6372125"/>
            <a:ext cx="15054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8000"/>
                </a:solidFill>
                <a:latin typeface="Calibri"/>
              </a:rPr>
              <a:t>40% lower!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40" name="Left-Right Arrow 39"/>
          <p:cNvSpPr/>
          <p:nvPr/>
        </p:nvSpPr>
        <p:spPr bwMode="auto">
          <a:xfrm>
            <a:off x="4896296" y="6876181"/>
            <a:ext cx="720080" cy="360040"/>
          </a:xfrm>
          <a:prstGeom prst="left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784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8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Evaluation metrics</a:t>
            </a:r>
            <a:endParaRPr lang="en-US" sz="4000" dirty="0"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8168" y="1652823"/>
            <a:ext cx="3456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Position over time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02744" y="1652823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/>
              </a:rPr>
              <a:t>Time at the 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16" y="2372903"/>
            <a:ext cx="2088232" cy="735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720" y="2372903"/>
            <a:ext cx="3114032" cy="72008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3024335" y="4387386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024335" y="5251482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024335" y="4603410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024335" y="4819434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24335" y="5035458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36303" y="3978975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latin typeface="Calibri"/>
              </a:rPr>
              <a:t>r(t</a:t>
            </a:r>
            <a:r>
              <a:rPr lang="en-US" sz="1400" baseline="-25000" dirty="0" smtClean="0">
                <a:solidFill>
                  <a:srgbClr val="008000"/>
                </a:solidFill>
                <a:latin typeface="Calibri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latin typeface="Calibri"/>
              </a:rPr>
              <a:t>) = 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4248224" y="4603410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248224" y="4819434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248224" y="5035458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48224" y="5251482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32448" y="3978975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  <a:latin typeface="Calibri"/>
              </a:rPr>
              <a:t>r(t</a:t>
            </a:r>
            <a:r>
              <a:rPr lang="en-US" sz="1400" baseline="-25000" dirty="0" smtClean="0">
                <a:solidFill>
                  <a:schemeClr val="accent2"/>
                </a:solidFill>
                <a:latin typeface="Calibri"/>
              </a:rPr>
              <a:t>2</a:t>
            </a:r>
            <a:r>
              <a:rPr lang="en-US" sz="1400" dirty="0" smtClean="0">
                <a:solidFill>
                  <a:schemeClr val="accent2"/>
                </a:solidFill>
                <a:latin typeface="Calibri"/>
              </a:rPr>
              <a:t>) =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4248224" y="4387386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400104" y="4819434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400104" y="5035458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400104" y="5251482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84328" y="3978975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latin typeface="Calibri"/>
              </a:rPr>
              <a:t>r(t</a:t>
            </a:r>
            <a:r>
              <a:rPr lang="en-US" sz="1400" baseline="-25000" dirty="0" smtClean="0">
                <a:solidFill>
                  <a:srgbClr val="008000"/>
                </a:solidFill>
                <a:latin typeface="Calibri"/>
              </a:rPr>
              <a:t>3</a:t>
            </a:r>
            <a:r>
              <a:rPr lang="en-US" sz="1400" dirty="0" smtClean="0">
                <a:solidFill>
                  <a:srgbClr val="008000"/>
                </a:solidFill>
                <a:latin typeface="Calibri"/>
              </a:rPr>
              <a:t>) = 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400104" y="4603410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400352" y="4387386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552232" y="5035458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552232" y="5251482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552232" y="4819434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552480" y="4603410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704608" y="5251482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704608" y="5035458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704856" y="4819434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704856" y="4387386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704856" y="4603410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552480" y="4387386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264448" y="3978975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504D"/>
                </a:solidFill>
                <a:latin typeface="Calibri"/>
              </a:rPr>
              <a:t>r(t</a:t>
            </a:r>
            <a:r>
              <a:rPr lang="en-US" sz="1400" baseline="-25000" dirty="0" smtClean="0">
                <a:solidFill>
                  <a:srgbClr val="C0504D"/>
                </a:solidFill>
                <a:latin typeface="Calibri"/>
              </a:rPr>
              <a:t>4</a:t>
            </a:r>
            <a:r>
              <a:rPr lang="en-US" sz="1400" dirty="0" smtClean="0">
                <a:solidFill>
                  <a:srgbClr val="C0504D"/>
                </a:solidFill>
                <a:latin typeface="Calibri"/>
              </a:rPr>
              <a:t>) = 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16824" y="3959230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  <a:latin typeface="Calibri"/>
              </a:rPr>
              <a:t>r(t</a:t>
            </a:r>
            <a:r>
              <a:rPr lang="en-US" sz="1400" baseline="-25000" dirty="0" smtClean="0">
                <a:solidFill>
                  <a:schemeClr val="accent6"/>
                </a:solidFill>
                <a:latin typeface="Calibri"/>
              </a:rPr>
              <a:t>5</a:t>
            </a:r>
            <a:r>
              <a:rPr lang="en-US" sz="1400" dirty="0" smtClean="0">
                <a:solidFill>
                  <a:schemeClr val="accent6"/>
                </a:solidFill>
                <a:latin typeface="Calibri"/>
              </a:rPr>
              <a:t>) = 2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8856489" y="5231737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856489" y="4583665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856489" y="4799689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856489" y="5015713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568457" y="3939485"/>
            <a:ext cx="86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latin typeface="Calibri"/>
              </a:rPr>
              <a:t>r(t</a:t>
            </a:r>
            <a:r>
              <a:rPr lang="en-US" sz="1400" baseline="-25000" dirty="0" smtClean="0">
                <a:solidFill>
                  <a:srgbClr val="008000"/>
                </a:solidFill>
                <a:latin typeface="Calibri"/>
              </a:rPr>
              <a:t>6</a:t>
            </a:r>
            <a:r>
              <a:rPr lang="en-US" sz="1400" dirty="0" smtClean="0">
                <a:solidFill>
                  <a:srgbClr val="008000"/>
                </a:solidFill>
                <a:latin typeface="Calibri"/>
              </a:rPr>
              <a:t>) = 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856489" y="4367641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43768" y="5973303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A6A6A6"/>
                </a:solidFill>
                <a:latin typeface="Calibri"/>
              </a:rPr>
              <a:t>Position over time =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816176" y="6444133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(t</a:t>
            </a:r>
            <a:r>
              <a:rPr lang="en-US" b="1" baseline="-25000" dirty="0" smtClean="0">
                <a:latin typeface="Calibri"/>
              </a:rPr>
              <a:t>2</a:t>
            </a:r>
            <a:r>
              <a:rPr lang="en-US" b="1" dirty="0" smtClean="0">
                <a:latin typeface="Calibri"/>
              </a:rPr>
              <a:t> – t</a:t>
            </a:r>
            <a:r>
              <a:rPr lang="en-US" b="1" baseline="-25000" dirty="0" smtClean="0">
                <a:latin typeface="Calibri"/>
              </a:rPr>
              <a:t>1</a:t>
            </a:r>
            <a:r>
              <a:rPr lang="en-US" b="1" dirty="0" smtClean="0">
                <a:latin typeface="Calibri"/>
              </a:rPr>
              <a:t>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824288" y="6444133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+       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904408" y="6444133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+    (t</a:t>
            </a:r>
            <a:r>
              <a:rPr lang="en-US" b="1" baseline="-25000" dirty="0" smtClean="0">
                <a:latin typeface="Calibri"/>
              </a:rPr>
              <a:t>4</a:t>
            </a:r>
            <a:r>
              <a:rPr lang="en-US" b="1" dirty="0" smtClean="0">
                <a:latin typeface="Calibri"/>
              </a:rPr>
              <a:t> – t</a:t>
            </a:r>
            <a:r>
              <a:rPr lang="en-US" b="1" baseline="-25000" dirty="0" smtClean="0">
                <a:latin typeface="Calibri"/>
              </a:rPr>
              <a:t>3</a:t>
            </a:r>
            <a:r>
              <a:rPr lang="en-US" b="1" dirty="0" smtClean="0">
                <a:latin typeface="Calibri"/>
              </a:rPr>
              <a:t>)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984528" y="6444133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+        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8136656" y="6444133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+       0</a:t>
            </a:r>
          </a:p>
        </p:txBody>
      </p:sp>
      <p:sp>
        <p:nvSpPr>
          <p:cNvPr id="99" name="Rectangle 98"/>
          <p:cNvSpPr/>
          <p:nvPr/>
        </p:nvSpPr>
        <p:spPr>
          <a:xfrm rot="16200000">
            <a:off x="1517642" y="4621325"/>
            <a:ext cx="18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Follower’s wall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3600152" y="3575553"/>
            <a:ext cx="360040" cy="144016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120432" y="3556969"/>
            <a:ext cx="36004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456136" y="3453023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Post by broadcaster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832400" y="3453023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/>
              </a:rPr>
              <a:t>Post by other broadcasters</a:t>
            </a:r>
          </a:p>
        </p:txBody>
      </p:sp>
      <p:sp>
        <p:nvSpPr>
          <p:cNvPr id="104" name="Rectangle 103"/>
          <p:cNvSpPr/>
          <p:nvPr/>
        </p:nvSpPr>
        <p:spPr>
          <a:xfrm rot="5400000">
            <a:off x="3107128" y="5363149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105" name="Rectangle 104"/>
          <p:cNvSpPr/>
          <p:nvPr/>
        </p:nvSpPr>
        <p:spPr>
          <a:xfrm rot="5400000">
            <a:off x="4331017" y="5363149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106" name="Rectangle 105"/>
          <p:cNvSpPr/>
          <p:nvPr/>
        </p:nvSpPr>
        <p:spPr>
          <a:xfrm rot="5400000">
            <a:off x="5483393" y="5363149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107" name="Rectangle 106"/>
          <p:cNvSpPr/>
          <p:nvPr/>
        </p:nvSpPr>
        <p:spPr>
          <a:xfrm rot="5400000">
            <a:off x="6685463" y="5363149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108" name="Rectangle 107"/>
          <p:cNvSpPr/>
          <p:nvPr/>
        </p:nvSpPr>
        <p:spPr>
          <a:xfrm rot="5400000">
            <a:off x="7787648" y="5363149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110" name="Rectangle 109"/>
          <p:cNvSpPr/>
          <p:nvPr/>
        </p:nvSpPr>
        <p:spPr>
          <a:xfrm rot="5400000">
            <a:off x="8939777" y="5363149"/>
            <a:ext cx="43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…</a:t>
            </a:r>
          </a:p>
        </p:txBody>
      </p:sp>
      <p:sp>
        <p:nvSpPr>
          <p:cNvPr id="1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37</a:t>
            </a:fld>
            <a:endParaRPr lang="fi-FI"/>
          </a:p>
        </p:txBody>
      </p:sp>
      <p:sp>
        <p:nvSpPr>
          <p:cNvPr id="112" name="Rectangle 111"/>
          <p:cNvSpPr/>
          <p:nvPr/>
        </p:nvSpPr>
        <p:spPr>
          <a:xfrm>
            <a:off x="613792" y="6444133"/>
            <a:ext cx="2352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Calibri"/>
              </a:rPr>
              <a:t>Time at the top = 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816176" y="6012085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0x(t</a:t>
            </a:r>
            <a:r>
              <a:rPr lang="en-US" b="1" baseline="-25000" dirty="0" smtClean="0">
                <a:latin typeface="Calibri"/>
              </a:rPr>
              <a:t>2</a:t>
            </a:r>
            <a:r>
              <a:rPr lang="en-US" b="1" dirty="0" smtClean="0">
                <a:latin typeface="Calibri"/>
              </a:rPr>
              <a:t> – t</a:t>
            </a:r>
            <a:r>
              <a:rPr lang="en-US" b="1" baseline="-25000" dirty="0" smtClean="0">
                <a:latin typeface="Calibri"/>
              </a:rPr>
              <a:t>1</a:t>
            </a:r>
            <a:r>
              <a:rPr lang="en-US" b="1" dirty="0" smtClean="0">
                <a:latin typeface="Calibri"/>
              </a:rPr>
              <a:t>)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752280" y="6012085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+ 1x(t</a:t>
            </a:r>
            <a:r>
              <a:rPr lang="en-US" b="1" baseline="-25000" dirty="0" smtClean="0">
                <a:latin typeface="Calibri"/>
              </a:rPr>
              <a:t>3</a:t>
            </a:r>
            <a:r>
              <a:rPr lang="en-US" b="1" dirty="0" smtClean="0">
                <a:latin typeface="Calibri"/>
              </a:rPr>
              <a:t> – t</a:t>
            </a:r>
            <a:r>
              <a:rPr lang="en-US" b="1" baseline="-25000" dirty="0" smtClean="0">
                <a:latin typeface="Calibri"/>
              </a:rPr>
              <a:t>2</a:t>
            </a:r>
            <a:r>
              <a:rPr lang="en-US" b="1" dirty="0" smtClean="0">
                <a:latin typeface="Calibri"/>
              </a:rPr>
              <a:t>)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760392" y="6012085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+ 0x(t</a:t>
            </a:r>
            <a:r>
              <a:rPr lang="en-US" b="1" baseline="-25000" dirty="0" smtClean="0">
                <a:latin typeface="Calibri"/>
              </a:rPr>
              <a:t>4</a:t>
            </a:r>
            <a:r>
              <a:rPr lang="en-US" b="1" dirty="0" smtClean="0">
                <a:latin typeface="Calibri"/>
              </a:rPr>
              <a:t> – t</a:t>
            </a:r>
            <a:r>
              <a:rPr lang="en-US" b="1" baseline="-25000" dirty="0" smtClean="0">
                <a:latin typeface="Calibri"/>
              </a:rPr>
              <a:t>3</a:t>
            </a:r>
            <a:r>
              <a:rPr lang="en-US" b="1" dirty="0" smtClean="0">
                <a:latin typeface="Calibri"/>
              </a:rPr>
              <a:t>)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056536" y="6002793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+ 1x(</a:t>
            </a:r>
            <a:r>
              <a:rPr lang="en-US" b="1" dirty="0">
                <a:latin typeface="Calibri"/>
              </a:rPr>
              <a:t>t</a:t>
            </a:r>
            <a:r>
              <a:rPr lang="en-US" b="1" baseline="-25000" dirty="0">
                <a:latin typeface="Calibri"/>
              </a:rPr>
              <a:t>5</a:t>
            </a:r>
            <a:r>
              <a:rPr lang="en-US" b="1" dirty="0">
                <a:latin typeface="Calibri"/>
              </a:rPr>
              <a:t> – t</a:t>
            </a:r>
            <a:r>
              <a:rPr lang="en-US" b="1" baseline="-25000" dirty="0">
                <a:latin typeface="Calibri"/>
              </a:rPr>
              <a:t>4</a:t>
            </a:r>
            <a:r>
              <a:rPr lang="en-US" b="1" dirty="0" smtClean="0">
                <a:latin typeface="Calibri"/>
              </a:rPr>
              <a:t>)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8064648" y="6012085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+  2x</a:t>
            </a:r>
            <a:r>
              <a:rPr lang="en-US" b="1" dirty="0">
                <a:latin typeface="Calibri"/>
              </a:rPr>
              <a:t>(</a:t>
            </a:r>
            <a:r>
              <a:rPr lang="en-US" b="1" dirty="0" smtClean="0">
                <a:latin typeface="Calibri"/>
              </a:rPr>
              <a:t>t</a:t>
            </a:r>
            <a:r>
              <a:rPr lang="en-US" b="1" baseline="-25000" dirty="0" smtClean="0">
                <a:latin typeface="Calibri"/>
              </a:rPr>
              <a:t>6</a:t>
            </a:r>
            <a:r>
              <a:rPr lang="en-US" b="1" dirty="0" smtClean="0">
                <a:latin typeface="Calibri"/>
              </a:rPr>
              <a:t> </a:t>
            </a:r>
            <a:r>
              <a:rPr lang="en-US" b="1" dirty="0">
                <a:latin typeface="Calibri"/>
              </a:rPr>
              <a:t>– </a:t>
            </a:r>
            <a:r>
              <a:rPr lang="en-US" b="1" dirty="0" smtClean="0">
                <a:latin typeface="Calibri"/>
              </a:rPr>
              <a:t>t</a:t>
            </a:r>
            <a:r>
              <a:rPr lang="en-US" b="1" baseline="-25000" dirty="0" smtClean="0">
                <a:latin typeface="Calibri"/>
              </a:rPr>
              <a:t>5</a:t>
            </a:r>
            <a:r>
              <a:rPr lang="en-US" b="1" dirty="0" smtClean="0">
                <a:latin typeface="Calibri"/>
              </a:rPr>
              <a:t>)</a:t>
            </a:r>
          </a:p>
        </p:txBody>
      </p:sp>
      <p:sp>
        <p:nvSpPr>
          <p:cNvPr id="68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230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3" grpId="0" animBg="1"/>
      <p:bldP spid="46" grpId="0"/>
      <p:bldP spid="48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9" grpId="0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4" grpId="0" animBg="1"/>
      <p:bldP spid="75" grpId="0" animBg="1"/>
      <p:bldP spid="76" grpId="0" animBg="1"/>
      <p:bldP spid="80" grpId="0"/>
      <p:bldP spid="81" grpId="0"/>
      <p:bldP spid="84" grpId="0" animBg="1"/>
      <p:bldP spid="85" grpId="0" animBg="1"/>
      <p:bldP spid="86" grpId="0" animBg="1"/>
      <p:bldP spid="87" grpId="0" animBg="1"/>
      <p:bldP spid="88" grpId="0"/>
      <p:bldP spid="89" grpId="0" animBg="1"/>
      <p:bldP spid="91" grpId="0"/>
      <p:bldP spid="92" grpId="0"/>
      <p:bldP spid="94" grpId="0"/>
      <p:bldP spid="95" grpId="0"/>
      <p:bldP spid="96" grpId="0"/>
      <p:bldP spid="97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0" grpId="0"/>
      <p:bldP spid="112" grpId="0"/>
      <p:bldP spid="113" grpId="0"/>
      <p:bldP spid="115" grpId="0"/>
      <p:bldP spid="116" grpId="0"/>
      <p:bldP spid="117" grpId="0"/>
      <p:bldP spid="1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38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9886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Position over time</a:t>
            </a:r>
            <a:endParaRPr lang="en-US" sz="4200" dirty="0"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831" y="5580037"/>
            <a:ext cx="93607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It achieves </a:t>
            </a:r>
            <a:r>
              <a:rPr lang="en-US" sz="3000" b="1" dirty="0" smtClean="0">
                <a:latin typeface="Calibri"/>
              </a:rPr>
              <a:t>(i) 0.28x lower average position, in average, than the broadcasters’ true posts</a:t>
            </a:r>
            <a:r>
              <a:rPr lang="en-US" sz="3000" dirty="0">
                <a:latin typeface="Calibri"/>
              </a:rPr>
              <a:t> </a:t>
            </a:r>
            <a:r>
              <a:rPr lang="en-US" sz="3000" dirty="0" smtClean="0">
                <a:latin typeface="Calibri"/>
              </a:rPr>
              <a:t>and </a:t>
            </a:r>
            <a:r>
              <a:rPr lang="en-US" sz="3000" b="1" dirty="0" smtClean="0">
                <a:latin typeface="Calibri"/>
              </a:rPr>
              <a:t>(ii)</a:t>
            </a:r>
            <a:r>
              <a:rPr lang="en-US" sz="3000" dirty="0" smtClean="0">
                <a:latin typeface="Calibri"/>
              </a:rPr>
              <a:t> </a:t>
            </a:r>
            <a:r>
              <a:rPr lang="en-US" sz="3000" b="1" dirty="0" smtClean="0">
                <a:latin typeface="Calibri"/>
              </a:rPr>
              <a:t>lower average position for 100% of the users.</a:t>
            </a:r>
          </a:p>
        </p:txBody>
      </p:sp>
      <p:pic>
        <p:nvPicPr>
          <p:cNvPr id="2" name="Picture 1" descr="real-data-avg-ran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6" y="1714959"/>
            <a:ext cx="6048672" cy="3433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800" y="1547589"/>
            <a:ext cx="1485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broadcasters’ </a:t>
            </a:r>
            <a:r>
              <a:rPr lang="en-US" b="1" dirty="0" smtClean="0">
                <a:latin typeface="Calibri"/>
              </a:rPr>
              <a:t/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true </a:t>
            </a:r>
            <a:r>
              <a:rPr lang="en-US" b="1" dirty="0">
                <a:latin typeface="Calibri"/>
              </a:rPr>
              <a:t>posts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43968" y="1907629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232000" y="2555701"/>
            <a:ext cx="0" cy="1512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 rot="16200000">
            <a:off x="1576397" y="3059757"/>
            <a:ext cx="78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Better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048424" y="2555701"/>
            <a:ext cx="864096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536256" y="2627709"/>
            <a:ext cx="576064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4752280" y="2051645"/>
            <a:ext cx="162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average across 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users</a:t>
            </a:r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392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39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9886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Time at the top</a:t>
            </a:r>
            <a:endParaRPr lang="en-US" sz="4200" dirty="0">
              <a:latin typeface="Calibri"/>
            </a:endParaRPr>
          </a:p>
        </p:txBody>
      </p:sp>
      <p:pic>
        <p:nvPicPr>
          <p:cNvPr id="3" name="Picture 2" descr="real-data-top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8" y="1763613"/>
            <a:ext cx="5904656" cy="33512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831" y="5580037"/>
            <a:ext cx="93607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It achieves </a:t>
            </a:r>
            <a:r>
              <a:rPr lang="en-US" sz="3000" b="1" dirty="0" smtClean="0">
                <a:latin typeface="Calibri"/>
              </a:rPr>
              <a:t>(i) 3.5x higher time at the top, in average, than the broadcasters’ true posts</a:t>
            </a:r>
            <a:r>
              <a:rPr lang="en-US" sz="3000" dirty="0">
                <a:latin typeface="Calibri"/>
              </a:rPr>
              <a:t> </a:t>
            </a:r>
            <a:r>
              <a:rPr lang="en-US" sz="3000" dirty="0" smtClean="0">
                <a:latin typeface="Calibri"/>
              </a:rPr>
              <a:t>and </a:t>
            </a:r>
            <a:r>
              <a:rPr lang="en-US" sz="3000" b="1" dirty="0" smtClean="0">
                <a:latin typeface="Calibri"/>
              </a:rPr>
              <a:t>(ii)</a:t>
            </a:r>
            <a:r>
              <a:rPr lang="en-US" sz="3000" dirty="0" smtClean="0">
                <a:latin typeface="Calibri"/>
              </a:rPr>
              <a:t> </a:t>
            </a:r>
            <a:r>
              <a:rPr lang="en-US" sz="3000" b="1" dirty="0" smtClean="0">
                <a:latin typeface="Calibri"/>
              </a:rPr>
              <a:t>higher time at the top for 99.1% of the users.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169284" y="2627709"/>
            <a:ext cx="0" cy="12961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 rot="16200000">
            <a:off x="1522607" y="3061152"/>
            <a:ext cx="78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Better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1800" y="4283893"/>
            <a:ext cx="1485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broadcasters’ </a:t>
            </a:r>
            <a:r>
              <a:rPr lang="en-US" b="1" dirty="0" smtClean="0">
                <a:latin typeface="Calibri"/>
              </a:rPr>
              <a:t/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true </a:t>
            </a:r>
            <a:r>
              <a:rPr lang="en-US" b="1" dirty="0">
                <a:latin typeface="Calibri"/>
              </a:rPr>
              <a:t>posts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43968" y="4643933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480472" y="1691605"/>
            <a:ext cx="504056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4608264" y="1691605"/>
            <a:ext cx="936104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5256336" y="1187549"/>
            <a:ext cx="162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average across 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users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6552480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</a:t>
            </a:r>
            <a:r>
              <a:rPr lang="en-US" sz="2200" dirty="0" err="1" smtClean="0">
                <a:latin typeface="Calibri"/>
              </a:rPr>
              <a:t>Zarezade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et al., </a:t>
            </a:r>
            <a:r>
              <a:rPr lang="en-US" sz="2200" dirty="0" smtClean="0">
                <a:latin typeface="Calibri"/>
              </a:rPr>
              <a:t>WSDM</a:t>
            </a:r>
            <a:r>
              <a:rPr lang="en-US" sz="2200" dirty="0" smtClean="0">
                <a:latin typeface="Calibri"/>
              </a:rPr>
              <a:t> 2017]</a:t>
            </a:r>
            <a:endParaRPr lang="en-US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742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150100" y="67214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468543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Activity shaping</a:t>
            </a:r>
            <a:endParaRPr lang="en-US" sz="4000" dirty="0"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1800" y="1619597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latin typeface="Calibri"/>
              </a:rPr>
              <a:t>Can we </a:t>
            </a:r>
            <a:r>
              <a:rPr lang="en-US" sz="4200" b="1" dirty="0" smtClean="0">
                <a:latin typeface="Calibri"/>
              </a:rPr>
              <a:t>steer users’ activity </a:t>
            </a:r>
            <a:r>
              <a:rPr lang="en-US" sz="4200" dirty="0" smtClean="0">
                <a:latin typeface="Calibri"/>
              </a:rPr>
              <a:t>in a</a:t>
            </a:r>
            <a:r>
              <a:rPr lang="en-US" sz="4200" b="1" dirty="0" smtClean="0">
                <a:latin typeface="Calibri"/>
              </a:rPr>
              <a:t> social network in general</a:t>
            </a:r>
            <a:r>
              <a:rPr lang="en-US" sz="4200" dirty="0" smtClean="0">
                <a:latin typeface="Calibri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56" y="4571925"/>
            <a:ext cx="6336704" cy="77423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3808" y="3275781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latin typeface="Calibri"/>
              </a:rPr>
              <a:t>Why this goal?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96" y="4571925"/>
            <a:ext cx="1687351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5862465"/>
            <a:ext cx="5616624" cy="797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56" y="5658173"/>
            <a:ext cx="1584176" cy="11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4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40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3096096" y="190007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Intensity function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Basic building blocks</a:t>
            </a:r>
            <a:endParaRPr lang="en-US" sz="2000" b="1" dirty="0">
              <a:solidFill>
                <a:srgbClr val="595959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Superposition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71960" y="1475581"/>
            <a:ext cx="58326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Representation: Temporal Point processes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871960" y="1475581"/>
            <a:ext cx="5760640" cy="1755648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007864" y="6928444"/>
            <a:ext cx="7172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Slides/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learning.mpi-sws.org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/ijcai-2017-tutorial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4335" y="3503418"/>
            <a:ext cx="3744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Applications: Models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96096" y="3916302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Information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propagation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</a:t>
            </a:r>
            <a:r>
              <a:rPr lang="en-US" sz="2000" b="1" dirty="0">
                <a:solidFill>
                  <a:srgbClr val="595959"/>
                </a:solidFill>
                <a:latin typeface="Calibri"/>
              </a:rPr>
              <a:t>Information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reliability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Knowledge acquisition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871960" y="3366053"/>
            <a:ext cx="5760640" cy="1709928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6096" y="5364013"/>
            <a:ext cx="31683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Applications: Control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68104" y="5840774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Activity shaping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When-to-post</a:t>
            </a:r>
            <a:endParaRPr lang="en-US" sz="2000" b="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71960" y="5219997"/>
            <a:ext cx="5760640" cy="152704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21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540551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Activity shaping vs influence maximization</a:t>
            </a:r>
            <a:endParaRPr lang="en-US" sz="4000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808" y="1475581"/>
            <a:ext cx="9433048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rbel" charset="0"/>
              </a:rPr>
              <a:t>Related to </a:t>
            </a:r>
            <a:r>
              <a:rPr lang="en-US" sz="4000" b="1" dirty="0" smtClean="0">
                <a:latin typeface="Corbel" charset="0"/>
              </a:rPr>
              <a:t/>
            </a:r>
            <a:br>
              <a:rPr lang="en-US" sz="4000" b="1" dirty="0" smtClean="0"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Influence Maximization Problem</a:t>
            </a:r>
            <a:endParaRPr lang="en-US" sz="4000" b="1" dirty="0">
              <a:latin typeface="Corbe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" y="3692576"/>
            <a:ext cx="608067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4355901"/>
            <a:ext cx="648072" cy="324036"/>
          </a:xfrm>
          <a:prstGeom prst="rect">
            <a:avLst/>
          </a:prstGeom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5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2843733"/>
            <a:ext cx="323454" cy="3234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3491805"/>
            <a:ext cx="323454" cy="3234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4211885"/>
            <a:ext cx="323454" cy="32345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3168104" y="3203773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272115" y="3836592"/>
            <a:ext cx="1192133" cy="15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168104" y="4571925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2627709"/>
            <a:ext cx="1107556" cy="10801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3419797"/>
            <a:ext cx="1107555" cy="10801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4067869"/>
            <a:ext cx="1107555" cy="108012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 bwMode="auto">
          <a:xfrm>
            <a:off x="6624488" y="2915741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624488" y="370782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6624488" y="442790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0272" y="5212446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One time the same piece of information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3096096" y="5356462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Fixed incentive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2520" y="5212446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It is only about maximizing adoption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431800" y="5302164"/>
            <a:ext cx="24510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>
                <a:latin typeface="Corbel" charset="0"/>
              </a:rPr>
              <a:t>Influence </a:t>
            </a:r>
            <a:br>
              <a:rPr lang="en-US" sz="3000" b="1" dirty="0" smtClean="0">
                <a:latin typeface="Corbel" charset="0"/>
              </a:rPr>
            </a:br>
            <a:r>
              <a:rPr lang="en-US" sz="3000" b="1" dirty="0" smtClean="0">
                <a:latin typeface="Corbel" charset="0"/>
              </a:rPr>
              <a:t>Maximization</a:t>
            </a:r>
            <a:endParaRPr lang="en-US" sz="3000" b="1" dirty="0">
              <a:latin typeface="Corbe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3808" y="6364574"/>
            <a:ext cx="24510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>
                <a:latin typeface="Corbel" charset="0"/>
              </a:rPr>
              <a:t>Activity</a:t>
            </a:r>
            <a:br>
              <a:rPr lang="en-US" sz="3000" b="1" dirty="0" smtClean="0">
                <a:latin typeface="Corbel" charset="0"/>
              </a:rPr>
            </a:br>
            <a:r>
              <a:rPr lang="en-US" sz="3000" b="1" dirty="0" smtClean="0">
                <a:latin typeface="Corbel" charset="0"/>
              </a:rPr>
              <a:t>Shaping</a:t>
            </a:r>
            <a:endParaRPr lang="en-US" sz="3000" b="1" dirty="0">
              <a:latin typeface="Corbe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96096" y="6436582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Variable incentive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52280" y="6436582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Multiple times multiple pieces,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recurrent!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84528" y="6436582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Many different activity shaping tasks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936" y="2987749"/>
            <a:ext cx="1277562" cy="36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856" y="2987749"/>
            <a:ext cx="651501" cy="3600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296" y="2987749"/>
            <a:ext cx="1219450" cy="3766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982" y="3691180"/>
            <a:ext cx="1219450" cy="37668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296" y="4427909"/>
            <a:ext cx="1219450" cy="37668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5936" y="3635821"/>
            <a:ext cx="1358861" cy="3600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5936" y="4355901"/>
            <a:ext cx="936104" cy="329467"/>
          </a:xfrm>
          <a:prstGeom prst="rect">
            <a:avLst/>
          </a:prstGeom>
        </p:spPr>
      </p:pic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1295896" y="3203773"/>
            <a:ext cx="7992888" cy="237626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en-US" sz="4000" b="1" dirty="0" smtClean="0">
                <a:latin typeface="Corbel" charset="0"/>
              </a:rPr>
              <a:t>Activity shaping </a:t>
            </a:r>
            <a:r>
              <a:rPr lang="en-US" sz="4000" dirty="0" smtClean="0">
                <a:latin typeface="Corbel" charset="0"/>
              </a:rPr>
              <a:t>is a generalization </a:t>
            </a:r>
            <a:br>
              <a:rPr lang="en-US" sz="4000" dirty="0" smtClean="0">
                <a:latin typeface="Corbel" charset="0"/>
              </a:rPr>
            </a:br>
            <a:r>
              <a:rPr lang="en-US" sz="4000" dirty="0" smtClean="0">
                <a:latin typeface="Corbel" charset="0"/>
              </a:rPr>
              <a:t>of </a:t>
            </a:r>
            <a:r>
              <a:rPr lang="en-US" sz="4000" b="1" dirty="0">
                <a:latin typeface="Corbel" charset="0"/>
              </a:rPr>
              <a:t>i</a:t>
            </a:r>
            <a:r>
              <a:rPr lang="en-US" sz="4000" b="1" dirty="0" smtClean="0">
                <a:latin typeface="Corbel" charset="0"/>
              </a:rPr>
              <a:t>nfluence maximization</a:t>
            </a:r>
            <a:endParaRPr lang="en-US" sz="4000" b="1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57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38" grpId="0"/>
      <p:bldP spid="40" grpId="0"/>
      <p:bldP spid="42" grpId="0"/>
      <p:bldP spid="44" grpId="0"/>
      <p:bldP spid="45" grpId="0"/>
      <p:bldP spid="46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Event </a:t>
            </a:r>
            <a:r>
              <a:rPr lang="en-US" sz="4000" dirty="0" smtClean="0">
                <a:latin typeface="Calibri"/>
              </a:rPr>
              <a:t>representation</a:t>
            </a:r>
            <a:endParaRPr lang="en-US" sz="4000" dirty="0">
              <a:latin typeface="Calibri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808" y="1499388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/>
              </a:rPr>
              <a:t>We represent messages using </a:t>
            </a:r>
            <a:r>
              <a:rPr lang="en-US" sz="3600" b="1" dirty="0" smtClean="0">
                <a:latin typeface="Calibri"/>
              </a:rPr>
              <a:t>nonterminating temporal point processes</a:t>
            </a:r>
            <a:r>
              <a:rPr lang="en-US" sz="3600" dirty="0" smtClean="0">
                <a:latin typeface="Calibri"/>
              </a:rPr>
              <a:t>: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461597" y="565204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367904" y="6084093"/>
            <a:ext cx="5688632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1" y="6422610"/>
            <a:ext cx="495300" cy="1778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36" y="6444133"/>
            <a:ext cx="558800" cy="177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063" y="3093541"/>
            <a:ext cx="289678" cy="288032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52" y="6135017"/>
            <a:ext cx="76200" cy="1651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60592" y="2927354"/>
            <a:ext cx="25134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alibri"/>
                <a:cs typeface="Calibri"/>
              </a:rPr>
              <a:t>Recurrent event:</a:t>
            </a:r>
            <a:endParaRPr lang="en-US" sz="2600" b="1" dirty="0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6967" y="3995862"/>
            <a:ext cx="65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Time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9145" y="3986570"/>
            <a:ext cx="62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User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181451" y="3911607"/>
            <a:ext cx="315245" cy="2282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1446133" y="3372281"/>
            <a:ext cx="5532288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1433805" y="308888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857741" y="2971011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1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857741" y="3453581"/>
            <a:ext cx="666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2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857741" y="397912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3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442189" y="3851845"/>
            <a:ext cx="5536232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442189" y="4355901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9" y="3588305"/>
            <a:ext cx="288032" cy="3088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9" y="4101653"/>
            <a:ext cx="288031" cy="293267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52" idx="4"/>
          </p:cNvCxnSpPr>
          <p:nvPr/>
        </p:nvCxnSpPr>
        <p:spPr bwMode="auto">
          <a:xfrm>
            <a:off x="1576727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 51"/>
          <p:cNvSpPr>
            <a:spLocks noChangeAspect="1"/>
          </p:cNvSpPr>
          <p:nvPr/>
        </p:nvSpPr>
        <p:spPr bwMode="auto">
          <a:xfrm>
            <a:off x="1511920" y="5652045"/>
            <a:ext cx="129614" cy="129614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6768504" y="565204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>
          <a:xfrm>
            <a:off x="8928744" y="3923854"/>
            <a:ext cx="288032" cy="2160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2297901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4170109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1433805" y="3563813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1433805" y="4067869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>
          <a:xfrm>
            <a:off x="857741" y="446169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4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1442189" y="4872255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1433805" y="4579567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4385039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64" idx="4"/>
          </p:cNvCxnSpPr>
          <p:nvPr/>
        </p:nvCxnSpPr>
        <p:spPr bwMode="auto">
          <a:xfrm>
            <a:off x="6185239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6120432" y="5652045"/>
            <a:ext cx="129614" cy="129614"/>
          </a:xfrm>
          <a:prstGeom prst="ellipse">
            <a:avLst/>
          </a:prstGeom>
          <a:solidFill>
            <a:srgbClr val="FF66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57741" y="4965749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5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442189" y="5364013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1433805" y="507132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1583928" y="328507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1799952" y="321306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3096096" y="314105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4824288" y="306904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1583928" y="3276689"/>
            <a:ext cx="21602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799952" y="3204681"/>
            <a:ext cx="129614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3096096" y="3132673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4824288" y="3059757"/>
            <a:ext cx="1931888" cy="9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273144" y="377983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2921216" y="370782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3569288" y="363582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857320" y="356381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5904408" y="349180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2273144" y="3779837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2921216" y="3707829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3569288" y="3635821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3857320" y="3563813"/>
            <a:ext cx="2047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5904408" y="3491805"/>
            <a:ext cx="8517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4176216" y="428389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5112320" y="421188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4176216" y="4283893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5112320" y="4211885"/>
            <a:ext cx="16561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4392240" y="478794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4608264" y="471594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5328344" y="464393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4392240" y="4787949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4608264" y="4715941"/>
            <a:ext cx="720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5328344" y="464393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5616376" y="457192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5616376" y="4571925"/>
            <a:ext cx="9237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6204768" y="529200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6204768" y="5292005"/>
            <a:ext cx="5637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101" idx="4"/>
          </p:cNvCxnSpPr>
          <p:nvPr/>
        </p:nvCxnSpPr>
        <p:spPr bwMode="auto">
          <a:xfrm>
            <a:off x="1792751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>
            <a:spLocks noChangeAspect="1"/>
          </p:cNvSpPr>
          <p:nvPr/>
        </p:nvSpPr>
        <p:spPr bwMode="auto">
          <a:xfrm>
            <a:off x="1727944" y="5652045"/>
            <a:ext cx="129614" cy="129614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2" name="Straight Connector 101"/>
          <p:cNvCxnSpPr>
            <a:stCxn id="103" idx="4"/>
          </p:cNvCxnSpPr>
          <p:nvPr/>
        </p:nvCxnSpPr>
        <p:spPr bwMode="auto">
          <a:xfrm>
            <a:off x="3088895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102"/>
          <p:cNvSpPr>
            <a:spLocks noChangeAspect="1"/>
          </p:cNvSpPr>
          <p:nvPr/>
        </p:nvSpPr>
        <p:spPr bwMode="auto">
          <a:xfrm>
            <a:off x="3024088" y="5652045"/>
            <a:ext cx="129614" cy="129614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4" name="Straight Connector 103"/>
          <p:cNvCxnSpPr>
            <a:stCxn id="105" idx="4"/>
          </p:cNvCxnSpPr>
          <p:nvPr/>
        </p:nvCxnSpPr>
        <p:spPr bwMode="auto">
          <a:xfrm>
            <a:off x="4817087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Oval 104"/>
          <p:cNvSpPr>
            <a:spLocks noChangeAspect="1"/>
          </p:cNvSpPr>
          <p:nvPr/>
        </p:nvSpPr>
        <p:spPr bwMode="auto">
          <a:xfrm>
            <a:off x="4752280" y="5652045"/>
            <a:ext cx="129614" cy="129614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>
            <a:spLocks noChangeAspect="1"/>
          </p:cNvSpPr>
          <p:nvPr/>
        </p:nvSpPr>
        <p:spPr bwMode="auto">
          <a:xfrm>
            <a:off x="2232000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2945973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Rectangle 107"/>
          <p:cNvSpPr>
            <a:spLocks noChangeAspect="1"/>
          </p:cNvSpPr>
          <p:nvPr/>
        </p:nvSpPr>
        <p:spPr bwMode="auto">
          <a:xfrm>
            <a:off x="2880072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>
            <a:off x="3594045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3528144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 bwMode="auto">
          <a:xfrm>
            <a:off x="3882077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Rectangle 111"/>
          <p:cNvSpPr>
            <a:spLocks noChangeAspect="1"/>
          </p:cNvSpPr>
          <p:nvPr/>
        </p:nvSpPr>
        <p:spPr bwMode="auto">
          <a:xfrm>
            <a:off x="3816176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5898301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ectangle 113"/>
          <p:cNvSpPr>
            <a:spLocks noChangeAspect="1"/>
          </p:cNvSpPr>
          <p:nvPr/>
        </p:nvSpPr>
        <p:spPr bwMode="auto">
          <a:xfrm>
            <a:off x="5832400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 bwMode="auto">
          <a:xfrm rot="18900000">
            <a:off x="4107411" y="5646084"/>
            <a:ext cx="116653" cy="116653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5106213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Rectangle 116"/>
          <p:cNvSpPr>
            <a:spLocks noChangeAspect="1"/>
          </p:cNvSpPr>
          <p:nvPr/>
        </p:nvSpPr>
        <p:spPr bwMode="auto">
          <a:xfrm rot="18900000">
            <a:off x="5043515" y="5646084"/>
            <a:ext cx="116653" cy="116653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Isosceles Triangle 117"/>
          <p:cNvSpPr/>
          <p:nvPr/>
        </p:nvSpPr>
        <p:spPr bwMode="auto">
          <a:xfrm>
            <a:off x="4320232" y="5652045"/>
            <a:ext cx="144016" cy="144016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 bwMode="auto">
          <a:xfrm>
            <a:off x="4601063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Isosceles Triangle 119"/>
          <p:cNvSpPr/>
          <p:nvPr/>
        </p:nvSpPr>
        <p:spPr bwMode="auto">
          <a:xfrm>
            <a:off x="4536256" y="5652045"/>
            <a:ext cx="144016" cy="144016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5321143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Isosceles Triangle 121"/>
          <p:cNvSpPr/>
          <p:nvPr/>
        </p:nvSpPr>
        <p:spPr bwMode="auto">
          <a:xfrm>
            <a:off x="5256336" y="5652045"/>
            <a:ext cx="144016" cy="144016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 bwMode="auto">
          <a:xfrm>
            <a:off x="5609175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Isosceles Triangle 123"/>
          <p:cNvSpPr/>
          <p:nvPr/>
        </p:nvSpPr>
        <p:spPr bwMode="auto">
          <a:xfrm>
            <a:off x="5544368" y="5652045"/>
            <a:ext cx="144016" cy="144016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0123" y="3491805"/>
            <a:ext cx="89464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66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296" y="5147989"/>
            <a:ext cx="3238500" cy="762000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Events </a:t>
            </a:r>
            <a:r>
              <a:rPr lang="en-US" sz="4000" dirty="0" smtClean="0">
                <a:latin typeface="Calibri"/>
              </a:rPr>
              <a:t>intensity</a:t>
            </a:r>
            <a:endParaRPr lang="en-US" sz="4000" dirty="0" smtClean="0">
              <a:latin typeface="Calibri"/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 bwMode="auto"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EAFC686-82F5-9940-BE53-99E7DA1FED7B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1" name="Rectangle 30"/>
          <p:cNvSpPr/>
          <p:nvPr/>
        </p:nvSpPr>
        <p:spPr>
          <a:xfrm>
            <a:off x="1079872" y="6300117"/>
            <a:ext cx="165618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charset="0"/>
              </a:rPr>
              <a:t>User’s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b="1" dirty="0" smtClean="0">
                <a:latin typeface="Calibri" charset="0"/>
              </a:rPr>
              <a:t>intensity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2040" y="6300119"/>
            <a:ext cx="237626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charset="0"/>
              </a:rPr>
              <a:t>Messages on her 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b="1" dirty="0" smtClean="0">
                <a:latin typeface="Calibri" charset="0"/>
              </a:rPr>
              <a:t>own initiative</a:t>
            </a:r>
            <a:endParaRPr lang="en-US" sz="2400" b="1" dirty="0">
              <a:latin typeface="Calibri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47" y="5147989"/>
            <a:ext cx="901169" cy="576064"/>
          </a:xfrm>
          <a:prstGeom prst="rect">
            <a:avLst/>
          </a:prstGeom>
        </p:spPr>
      </p:pic>
      <p:sp>
        <p:nvSpPr>
          <p:cNvPr id="35" name="Left Brace 34"/>
          <p:cNvSpPr/>
          <p:nvPr/>
        </p:nvSpPr>
        <p:spPr bwMode="auto">
          <a:xfrm rot="16200000">
            <a:off x="3502992" y="5554886"/>
            <a:ext cx="432048" cy="914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6200000">
            <a:off x="1702792" y="5482877"/>
            <a:ext cx="432048" cy="914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5364013"/>
            <a:ext cx="288032" cy="2880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248" y="5364013"/>
            <a:ext cx="292604" cy="288032"/>
          </a:xfrm>
          <a:prstGeom prst="rect">
            <a:avLst/>
          </a:prstGeom>
        </p:spPr>
      </p:pic>
      <p:sp>
        <p:nvSpPr>
          <p:cNvPr id="44" name="Right Brace 43"/>
          <p:cNvSpPr/>
          <p:nvPr/>
        </p:nvSpPr>
        <p:spPr bwMode="auto">
          <a:xfrm>
            <a:off x="8496696" y="3995861"/>
            <a:ext cx="504056" cy="324036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7739742" y="525687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/>
              </a:rPr>
              <a:t>Hawkes process</a:t>
            </a:r>
            <a:endParaRPr lang="en-US" sz="3600" dirty="0" smtClean="0">
              <a:latin typeface="Calibri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896" y="1598111"/>
            <a:ext cx="289678" cy="288032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 flipV="1">
            <a:off x="2173966" y="1876851"/>
            <a:ext cx="5532288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2161638" y="159345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1585574" y="1475581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1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1585574" y="1958151"/>
            <a:ext cx="666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2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1585574" y="248369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3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2170022" y="2356415"/>
            <a:ext cx="5536232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2170022" y="2860471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542" y="2092875"/>
            <a:ext cx="288032" cy="3088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542" y="2606223"/>
            <a:ext cx="288031" cy="293267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 bwMode="auto">
          <a:xfrm flipV="1">
            <a:off x="2161638" y="2068383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2161638" y="2572439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1585574" y="296626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4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2170022" y="3376825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2161638" y="3084137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1585574" y="3470319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charset="0"/>
              </a:rPr>
              <a:t>N</a:t>
            </a:r>
            <a:r>
              <a:rPr lang="en-US" sz="1600" b="1" baseline="-25000" dirty="0" smtClean="0">
                <a:latin typeface="Calibri" charset="0"/>
              </a:rPr>
              <a:t>5</a:t>
            </a:r>
            <a:r>
              <a:rPr lang="en-US" sz="1600" b="1" dirty="0" smtClean="0">
                <a:latin typeface="Calibri" charset="0"/>
              </a:rPr>
              <a:t>(</a:t>
            </a:r>
            <a:r>
              <a:rPr lang="en-US" sz="1600" b="1" dirty="0">
                <a:latin typeface="Calibri" charset="0"/>
              </a:rPr>
              <a:t>t)</a:t>
            </a:r>
            <a:endParaRPr lang="en-US" sz="1600" b="1" baseline="-25000" dirty="0" smtClean="0"/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2170022" y="3868583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2161638" y="357589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311761" y="178964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527785" y="171763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3823929" y="164562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5552121" y="157361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2311761" y="1781259"/>
            <a:ext cx="21602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2527785" y="1709251"/>
            <a:ext cx="129614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3823929" y="1637243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5552121" y="1564327"/>
            <a:ext cx="1931888" cy="9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000977" y="228440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3649049" y="221239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297121" y="214039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4585153" y="206838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6632241" y="199637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3000977" y="2284407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3649049" y="2212399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4297121" y="2140391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4585153" y="2068383"/>
            <a:ext cx="2047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6632241" y="1996375"/>
            <a:ext cx="8517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4904049" y="278846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5840153" y="271645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4904049" y="2788463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5840153" y="2716455"/>
            <a:ext cx="16561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5120073" y="329251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5336097" y="322051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6056177" y="314850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5120073" y="3292519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5336097" y="3220511"/>
            <a:ext cx="720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6056177" y="314850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6344209" y="307649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6344209" y="3076495"/>
            <a:ext cx="9237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6932601" y="379657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32601" y="3796575"/>
            <a:ext cx="5637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Rectangle 100"/>
          <p:cNvSpPr/>
          <p:nvPr/>
        </p:nvSpPr>
        <p:spPr>
          <a:xfrm>
            <a:off x="2592040" y="4092374"/>
            <a:ext cx="237626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C0504D"/>
                </a:solidFill>
                <a:latin typeface="Calibri" charset="0"/>
              </a:rPr>
              <a:t>Exogenous activity</a:t>
            </a:r>
            <a:endParaRPr lang="en-US" sz="2400" b="1" dirty="0">
              <a:solidFill>
                <a:srgbClr val="C0504D"/>
              </a:solidFill>
              <a:latin typeface="Calibri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>
            <a:off x="3744168" y="4859957"/>
            <a:ext cx="0" cy="35945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>
          <a:xfrm>
            <a:off x="4680272" y="6588149"/>
            <a:ext cx="244827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Influence from </a:t>
            </a:r>
            <a:br>
              <a:rPr lang="en-US" sz="2400" b="1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user u</a:t>
            </a:r>
            <a:r>
              <a:rPr lang="en-US" sz="2400" b="1" baseline="-25000" dirty="0" smtClean="0">
                <a:solidFill>
                  <a:srgbClr val="000000"/>
                </a:solidFill>
                <a:latin typeface="Calibri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 on user u</a:t>
            </a:r>
            <a:endParaRPr lang="en-US" sz="2400" b="1" dirty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7560592" y="5075981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2" name="Picture 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0" y="4355901"/>
            <a:ext cx="689429" cy="576064"/>
          </a:xfrm>
          <a:prstGeom prst="rect">
            <a:avLst/>
          </a:prstGeom>
        </p:spPr>
      </p:pic>
      <p:cxnSp>
        <p:nvCxnSpPr>
          <p:cNvPr id="113" name="Straight Connector 112"/>
          <p:cNvCxnSpPr/>
          <p:nvPr/>
        </p:nvCxnSpPr>
        <p:spPr bwMode="auto">
          <a:xfrm>
            <a:off x="6696496" y="4931965"/>
            <a:ext cx="12961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6696496" y="4283893"/>
            <a:ext cx="0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7416576" y="417181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Memory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6120432" y="5796061"/>
            <a:ext cx="432048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7" name="Picture 1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4543" y="5292005"/>
            <a:ext cx="911673" cy="389723"/>
          </a:xfrm>
          <a:prstGeom prst="rect">
            <a:avLst/>
          </a:prstGeom>
        </p:spPr>
      </p:pic>
      <p:sp>
        <p:nvSpPr>
          <p:cNvPr id="94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1124876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Activity shaping… how?</a:t>
            </a:r>
            <a:endParaRPr lang="en-US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800" y="1331565"/>
            <a:ext cx="8928992" cy="154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latin typeface="Corbel" charset="0"/>
              </a:rPr>
              <a:t>Incentivize</a:t>
            </a:r>
            <a:r>
              <a:rPr lang="en-US" sz="4000" dirty="0">
                <a:latin typeface="Corbel" charset="0"/>
              </a:rPr>
              <a:t> </a:t>
            </a:r>
            <a:endParaRPr lang="en-US" sz="4000" dirty="0" smtClean="0">
              <a:latin typeface="Corbel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7F7F7F"/>
                </a:solidFill>
                <a:latin typeface="Corbel" charset="0"/>
              </a:rPr>
              <a:t>a</a:t>
            </a:r>
            <a:r>
              <a:rPr lang="en-US" sz="3600" dirty="0" smtClean="0">
                <a:solidFill>
                  <a:srgbClr val="7F7F7F"/>
                </a:solidFill>
                <a:latin typeface="Corbel" charset="0"/>
              </a:rPr>
              <a:t> </a:t>
            </a:r>
            <a:r>
              <a:rPr lang="en-US" sz="3600" b="1" dirty="0" smtClean="0">
                <a:solidFill>
                  <a:srgbClr val="7F7F7F"/>
                </a:solidFill>
                <a:latin typeface="Corbel" charset="0"/>
              </a:rPr>
              <a:t>few users to produce a given level</a:t>
            </a:r>
            <a:r>
              <a:rPr lang="en-US" sz="3600" dirty="0" smtClean="0">
                <a:solidFill>
                  <a:srgbClr val="7F7F7F"/>
                </a:solidFill>
                <a:latin typeface="Corbel" charset="0"/>
              </a:rPr>
              <a:t> </a:t>
            </a:r>
            <a:br>
              <a:rPr lang="en-US" sz="3600" dirty="0" smtClean="0">
                <a:solidFill>
                  <a:srgbClr val="7F7F7F"/>
                </a:solidFill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of overall users’ activity</a:t>
            </a:r>
            <a:endParaRPr lang="en-US" sz="4000" b="1" dirty="0">
              <a:latin typeface="Corbe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96" y="4908389"/>
            <a:ext cx="608067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067" y="5772484"/>
            <a:ext cx="648072" cy="324036"/>
          </a:xfrm>
          <a:prstGeom prst="rect">
            <a:avLst/>
          </a:prstGeom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8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112" y="3203773"/>
            <a:ext cx="323454" cy="3234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128" y="3635821"/>
            <a:ext cx="323454" cy="3234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232" y="4620356"/>
            <a:ext cx="1399612" cy="5040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152" y="4692364"/>
            <a:ext cx="323454" cy="323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336" y="6300117"/>
            <a:ext cx="1296144" cy="3280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8344" y="5436021"/>
            <a:ext cx="1296144" cy="4758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280" y="5436021"/>
            <a:ext cx="323454" cy="3234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272" y="6228109"/>
            <a:ext cx="323454" cy="32345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 flipV="1">
            <a:off x="2520032" y="3347789"/>
            <a:ext cx="165618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520032" y="3923853"/>
            <a:ext cx="144016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3240112" y="5003973"/>
            <a:ext cx="100811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608264" y="5724053"/>
            <a:ext cx="64807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608264" y="5940077"/>
            <a:ext cx="57606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4488" y="2915741"/>
            <a:ext cx="1107556" cy="10801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512" y="4211885"/>
            <a:ext cx="1107555" cy="10801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600" y="5436021"/>
            <a:ext cx="1107555" cy="108012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 bwMode="auto">
          <a:xfrm>
            <a:off x="5832400" y="3491805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120432" y="4643933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6912520" y="586806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12320" y="6672351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Exogenous </a:t>
            </a:r>
            <a:br>
              <a:rPr lang="en-US" sz="2000" b="1" dirty="0" smtClean="0">
                <a:solidFill>
                  <a:srgbClr val="008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activity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7704608" y="6635765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Endogenous </a:t>
            </a:r>
            <a:br>
              <a:rPr lang="en-US" sz="2000" b="1" dirty="0" smtClean="0">
                <a:solidFill>
                  <a:schemeClr val="accent2"/>
                </a:solidFill>
                <a:latin typeface="Calibri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activity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224" y="3131765"/>
            <a:ext cx="1219450" cy="376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4209" y="3923853"/>
            <a:ext cx="1008112" cy="30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3888" y="3779837"/>
            <a:ext cx="1277562" cy="36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3968" y="4859957"/>
            <a:ext cx="1358861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144" y="5779970"/>
            <a:ext cx="936104" cy="329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379" y="3779838"/>
            <a:ext cx="65150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58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540551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Activity shaping… what is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92" y="4283893"/>
            <a:ext cx="5328592" cy="1125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376" y="2195661"/>
            <a:ext cx="1872208" cy="800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808" y="1619597"/>
            <a:ext cx="70031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Activity Shaping: </a:t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4000" b="1" dirty="0" smtClean="0">
                <a:latin typeface="Calibri" charset="0"/>
              </a:rPr>
              <a:t>Find exogenous activity        </a:t>
            </a:r>
          </a:p>
          <a:p>
            <a:r>
              <a:rPr lang="en-US" sz="4000" b="1" dirty="0">
                <a:latin typeface="Calibri" charset="0"/>
              </a:rPr>
              <a:t>t</a:t>
            </a:r>
            <a:r>
              <a:rPr lang="en-US" sz="4000" b="1" dirty="0" smtClean="0">
                <a:latin typeface="Calibri" charset="0"/>
              </a:rPr>
              <a:t>hat results in a desired average </a:t>
            </a:r>
            <a:br>
              <a:rPr lang="en-US" sz="4000" b="1" dirty="0" smtClean="0">
                <a:latin typeface="Calibri" charset="0"/>
              </a:rPr>
            </a:br>
            <a:r>
              <a:rPr lang="en-US" sz="4000" b="1" dirty="0" smtClean="0">
                <a:latin typeface="Calibri" charset="0"/>
              </a:rPr>
              <a:t>overall activity at a given time:</a:t>
            </a:r>
            <a:endParaRPr lang="en-US" sz="4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40112" y="5758893"/>
            <a:ext cx="39967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Average with respect to</a:t>
            </a:r>
            <a:b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the history of </a:t>
            </a:r>
            <a:b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events up to t!</a:t>
            </a:r>
            <a:endParaRPr lang="en-US" sz="3000" b="1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040312" y="5219997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696744" y="7236221"/>
            <a:ext cx="360015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/>
              </a:rPr>
              <a:t>[Farajtabar et al., NIPS 2014]</a:t>
            </a:r>
          </a:p>
        </p:txBody>
      </p:sp>
    </p:spTree>
    <p:extLst>
      <p:ext uri="{BB962C8B-B14F-4D97-AF65-F5344CB8AC3E}">
        <p14:creationId xmlns:p14="http://schemas.microsoft.com/office/powerpoint/2010/main" val="1275838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25773</TotalTime>
  <Words>1723</Words>
  <Application>Microsoft Macintosh PowerPoint</Application>
  <PresentationFormat>Custom</PresentationFormat>
  <Paragraphs>378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Glossy</vt:lpstr>
      <vt:lpstr>PowerPoint Presentation</vt:lpstr>
      <vt:lpstr>Outline of the Seminar</vt:lpstr>
      <vt:lpstr>PowerPoint Presentation</vt:lpstr>
      <vt:lpstr>Activity shaping</vt:lpstr>
      <vt:lpstr>Activity shaping vs influence maximization</vt:lpstr>
      <vt:lpstr>Event representation</vt:lpstr>
      <vt:lpstr>Events intensity</vt:lpstr>
      <vt:lpstr>Activity shaping… how?</vt:lpstr>
      <vt:lpstr>Activity shaping… what is it?</vt:lpstr>
      <vt:lpstr>Exogenous intensity &amp; average overall intensity</vt:lpstr>
      <vt:lpstr>Exact Relation</vt:lpstr>
      <vt:lpstr>Does it really work in practice?</vt:lpstr>
      <vt:lpstr>Activity shaping optimization framework</vt:lpstr>
      <vt:lpstr>Capped activity maximization (CAM)</vt:lpstr>
      <vt:lpstr>Minimax activity shaping (MMASH)</vt:lpstr>
      <vt:lpstr>Least-squares activity shaping (LSASH)</vt:lpstr>
      <vt:lpstr>Capped activity maximization: results</vt:lpstr>
      <vt:lpstr>PowerPoint Presentation</vt:lpstr>
      <vt:lpstr>Social media as a broadcasting platform</vt:lpstr>
      <vt:lpstr>Attention is scarce</vt:lpstr>
      <vt:lpstr>What are the best times to post?</vt:lpstr>
      <vt:lpstr>Representation of broadcasters and feeds</vt:lpstr>
      <vt:lpstr>PowerPoint Presentation</vt:lpstr>
      <vt:lpstr>Definition of visibility function</vt:lpstr>
      <vt:lpstr>Optimal control of temporal point processes</vt:lpstr>
      <vt:lpstr>Visibility dynamics in a FIFO feed (I)</vt:lpstr>
      <vt:lpstr>Visibility dynamics in a FIFO feed (II)</vt:lpstr>
      <vt:lpstr>Feed dynamics</vt:lpstr>
      <vt:lpstr>The when-to-post problem</vt:lpstr>
      <vt:lpstr>PowerPoint Presentation</vt:lpstr>
      <vt:lpstr>Solving the HJB equation</vt:lpstr>
      <vt:lpstr>The RedQueen algorithm</vt:lpstr>
      <vt:lpstr>The RedQueen algorithm</vt:lpstr>
      <vt:lpstr>When-to-post for multiple followers</vt:lpstr>
      <vt:lpstr>Novelty in the problem formulation</vt:lpstr>
      <vt:lpstr>Case study: one broadcaster</vt:lpstr>
      <vt:lpstr>Evaluation metrics</vt:lpstr>
      <vt:lpstr>Position over time</vt:lpstr>
      <vt:lpstr>Time at the top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creator>Manuel Gomez Rodriguez</dc:creator>
  <dc:description>Interview at Google</dc:description>
  <cp:lastModifiedBy>Manuel Gomez Rodriguez</cp:lastModifiedBy>
  <cp:revision>4019</cp:revision>
  <dcterms:created xsi:type="dcterms:W3CDTF">2014-02-12T10:07:58Z</dcterms:created>
  <dcterms:modified xsi:type="dcterms:W3CDTF">2017-08-14T23:07:06Z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